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7" r:id="rId1"/>
    <p:sldMasterId id="2147483918" r:id="rId2"/>
  </p:sldMasterIdLst>
  <p:notesMasterIdLst>
    <p:notesMasterId r:id="rId65"/>
  </p:notesMasterIdLst>
  <p:handoutMasterIdLst>
    <p:handoutMasterId r:id="rId66"/>
  </p:handoutMasterIdLst>
  <p:sldIdLst>
    <p:sldId id="256" r:id="rId3"/>
    <p:sldId id="423" r:id="rId4"/>
    <p:sldId id="429" r:id="rId5"/>
    <p:sldId id="425" r:id="rId6"/>
    <p:sldId id="1679" r:id="rId7"/>
    <p:sldId id="1707" r:id="rId8"/>
    <p:sldId id="1681" r:id="rId9"/>
    <p:sldId id="1682" r:id="rId10"/>
    <p:sldId id="1683" r:id="rId11"/>
    <p:sldId id="1684" r:id="rId12"/>
    <p:sldId id="298" r:id="rId13"/>
    <p:sldId id="1686" r:id="rId14"/>
    <p:sldId id="1687" r:id="rId15"/>
    <p:sldId id="1688" r:id="rId16"/>
    <p:sldId id="1708" r:id="rId17"/>
    <p:sldId id="1689" r:id="rId18"/>
    <p:sldId id="1690" r:id="rId19"/>
    <p:sldId id="1691" r:id="rId20"/>
    <p:sldId id="1692" r:id="rId21"/>
    <p:sldId id="1693" r:id="rId22"/>
    <p:sldId id="1694" r:id="rId23"/>
    <p:sldId id="1695" r:id="rId24"/>
    <p:sldId id="1696" r:id="rId25"/>
    <p:sldId id="1697" r:id="rId26"/>
    <p:sldId id="1698" r:id="rId27"/>
    <p:sldId id="360" r:id="rId28"/>
    <p:sldId id="1699" r:id="rId29"/>
    <p:sldId id="1700" r:id="rId30"/>
    <p:sldId id="1701" r:id="rId31"/>
    <p:sldId id="310" r:id="rId32"/>
    <p:sldId id="1672" r:id="rId33"/>
    <p:sldId id="1673" r:id="rId34"/>
    <p:sldId id="393" r:id="rId35"/>
    <p:sldId id="1674" r:id="rId36"/>
    <p:sldId id="1675" r:id="rId37"/>
    <p:sldId id="1676" r:id="rId38"/>
    <p:sldId id="1677" r:id="rId39"/>
    <p:sldId id="1678" r:id="rId40"/>
    <p:sldId id="382" r:id="rId41"/>
    <p:sldId id="383" r:id="rId42"/>
    <p:sldId id="309" r:id="rId43"/>
    <p:sldId id="1671" r:id="rId44"/>
    <p:sldId id="409" r:id="rId45"/>
    <p:sldId id="407" r:id="rId46"/>
    <p:sldId id="465" r:id="rId47"/>
    <p:sldId id="449" r:id="rId48"/>
    <p:sldId id="443" r:id="rId49"/>
    <p:sldId id="1703" r:id="rId50"/>
    <p:sldId id="1704" r:id="rId51"/>
    <p:sldId id="1702" r:id="rId52"/>
    <p:sldId id="1705" r:id="rId53"/>
    <p:sldId id="697" r:id="rId54"/>
    <p:sldId id="699" r:id="rId55"/>
    <p:sldId id="1706" r:id="rId56"/>
    <p:sldId id="448" r:id="rId57"/>
    <p:sldId id="302" r:id="rId58"/>
    <p:sldId id="1709" r:id="rId59"/>
    <p:sldId id="460" r:id="rId60"/>
    <p:sldId id="336" r:id="rId61"/>
    <p:sldId id="469" r:id="rId62"/>
    <p:sldId id="296" r:id="rId63"/>
    <p:sldId id="342" r:id="rId64"/>
  </p:sldIdLst>
  <p:sldSz cx="12192000" cy="6858000"/>
  <p:notesSz cx="7099300" cy="10234613"/>
  <p:custDataLst>
    <p:tags r:id="rId67"/>
  </p:custDataLst>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CFEB0"/>
    <a:srgbClr val="ECFEFC"/>
    <a:srgbClr val="A64C68"/>
    <a:srgbClr val="8064A2"/>
    <a:srgbClr val="F3F062"/>
    <a:srgbClr val="DDA6E6"/>
    <a:srgbClr val="4F81BD"/>
    <a:srgbClr val="FFFF00"/>
    <a:srgbClr val="D4F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76" autoAdjust="0"/>
    <p:restoredTop sz="94968" autoAdjust="0"/>
  </p:normalViewPr>
  <p:slideViewPr>
    <p:cSldViewPr showGuides="1">
      <p:cViewPr varScale="1">
        <p:scale>
          <a:sx n="58" d="100"/>
          <a:sy n="58" d="100"/>
        </p:scale>
        <p:origin x="78" y="23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3" d="100"/>
          <a:sy n="63" d="100"/>
        </p:scale>
        <p:origin x="-2982" y="-12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2130AB-D14C-48B5-9051-56936BC37F6E}"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zh-TW" altLang="en-US"/>
        </a:p>
      </dgm:t>
    </dgm:pt>
    <dgm:pt modelId="{99280376-04AD-4D05-A6B5-3F8B99084B91}">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考試前</a:t>
          </a:r>
          <a:endParaRPr lang="zh-TW" altLang="en-US" dirty="0">
            <a:solidFill>
              <a:schemeClr val="bg1"/>
            </a:solidFill>
            <a:effectLst>
              <a:outerShdw blurRad="50800" dist="38100" dir="5400000" algn="t" rotWithShape="0">
                <a:prstClr val="black">
                  <a:alpha val="40000"/>
                </a:prstClr>
              </a:outerShdw>
            </a:effectLst>
          </a:endParaRPr>
        </a:p>
      </dgm:t>
    </dgm:pt>
    <dgm:pt modelId="{4262D3D3-BCEC-429D-A958-7D98A435D1BF}" type="parTrans" cxnId="{7882D205-E577-460C-9F2E-B4324591770E}">
      <dgm:prSet/>
      <dgm:spPr/>
      <dgm:t>
        <a:bodyPr/>
        <a:lstStyle/>
        <a:p>
          <a:endParaRPr lang="zh-TW" altLang="en-US"/>
        </a:p>
      </dgm:t>
    </dgm:pt>
    <dgm:pt modelId="{D1D19505-782D-4BAB-AA24-7AD2235CBBA3}" type="sibTrans" cxnId="{7882D205-E577-460C-9F2E-B4324591770E}">
      <dgm:prSet/>
      <dgm:spPr/>
      <dgm:t>
        <a:bodyPr/>
        <a:lstStyle/>
        <a:p>
          <a:endParaRPr lang="zh-TW" altLang="en-US"/>
        </a:p>
      </dgm:t>
    </dgm:pt>
    <dgm:pt modelId="{DF4407DA-67F1-42AD-9490-4386A3D9ED53}">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考試時</a:t>
          </a:r>
          <a:endPar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gm:t>
    </dgm:pt>
    <dgm:pt modelId="{20933B4E-3E5D-4EA0-8383-AAEFF0D48BAD}" type="parTrans" cxnId="{1CEB9032-3B58-4BAC-B1AD-08FA000EDADE}">
      <dgm:prSet/>
      <dgm:spPr/>
      <dgm:t>
        <a:bodyPr/>
        <a:lstStyle/>
        <a:p>
          <a:endParaRPr lang="zh-TW" altLang="en-US"/>
        </a:p>
      </dgm:t>
    </dgm:pt>
    <dgm:pt modelId="{0825BB31-ABF6-4ACB-8444-1531D868DDD0}" type="sibTrans" cxnId="{1CEB9032-3B58-4BAC-B1AD-08FA000EDADE}">
      <dgm:prSet/>
      <dgm:spPr/>
      <dgm:t>
        <a:bodyPr/>
        <a:lstStyle/>
        <a:p>
          <a:endParaRPr lang="zh-TW" altLang="en-US"/>
        </a:p>
      </dgm:t>
    </dgm:pt>
    <dgm:pt modelId="{D1B1CE64-E9E1-44BF-8953-B6E6C47C2858}">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考試後</a:t>
          </a:r>
          <a:endPar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gm:t>
    </dgm:pt>
    <dgm:pt modelId="{8BD176FF-5380-4D7D-8EF7-452339C8D2B1}" type="parTrans" cxnId="{98F07E23-AA0C-482C-8A1E-73E861CA4779}">
      <dgm:prSet/>
      <dgm:spPr/>
      <dgm:t>
        <a:bodyPr/>
        <a:lstStyle/>
        <a:p>
          <a:endParaRPr lang="zh-TW" altLang="en-US"/>
        </a:p>
      </dgm:t>
    </dgm:pt>
    <dgm:pt modelId="{B7500981-42FF-4E33-A21F-2FA11EDD30BA}" type="sibTrans" cxnId="{98F07E23-AA0C-482C-8A1E-73E861CA4779}">
      <dgm:prSet/>
      <dgm:spPr/>
      <dgm:t>
        <a:bodyPr/>
        <a:lstStyle/>
        <a:p>
          <a:endParaRPr lang="zh-TW" altLang="en-US"/>
        </a:p>
      </dgm:t>
    </dgm:pt>
    <dgm:pt modelId="{7BA8DAC3-ED4A-4FE1-8302-E2730FF7E984}" type="pres">
      <dgm:prSet presAssocID="{1E2130AB-D14C-48B5-9051-56936BC37F6E}" presName="outerComposite" presStyleCnt="0">
        <dgm:presLayoutVars>
          <dgm:chMax val="5"/>
          <dgm:dir/>
          <dgm:resizeHandles val="exact"/>
        </dgm:presLayoutVars>
      </dgm:prSet>
      <dgm:spPr/>
    </dgm:pt>
    <dgm:pt modelId="{E73AE1E6-46C2-4D4F-9497-34B9B9ACF1E7}" type="pres">
      <dgm:prSet presAssocID="{1E2130AB-D14C-48B5-9051-56936BC37F6E}" presName="dummyMaxCanvas" presStyleCnt="0">
        <dgm:presLayoutVars/>
      </dgm:prSet>
      <dgm:spPr/>
    </dgm:pt>
    <dgm:pt modelId="{8E15D70C-1782-4E6C-AF5E-019D4CF1F2B1}" type="pres">
      <dgm:prSet presAssocID="{1E2130AB-D14C-48B5-9051-56936BC37F6E}" presName="ThreeNodes_1" presStyleLbl="node1" presStyleIdx="0" presStyleCnt="3">
        <dgm:presLayoutVars>
          <dgm:bulletEnabled val="1"/>
        </dgm:presLayoutVars>
      </dgm:prSet>
      <dgm:spPr/>
    </dgm:pt>
    <dgm:pt modelId="{3D3DC871-CCBC-4012-9406-F6B6249C4AAB}" type="pres">
      <dgm:prSet presAssocID="{1E2130AB-D14C-48B5-9051-56936BC37F6E}" presName="ThreeNodes_2" presStyleLbl="node1" presStyleIdx="1" presStyleCnt="3" custScaleY="105453" custLinFactNeighborX="-53" custLinFactNeighborY="-534">
        <dgm:presLayoutVars>
          <dgm:bulletEnabled val="1"/>
        </dgm:presLayoutVars>
      </dgm:prSet>
      <dgm:spPr/>
    </dgm:pt>
    <dgm:pt modelId="{D5751A25-5FEF-4358-BE6C-8EB871B97D8A}" type="pres">
      <dgm:prSet presAssocID="{1E2130AB-D14C-48B5-9051-56936BC37F6E}" presName="ThreeNodes_3" presStyleLbl="node1" presStyleIdx="2" presStyleCnt="3" custScaleY="100072" custLinFactNeighborX="0" custLinFactNeighborY="36594">
        <dgm:presLayoutVars>
          <dgm:bulletEnabled val="1"/>
        </dgm:presLayoutVars>
      </dgm:prSet>
      <dgm:spPr/>
    </dgm:pt>
    <dgm:pt modelId="{2F6BFF9E-B982-4FBD-9E28-972CFF838EDE}" type="pres">
      <dgm:prSet presAssocID="{1E2130AB-D14C-48B5-9051-56936BC37F6E}" presName="ThreeConn_1-2" presStyleLbl="fgAccFollowNode1" presStyleIdx="0" presStyleCnt="2">
        <dgm:presLayoutVars>
          <dgm:bulletEnabled val="1"/>
        </dgm:presLayoutVars>
      </dgm:prSet>
      <dgm:spPr/>
    </dgm:pt>
    <dgm:pt modelId="{5707C3D3-5E64-4F05-B873-4AA36693ACFF}" type="pres">
      <dgm:prSet presAssocID="{1E2130AB-D14C-48B5-9051-56936BC37F6E}" presName="ThreeConn_2-3" presStyleLbl="fgAccFollowNode1" presStyleIdx="1" presStyleCnt="2">
        <dgm:presLayoutVars>
          <dgm:bulletEnabled val="1"/>
        </dgm:presLayoutVars>
      </dgm:prSet>
      <dgm:spPr/>
    </dgm:pt>
    <dgm:pt modelId="{5ADC20BD-9A16-48BF-AD77-E5F9F4B27EDA}" type="pres">
      <dgm:prSet presAssocID="{1E2130AB-D14C-48B5-9051-56936BC37F6E}" presName="ThreeNodes_1_text" presStyleLbl="node1" presStyleIdx="2" presStyleCnt="3">
        <dgm:presLayoutVars>
          <dgm:bulletEnabled val="1"/>
        </dgm:presLayoutVars>
      </dgm:prSet>
      <dgm:spPr/>
    </dgm:pt>
    <dgm:pt modelId="{C4FD36E8-0480-49E6-9D4E-910770BFC10B}" type="pres">
      <dgm:prSet presAssocID="{1E2130AB-D14C-48B5-9051-56936BC37F6E}" presName="ThreeNodes_2_text" presStyleLbl="node1" presStyleIdx="2" presStyleCnt="3">
        <dgm:presLayoutVars>
          <dgm:bulletEnabled val="1"/>
        </dgm:presLayoutVars>
      </dgm:prSet>
      <dgm:spPr/>
    </dgm:pt>
    <dgm:pt modelId="{63B35260-7EDE-40C2-B851-BA0B817CEDC4}" type="pres">
      <dgm:prSet presAssocID="{1E2130AB-D14C-48B5-9051-56936BC37F6E}" presName="ThreeNodes_3_text" presStyleLbl="node1" presStyleIdx="2" presStyleCnt="3">
        <dgm:presLayoutVars>
          <dgm:bulletEnabled val="1"/>
        </dgm:presLayoutVars>
      </dgm:prSet>
      <dgm:spPr/>
    </dgm:pt>
  </dgm:ptLst>
  <dgm:cxnLst>
    <dgm:cxn modelId="{7882D205-E577-460C-9F2E-B4324591770E}" srcId="{1E2130AB-D14C-48B5-9051-56936BC37F6E}" destId="{99280376-04AD-4D05-A6B5-3F8B99084B91}" srcOrd="0" destOrd="0" parTransId="{4262D3D3-BCEC-429D-A958-7D98A435D1BF}" sibTransId="{D1D19505-782D-4BAB-AA24-7AD2235CBBA3}"/>
    <dgm:cxn modelId="{CE952F19-C626-419D-B2C3-3FA6C4B3D309}" type="presOf" srcId="{DF4407DA-67F1-42AD-9490-4386A3D9ED53}" destId="{C4FD36E8-0480-49E6-9D4E-910770BFC10B}" srcOrd="1" destOrd="0" presId="urn:microsoft.com/office/officeart/2005/8/layout/vProcess5"/>
    <dgm:cxn modelId="{98F07E23-AA0C-482C-8A1E-73E861CA4779}" srcId="{1E2130AB-D14C-48B5-9051-56936BC37F6E}" destId="{D1B1CE64-E9E1-44BF-8953-B6E6C47C2858}" srcOrd="2" destOrd="0" parTransId="{8BD176FF-5380-4D7D-8EF7-452339C8D2B1}" sibTransId="{B7500981-42FF-4E33-A21F-2FA11EDD30BA}"/>
    <dgm:cxn modelId="{1CEB9032-3B58-4BAC-B1AD-08FA000EDADE}" srcId="{1E2130AB-D14C-48B5-9051-56936BC37F6E}" destId="{DF4407DA-67F1-42AD-9490-4386A3D9ED53}" srcOrd="1" destOrd="0" parTransId="{20933B4E-3E5D-4EA0-8383-AAEFF0D48BAD}" sibTransId="{0825BB31-ABF6-4ACB-8444-1531D868DDD0}"/>
    <dgm:cxn modelId="{386BD439-5C1D-4F2E-8630-077981407137}" type="presOf" srcId="{D1B1CE64-E9E1-44BF-8953-B6E6C47C2858}" destId="{D5751A25-5FEF-4358-BE6C-8EB871B97D8A}" srcOrd="0" destOrd="0" presId="urn:microsoft.com/office/officeart/2005/8/layout/vProcess5"/>
    <dgm:cxn modelId="{E1CE9340-C0A5-452F-B3A2-BFC1639B4EC6}" type="presOf" srcId="{D1B1CE64-E9E1-44BF-8953-B6E6C47C2858}" destId="{63B35260-7EDE-40C2-B851-BA0B817CEDC4}" srcOrd="1" destOrd="0" presId="urn:microsoft.com/office/officeart/2005/8/layout/vProcess5"/>
    <dgm:cxn modelId="{AB64465B-1823-4681-A009-86ED7EF31264}" type="presOf" srcId="{D1D19505-782D-4BAB-AA24-7AD2235CBBA3}" destId="{2F6BFF9E-B982-4FBD-9E28-972CFF838EDE}" srcOrd="0" destOrd="0" presId="urn:microsoft.com/office/officeart/2005/8/layout/vProcess5"/>
    <dgm:cxn modelId="{B8341974-5DBE-4359-8D32-BC1A87E1B7BC}" type="presOf" srcId="{1E2130AB-D14C-48B5-9051-56936BC37F6E}" destId="{7BA8DAC3-ED4A-4FE1-8302-E2730FF7E984}" srcOrd="0" destOrd="0" presId="urn:microsoft.com/office/officeart/2005/8/layout/vProcess5"/>
    <dgm:cxn modelId="{D28E9B76-6CB5-4855-AE7D-1136BDC1BAE9}" type="presOf" srcId="{DF4407DA-67F1-42AD-9490-4386A3D9ED53}" destId="{3D3DC871-CCBC-4012-9406-F6B6249C4AAB}" srcOrd="0" destOrd="0" presId="urn:microsoft.com/office/officeart/2005/8/layout/vProcess5"/>
    <dgm:cxn modelId="{0B31D57E-238F-4965-A32A-B9E36E5AF391}" type="presOf" srcId="{99280376-04AD-4D05-A6B5-3F8B99084B91}" destId="{8E15D70C-1782-4E6C-AF5E-019D4CF1F2B1}" srcOrd="0" destOrd="0" presId="urn:microsoft.com/office/officeart/2005/8/layout/vProcess5"/>
    <dgm:cxn modelId="{1BD90E95-8110-4853-A3B9-0CE31815DE76}" type="presOf" srcId="{99280376-04AD-4D05-A6B5-3F8B99084B91}" destId="{5ADC20BD-9A16-48BF-AD77-E5F9F4B27EDA}" srcOrd="1" destOrd="0" presId="urn:microsoft.com/office/officeart/2005/8/layout/vProcess5"/>
    <dgm:cxn modelId="{0EDA6EEC-3A23-4E79-B112-35719D61EE50}" type="presOf" srcId="{0825BB31-ABF6-4ACB-8444-1531D868DDD0}" destId="{5707C3D3-5E64-4F05-B873-4AA36693ACFF}" srcOrd="0" destOrd="0" presId="urn:microsoft.com/office/officeart/2005/8/layout/vProcess5"/>
    <dgm:cxn modelId="{6F357AEF-03E5-4157-9866-5D6DE0490F3C}" type="presParOf" srcId="{7BA8DAC3-ED4A-4FE1-8302-E2730FF7E984}" destId="{E73AE1E6-46C2-4D4F-9497-34B9B9ACF1E7}" srcOrd="0" destOrd="0" presId="urn:microsoft.com/office/officeart/2005/8/layout/vProcess5"/>
    <dgm:cxn modelId="{CB22B365-4AA1-4A8E-8E5F-8A5E88B7DBB7}" type="presParOf" srcId="{7BA8DAC3-ED4A-4FE1-8302-E2730FF7E984}" destId="{8E15D70C-1782-4E6C-AF5E-019D4CF1F2B1}" srcOrd="1" destOrd="0" presId="urn:microsoft.com/office/officeart/2005/8/layout/vProcess5"/>
    <dgm:cxn modelId="{3D2DAD8F-0BCC-4B3D-8778-1B239F968512}" type="presParOf" srcId="{7BA8DAC3-ED4A-4FE1-8302-E2730FF7E984}" destId="{3D3DC871-CCBC-4012-9406-F6B6249C4AAB}" srcOrd="2" destOrd="0" presId="urn:microsoft.com/office/officeart/2005/8/layout/vProcess5"/>
    <dgm:cxn modelId="{7C543425-6CF7-4688-A658-D2B53D5FF5C9}" type="presParOf" srcId="{7BA8DAC3-ED4A-4FE1-8302-E2730FF7E984}" destId="{D5751A25-5FEF-4358-BE6C-8EB871B97D8A}" srcOrd="3" destOrd="0" presId="urn:microsoft.com/office/officeart/2005/8/layout/vProcess5"/>
    <dgm:cxn modelId="{2D88005B-B688-419B-8123-6A3D0B89F526}" type="presParOf" srcId="{7BA8DAC3-ED4A-4FE1-8302-E2730FF7E984}" destId="{2F6BFF9E-B982-4FBD-9E28-972CFF838EDE}" srcOrd="4" destOrd="0" presId="urn:microsoft.com/office/officeart/2005/8/layout/vProcess5"/>
    <dgm:cxn modelId="{C3779837-E232-45A6-AFFB-C8A69BEF080C}" type="presParOf" srcId="{7BA8DAC3-ED4A-4FE1-8302-E2730FF7E984}" destId="{5707C3D3-5E64-4F05-B873-4AA36693ACFF}" srcOrd="5" destOrd="0" presId="urn:microsoft.com/office/officeart/2005/8/layout/vProcess5"/>
    <dgm:cxn modelId="{AD346DD9-6815-4362-9F53-98BC1F63E026}" type="presParOf" srcId="{7BA8DAC3-ED4A-4FE1-8302-E2730FF7E984}" destId="{5ADC20BD-9A16-48BF-AD77-E5F9F4B27EDA}" srcOrd="6" destOrd="0" presId="urn:microsoft.com/office/officeart/2005/8/layout/vProcess5"/>
    <dgm:cxn modelId="{855BBB2B-96B2-4F1E-B938-EEC94ED0477F}" type="presParOf" srcId="{7BA8DAC3-ED4A-4FE1-8302-E2730FF7E984}" destId="{C4FD36E8-0480-49E6-9D4E-910770BFC10B}" srcOrd="7" destOrd="0" presId="urn:microsoft.com/office/officeart/2005/8/layout/vProcess5"/>
    <dgm:cxn modelId="{BB9256FF-BEF5-4AFB-A197-C50D44BA6A37}" type="presParOf" srcId="{7BA8DAC3-ED4A-4FE1-8302-E2730FF7E984}" destId="{63B35260-7EDE-40C2-B851-BA0B817CEDC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D70C-1782-4E6C-AF5E-019D4CF1F2B1}">
      <dsp:nvSpPr>
        <dsp:cNvPr id="0" name=""/>
        <dsp:cNvSpPr/>
      </dsp:nvSpPr>
      <dsp:spPr>
        <a:xfrm>
          <a:off x="0" y="-281"/>
          <a:ext cx="8652586" cy="1564580"/>
        </a:xfrm>
        <a:prstGeom prst="roundRect">
          <a:avLst>
            <a:gd name="adj" fmla="val 10000"/>
          </a:avLst>
        </a:prstGeom>
        <a:gradFill rotWithShape="0">
          <a:gsLst>
            <a:gs pos="0">
              <a:schemeClr val="accent2">
                <a:hueOff val="0"/>
                <a:satOff val="0"/>
                <a:lumOff val="0"/>
                <a:alphaOff val="0"/>
                <a:tint val="62000"/>
                <a:satMod val="180000"/>
              </a:schemeClr>
            </a:gs>
            <a:gs pos="65000">
              <a:schemeClr val="accent2">
                <a:hueOff val="0"/>
                <a:satOff val="0"/>
                <a:lumOff val="0"/>
                <a:alphaOff val="0"/>
                <a:tint val="32000"/>
                <a:satMod val="250000"/>
              </a:schemeClr>
            </a:gs>
            <a:gs pos="100000">
              <a:schemeClr val="accent2">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考試前</a:t>
          </a:r>
          <a:endParaRPr lang="zh-TW" altLang="en-US" sz="5200" kern="1200" dirty="0">
            <a:solidFill>
              <a:schemeClr val="bg1"/>
            </a:solidFill>
            <a:effectLst>
              <a:outerShdw blurRad="50800" dist="38100" dir="5400000" algn="t" rotWithShape="0">
                <a:prstClr val="black">
                  <a:alpha val="40000"/>
                </a:prstClr>
              </a:outerShdw>
            </a:effectLst>
          </a:endParaRPr>
        </a:p>
      </dsp:txBody>
      <dsp:txXfrm>
        <a:off x="45825" y="45544"/>
        <a:ext cx="6964282" cy="1472930"/>
      </dsp:txXfrm>
    </dsp:sp>
    <dsp:sp modelId="{3D3DC871-CCBC-4012-9406-F6B6249C4AAB}">
      <dsp:nvSpPr>
        <dsp:cNvPr id="0" name=""/>
        <dsp:cNvSpPr/>
      </dsp:nvSpPr>
      <dsp:spPr>
        <a:xfrm>
          <a:off x="758877" y="1774049"/>
          <a:ext cx="8652586" cy="1649896"/>
        </a:xfrm>
        <a:prstGeom prst="roundRect">
          <a:avLst>
            <a:gd name="adj" fmla="val 10000"/>
          </a:avLst>
        </a:prstGeom>
        <a:gradFill rotWithShape="0">
          <a:gsLst>
            <a:gs pos="0">
              <a:schemeClr val="accent2">
                <a:hueOff val="2340759"/>
                <a:satOff val="-2919"/>
                <a:lumOff val="686"/>
                <a:alphaOff val="0"/>
                <a:tint val="62000"/>
                <a:satMod val="180000"/>
              </a:schemeClr>
            </a:gs>
            <a:gs pos="65000">
              <a:schemeClr val="accent2">
                <a:hueOff val="2340759"/>
                <a:satOff val="-2919"/>
                <a:lumOff val="686"/>
                <a:alphaOff val="0"/>
                <a:tint val="32000"/>
                <a:satMod val="250000"/>
              </a:schemeClr>
            </a:gs>
            <a:gs pos="100000">
              <a:schemeClr val="accent2">
                <a:hueOff val="2340759"/>
                <a:satOff val="-2919"/>
                <a:lumOff val="686"/>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考試時</a:t>
          </a:r>
          <a:endPar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sp:txBody>
      <dsp:txXfrm>
        <a:off x="807201" y="1822373"/>
        <a:ext cx="6775498" cy="1553248"/>
      </dsp:txXfrm>
    </dsp:sp>
    <dsp:sp modelId="{D5751A25-5FEF-4358-BE6C-8EB871B97D8A}">
      <dsp:nvSpPr>
        <dsp:cNvPr id="0" name=""/>
        <dsp:cNvSpPr/>
      </dsp:nvSpPr>
      <dsp:spPr>
        <a:xfrm>
          <a:off x="1526927" y="3649842"/>
          <a:ext cx="8652586" cy="1565706"/>
        </a:xfrm>
        <a:prstGeom prst="roundRect">
          <a:avLst>
            <a:gd name="adj" fmla="val 10000"/>
          </a:avLst>
        </a:prstGeom>
        <a:gradFill rotWithShape="0">
          <a:gsLst>
            <a:gs pos="0">
              <a:schemeClr val="accent2">
                <a:hueOff val="4681519"/>
                <a:satOff val="-5839"/>
                <a:lumOff val="1373"/>
                <a:alphaOff val="0"/>
                <a:tint val="62000"/>
                <a:satMod val="180000"/>
              </a:schemeClr>
            </a:gs>
            <a:gs pos="65000">
              <a:schemeClr val="accent2">
                <a:hueOff val="4681519"/>
                <a:satOff val="-5839"/>
                <a:lumOff val="1373"/>
                <a:alphaOff val="0"/>
                <a:tint val="32000"/>
                <a:satMod val="250000"/>
              </a:schemeClr>
            </a:gs>
            <a:gs pos="100000">
              <a:schemeClr val="accent2">
                <a:hueOff val="4681519"/>
                <a:satOff val="-5839"/>
                <a:lumOff val="1373"/>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考試後</a:t>
          </a:r>
          <a:endPar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sp:txBody>
      <dsp:txXfrm>
        <a:off x="1572785" y="3695700"/>
        <a:ext cx="6780430" cy="1473990"/>
      </dsp:txXfrm>
    </dsp:sp>
    <dsp:sp modelId="{2F6BFF9E-B982-4FBD-9E28-972CFF838EDE}">
      <dsp:nvSpPr>
        <dsp:cNvPr id="0" name=""/>
        <dsp:cNvSpPr/>
      </dsp:nvSpPr>
      <dsp:spPr>
        <a:xfrm>
          <a:off x="7635609" y="1186191"/>
          <a:ext cx="1016977" cy="101697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zh-TW" altLang="en-US" sz="3300" kern="1200"/>
        </a:p>
      </dsp:txBody>
      <dsp:txXfrm>
        <a:off x="7864429" y="1186191"/>
        <a:ext cx="559337" cy="765275"/>
      </dsp:txXfrm>
    </dsp:sp>
    <dsp:sp modelId="{5707C3D3-5E64-4F05-B873-4AA36693ACFF}">
      <dsp:nvSpPr>
        <dsp:cNvPr id="0" name=""/>
        <dsp:cNvSpPr/>
      </dsp:nvSpPr>
      <dsp:spPr>
        <a:xfrm>
          <a:off x="8399073" y="3001105"/>
          <a:ext cx="1016977" cy="1016977"/>
        </a:xfrm>
        <a:prstGeom prst="downArrow">
          <a:avLst>
            <a:gd name="adj1" fmla="val 55000"/>
            <a:gd name="adj2" fmla="val 45000"/>
          </a:avLst>
        </a:prstGeom>
        <a:solidFill>
          <a:schemeClr val="accent2">
            <a:tint val="40000"/>
            <a:alpha val="90000"/>
            <a:hueOff val="5025821"/>
            <a:satOff val="-4378"/>
            <a:lumOff val="-6"/>
            <a:alphaOff val="0"/>
          </a:schemeClr>
        </a:solidFill>
        <a:ln w="12700"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zh-TW" altLang="en-US" sz="3300" kern="1200"/>
        </a:p>
      </dsp:txBody>
      <dsp:txXfrm>
        <a:off x="8627893" y="3001105"/>
        <a:ext cx="559337" cy="7652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8" cy="510585"/>
          </a:xfrm>
          <a:prstGeom prst="rect">
            <a:avLst/>
          </a:prstGeom>
        </p:spPr>
        <p:txBody>
          <a:bodyPr vert="horz" lIns="94565" tIns="47283" rIns="94565" bIns="47283"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4" name="頁尾版面配置區 3"/>
          <p:cNvSpPr>
            <a:spLocks noGrp="1"/>
          </p:cNvSpPr>
          <p:nvPr>
            <p:ph type="ftr" sz="quarter" idx="2"/>
          </p:nvPr>
        </p:nvSpPr>
        <p:spPr>
          <a:xfrm>
            <a:off x="0" y="9722392"/>
            <a:ext cx="3077138" cy="510585"/>
          </a:xfrm>
          <a:prstGeom prst="rect">
            <a:avLst/>
          </a:prstGeom>
        </p:spPr>
        <p:txBody>
          <a:bodyPr vert="horz" lIns="94565" tIns="47283" rIns="94565" bIns="47283"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020506" y="9722392"/>
            <a:ext cx="3077138" cy="510585"/>
          </a:xfrm>
          <a:prstGeom prst="rect">
            <a:avLst/>
          </a:prstGeom>
        </p:spPr>
        <p:txBody>
          <a:bodyPr vert="horz" wrap="square" lIns="94565" tIns="47283" rIns="94565" bIns="47283"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598E058A-9A6E-4E20-9358-1995074BB90F}" type="slidenum">
              <a:rPr lang="zh-TW" altLang="en-US"/>
              <a:pPr>
                <a:defRPr/>
              </a:pPr>
              <a:t>‹#›</a:t>
            </a:fld>
            <a:endParaRPr lang="zh-TW" altLang="en-US"/>
          </a:p>
        </p:txBody>
      </p:sp>
    </p:spTree>
    <p:extLst>
      <p:ext uri="{BB962C8B-B14F-4D97-AF65-F5344CB8AC3E}">
        <p14:creationId xmlns:p14="http://schemas.microsoft.com/office/powerpoint/2010/main" val="1999551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8" cy="510585"/>
          </a:xfrm>
          <a:prstGeom prst="rect">
            <a:avLst/>
          </a:prstGeom>
        </p:spPr>
        <p:txBody>
          <a:bodyPr vert="horz" lIns="94565" tIns="47283" rIns="94565" bIns="47283" rtlCol="0"/>
          <a:lstStyle>
            <a:lvl1pPr algn="l" eaLnBrk="1" hangingPunct="1">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4020506" y="0"/>
            <a:ext cx="3077138" cy="510585"/>
          </a:xfrm>
          <a:prstGeom prst="rect">
            <a:avLst/>
          </a:prstGeom>
        </p:spPr>
        <p:txBody>
          <a:bodyPr vert="horz" lIns="94565" tIns="47283" rIns="94565" bIns="47283" rtlCol="0"/>
          <a:lstStyle>
            <a:lvl1pPr algn="r" eaLnBrk="1" hangingPunct="1">
              <a:defRPr sz="1200">
                <a:latin typeface="Arial" charset="0"/>
                <a:ea typeface="新細明體" charset="-120"/>
              </a:defRPr>
            </a:lvl1pPr>
          </a:lstStyle>
          <a:p>
            <a:pPr>
              <a:defRPr/>
            </a:pPr>
            <a:fld id="{E00BB09E-A18E-4B4A-B1AF-47431A654318}" type="datetimeFigureOut">
              <a:rPr lang="zh-TW" altLang="en-US"/>
              <a:pPr>
                <a:defRPr/>
              </a:pPr>
              <a:t>2025/3/18</a:t>
            </a:fld>
            <a:endParaRPr lang="zh-TW" altLang="en-US"/>
          </a:p>
        </p:txBody>
      </p:sp>
      <p:sp>
        <p:nvSpPr>
          <p:cNvPr id="4" name="投影片圖像版面配置區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565" tIns="47283" rIns="94565" bIns="47283" rtlCol="0" anchor="ctr"/>
          <a:lstStyle/>
          <a:p>
            <a:pPr lvl="0"/>
            <a:endParaRPr lang="zh-TW" altLang="en-US" noProof="0"/>
          </a:p>
        </p:txBody>
      </p:sp>
      <p:sp>
        <p:nvSpPr>
          <p:cNvPr id="5" name="備忘稿版面配置區 4"/>
          <p:cNvSpPr>
            <a:spLocks noGrp="1"/>
          </p:cNvSpPr>
          <p:nvPr>
            <p:ph type="body" sz="quarter" idx="3"/>
          </p:nvPr>
        </p:nvSpPr>
        <p:spPr>
          <a:xfrm>
            <a:off x="709600" y="4862015"/>
            <a:ext cx="5680103" cy="4605085"/>
          </a:xfrm>
          <a:prstGeom prst="rect">
            <a:avLst/>
          </a:prstGeom>
        </p:spPr>
        <p:txBody>
          <a:bodyPr vert="horz" lIns="94565" tIns="47283" rIns="94565" bIns="47283"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2392"/>
            <a:ext cx="3077138" cy="510585"/>
          </a:xfrm>
          <a:prstGeom prst="rect">
            <a:avLst/>
          </a:prstGeom>
        </p:spPr>
        <p:txBody>
          <a:bodyPr vert="horz" lIns="94565" tIns="47283" rIns="94565" bIns="47283" rtlCol="0" anchor="b"/>
          <a:lstStyle>
            <a:lvl1pPr algn="l" eaLnBrk="1" hangingPunct="1">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4020506" y="9722392"/>
            <a:ext cx="3077138" cy="510585"/>
          </a:xfrm>
          <a:prstGeom prst="rect">
            <a:avLst/>
          </a:prstGeom>
        </p:spPr>
        <p:txBody>
          <a:bodyPr vert="horz" wrap="square" lIns="94565" tIns="47283" rIns="94565" bIns="47283" numCol="1" anchor="b" anchorCtr="0" compatLnSpc="1">
            <a:prstTxWarp prst="textNoShape">
              <a:avLst/>
            </a:prstTxWarp>
          </a:bodyPr>
          <a:lstStyle>
            <a:lvl1pPr algn="r" eaLnBrk="1" hangingPunct="1">
              <a:defRPr sz="1200"/>
            </a:lvl1pPr>
          </a:lstStyle>
          <a:p>
            <a:pPr>
              <a:defRPr/>
            </a:pPr>
            <a:fld id="{88D71E0C-109D-44E1-B210-1E6739E9B7DA}" type="slidenum">
              <a:rPr lang="zh-TW" altLang="en-US"/>
              <a:pPr>
                <a:defRPr/>
              </a:pPr>
              <a:t>‹#›</a:t>
            </a:fld>
            <a:endParaRPr lang="zh-TW" altLang="en-US"/>
          </a:p>
        </p:txBody>
      </p:sp>
    </p:spTree>
    <p:extLst>
      <p:ext uri="{BB962C8B-B14F-4D97-AF65-F5344CB8AC3E}">
        <p14:creationId xmlns:p14="http://schemas.microsoft.com/office/powerpoint/2010/main" val="36888154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69876" indent="-296106">
              <a:spcBef>
                <a:spcPct val="30000"/>
              </a:spcBef>
              <a:defRPr sz="1200">
                <a:solidFill>
                  <a:schemeClr val="tx1"/>
                </a:solidFill>
                <a:latin typeface="Calibri" panose="020F0502020204030204" pitchFamily="34" charset="0"/>
                <a:ea typeface="新細明體" panose="02020500000000000000" pitchFamily="18" charset="-120"/>
              </a:defRPr>
            </a:lvl2pPr>
            <a:lvl3pPr marL="1184425" indent="-236885">
              <a:spcBef>
                <a:spcPct val="30000"/>
              </a:spcBef>
              <a:defRPr sz="1200">
                <a:solidFill>
                  <a:schemeClr val="tx1"/>
                </a:solidFill>
                <a:latin typeface="Calibri" panose="020F0502020204030204" pitchFamily="34" charset="0"/>
                <a:ea typeface="新細明體" panose="02020500000000000000" pitchFamily="18" charset="-120"/>
              </a:defRPr>
            </a:lvl3pPr>
            <a:lvl4pPr marL="1658194" indent="-236885">
              <a:spcBef>
                <a:spcPct val="30000"/>
              </a:spcBef>
              <a:defRPr sz="1200">
                <a:solidFill>
                  <a:schemeClr val="tx1"/>
                </a:solidFill>
                <a:latin typeface="Calibri" panose="020F0502020204030204" pitchFamily="34" charset="0"/>
                <a:ea typeface="新細明體" panose="02020500000000000000" pitchFamily="18" charset="-120"/>
              </a:defRPr>
            </a:lvl4pPr>
            <a:lvl5pPr marL="2131964" indent="-236885">
              <a:spcBef>
                <a:spcPct val="30000"/>
              </a:spcBef>
              <a:defRPr sz="1200">
                <a:solidFill>
                  <a:schemeClr val="tx1"/>
                </a:solidFill>
                <a:latin typeface="Calibri" panose="020F0502020204030204" pitchFamily="34" charset="0"/>
                <a:ea typeface="新細明體" panose="02020500000000000000" pitchFamily="18" charset="-120"/>
              </a:defRPr>
            </a:lvl5pPr>
            <a:lvl6pPr marL="2605735"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3079504"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553274"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4027043"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07D0DB4E-5151-4D08-BC3F-BE77DA59B405}" type="slidenum">
              <a:rPr lang="zh-TW" altLang="en-US" smtClean="0">
                <a:latin typeface="Arial" panose="020B0604020202020204" pitchFamily="34" charset="0"/>
              </a:rPr>
              <a:pPr>
                <a:spcBef>
                  <a:spcPct val="0"/>
                </a:spcBef>
              </a:pPr>
              <a:t>1</a:t>
            </a:fld>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28</a:t>
            </a:fld>
            <a:endParaRPr lang="zh-TW" altLang="en-US"/>
          </a:p>
        </p:txBody>
      </p:sp>
    </p:spTree>
    <p:extLst>
      <p:ext uri="{BB962C8B-B14F-4D97-AF65-F5344CB8AC3E}">
        <p14:creationId xmlns:p14="http://schemas.microsoft.com/office/powerpoint/2010/main" val="150963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29</a:t>
            </a:fld>
            <a:endParaRPr lang="zh-TW" altLang="en-US"/>
          </a:p>
        </p:txBody>
      </p:sp>
    </p:spTree>
    <p:extLst>
      <p:ext uri="{BB962C8B-B14F-4D97-AF65-F5344CB8AC3E}">
        <p14:creationId xmlns:p14="http://schemas.microsoft.com/office/powerpoint/2010/main" val="212866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31</a:t>
            </a:fld>
            <a:endParaRPr lang="zh-TW" altLang="en-US"/>
          </a:p>
        </p:txBody>
      </p:sp>
    </p:spTree>
    <p:extLst>
      <p:ext uri="{BB962C8B-B14F-4D97-AF65-F5344CB8AC3E}">
        <p14:creationId xmlns:p14="http://schemas.microsoft.com/office/powerpoint/2010/main" val="1827397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35</a:t>
            </a:fld>
            <a:endParaRPr lang="zh-TW" altLang="en-US"/>
          </a:p>
        </p:txBody>
      </p:sp>
    </p:spTree>
    <p:extLst>
      <p:ext uri="{BB962C8B-B14F-4D97-AF65-F5344CB8AC3E}">
        <p14:creationId xmlns:p14="http://schemas.microsoft.com/office/powerpoint/2010/main" val="322443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u="none" strike="noStrike" kern="1200" cap="none" normalizeH="0" baseline="0" dirty="0">
                <a:ln>
                  <a:noFill/>
                </a:ln>
                <a:solidFill>
                  <a:schemeClr val="tx1"/>
                </a:solidFill>
                <a:effectLst/>
                <a:latin typeface="+mn-ea"/>
                <a:ea typeface="+mn-ea"/>
                <a:cs typeface="Arial Unicode MS" pitchFamily="34" charset="-120"/>
              </a:rPr>
              <a:t>全國高職學生技術創造力培訓與競賽活動</a:t>
            </a:r>
            <a:endParaRPr kumimoji="1" lang="en-US" altLang="zh-TW" sz="1200" b="1" i="0" u="none" strike="noStrike" kern="1200" cap="none" normalizeH="0" baseline="0" dirty="0">
              <a:ln>
                <a:noFill/>
              </a:ln>
              <a:solidFill>
                <a:schemeClr val="tx1"/>
              </a:solidFill>
              <a:effectLst/>
              <a:latin typeface="+mn-ea"/>
              <a:ea typeface="+mn-ea"/>
              <a:cs typeface="Arial Unicode MS" pitchFamily="34" charset="-120"/>
            </a:endParaRPr>
          </a:p>
          <a:p>
            <a:r>
              <a:rPr lang="zh-TW" altLang="en-US" dirty="0"/>
              <a:t>自</a:t>
            </a:r>
            <a:r>
              <a:rPr lang="en-US" altLang="zh-TW" dirty="0"/>
              <a:t>112</a:t>
            </a:r>
            <a:r>
              <a:rPr lang="zh-TW" altLang="en-US" dirty="0"/>
              <a:t>年</a:t>
            </a:r>
            <a:r>
              <a:rPr lang="en-US" altLang="zh-TW" dirty="0"/>
              <a:t>1</a:t>
            </a:r>
            <a:r>
              <a:rPr lang="zh-TW" altLang="en-US" dirty="0"/>
              <a:t>月</a:t>
            </a:r>
            <a:r>
              <a:rPr lang="en-US" altLang="zh-TW" dirty="0"/>
              <a:t>1</a:t>
            </a:r>
            <a:r>
              <a:rPr lang="zh-TW" altLang="en-US" dirty="0"/>
              <a:t>日起更名為「</a:t>
            </a:r>
            <a:r>
              <a:rPr lang="zh-TW" altLang="en-US" dirty="0">
                <a:solidFill>
                  <a:srgbClr val="FF0000"/>
                </a:solidFill>
              </a:rPr>
              <a:t>全國技術型高級中等學校學生團隊技術創造力培訓與競賽</a:t>
            </a:r>
            <a:r>
              <a:rPr lang="zh-TW" altLang="en-US" dirty="0"/>
              <a:t>」</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37</a:t>
            </a:fld>
            <a:endParaRPr lang="zh-TW" altLang="en-US"/>
          </a:p>
        </p:txBody>
      </p:sp>
    </p:spTree>
    <p:extLst>
      <p:ext uri="{BB962C8B-B14F-4D97-AF65-F5344CB8AC3E}">
        <p14:creationId xmlns:p14="http://schemas.microsoft.com/office/powerpoint/2010/main" val="397968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38</a:t>
            </a:fld>
            <a:endParaRPr lang="zh-TW" altLang="en-US"/>
          </a:p>
        </p:txBody>
      </p:sp>
    </p:spTree>
    <p:extLst>
      <p:ext uri="{BB962C8B-B14F-4D97-AF65-F5344CB8AC3E}">
        <p14:creationId xmlns:p14="http://schemas.microsoft.com/office/powerpoint/2010/main" val="70135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E8A0-19FD-50A3-92B2-64543813727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B24AF39-3C4A-28AB-51A0-D632ED47994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E8FBA1C-06D8-CBD6-E9AD-9D6FE2B9AAE2}"/>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BA9F0537-F638-424B-E330-806C580E420C}"/>
              </a:ext>
            </a:extLst>
          </p:cNvPr>
          <p:cNvSpPr>
            <a:spLocks noGrp="1"/>
          </p:cNvSpPr>
          <p:nvPr>
            <p:ph type="sldNum" sz="quarter" idx="5"/>
          </p:nvPr>
        </p:nvSpPr>
        <p:spPr/>
        <p:txBody>
          <a:bodyPr/>
          <a:lstStyle/>
          <a:p>
            <a:fld id="{15604BE3-D31C-4261-909A-D43365749704}" type="slidenum">
              <a:rPr lang="zh-TW" altLang="en-US" smtClean="0"/>
              <a:t>40</a:t>
            </a:fld>
            <a:endParaRPr lang="zh-TW" altLang="en-US"/>
          </a:p>
        </p:txBody>
      </p:sp>
    </p:spTree>
    <p:extLst>
      <p:ext uri="{BB962C8B-B14F-4D97-AF65-F5344CB8AC3E}">
        <p14:creationId xmlns:p14="http://schemas.microsoft.com/office/powerpoint/2010/main" val="3817697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43</a:t>
            </a:fld>
            <a:endParaRPr lang="zh-TW" altLang="en-US"/>
          </a:p>
        </p:txBody>
      </p:sp>
    </p:spTree>
    <p:extLst>
      <p:ext uri="{BB962C8B-B14F-4D97-AF65-F5344CB8AC3E}">
        <p14:creationId xmlns:p14="http://schemas.microsoft.com/office/powerpoint/2010/main" val="174767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44</a:t>
            </a:fld>
            <a:endParaRPr lang="zh-TW" altLang="en-US"/>
          </a:p>
        </p:txBody>
      </p:sp>
    </p:spTree>
    <p:extLst>
      <p:ext uri="{BB962C8B-B14F-4D97-AF65-F5344CB8AC3E}">
        <p14:creationId xmlns:p14="http://schemas.microsoft.com/office/powerpoint/2010/main" val="107739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45</a:t>
            </a:fld>
            <a:endParaRPr lang="zh-TW" altLang="en-US"/>
          </a:p>
        </p:txBody>
      </p:sp>
    </p:spTree>
    <p:extLst>
      <p:ext uri="{BB962C8B-B14F-4D97-AF65-F5344CB8AC3E}">
        <p14:creationId xmlns:p14="http://schemas.microsoft.com/office/powerpoint/2010/main" val="50115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2</a:t>
            </a:fld>
            <a:endParaRPr lang="zh-TW" altLang="en-US"/>
          </a:p>
        </p:txBody>
      </p:sp>
    </p:spTree>
    <p:extLst>
      <p:ext uri="{BB962C8B-B14F-4D97-AF65-F5344CB8AC3E}">
        <p14:creationId xmlns:p14="http://schemas.microsoft.com/office/powerpoint/2010/main" val="3364270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solidFill>
                  <a:schemeClr val="tx1"/>
                </a:solidFill>
                <a:latin typeface="微軟正黑體" panose="020B0604030504040204" pitchFamily="34" charset="-120"/>
                <a:ea typeface="微軟正黑體" panose="020B0604030504040204" pitchFamily="34" charset="-120"/>
              </a:rPr>
              <a:t>112</a:t>
            </a:r>
            <a:r>
              <a:rPr lang="zh-TW" altLang="en-US" sz="1200" b="1" dirty="0">
                <a:solidFill>
                  <a:schemeClr val="tx1"/>
                </a:solidFill>
                <a:latin typeface="微軟正黑體" panose="020B0604030504040204" pitchFamily="34" charset="-120"/>
                <a:ea typeface="微軟正黑體" panose="020B0604030504040204" pitchFamily="34" charset="-120"/>
              </a:rPr>
              <a:t>學年度</a:t>
            </a:r>
            <a:r>
              <a:rPr lang="en-US" altLang="zh-TW" sz="1200" b="1" dirty="0">
                <a:solidFill>
                  <a:schemeClr val="tx1"/>
                </a:solidFill>
                <a:latin typeface="微軟正黑體" panose="020B0604030504040204" pitchFamily="34" charset="-120"/>
                <a:ea typeface="微軟正黑體" panose="020B0604030504040204" pitchFamily="34" charset="-120"/>
              </a:rPr>
              <a:t>APCS</a:t>
            </a:r>
          </a:p>
          <a:p>
            <a:r>
              <a:rPr lang="zh-TW" altLang="en-US" sz="1200" b="1" dirty="0">
                <a:solidFill>
                  <a:schemeClr val="tx1"/>
                </a:solidFill>
                <a:latin typeface="微軟正黑體" panose="020B0604030504040204" pitchFamily="34" charset="-120"/>
                <a:ea typeface="微軟正黑體" panose="020B0604030504040204" pitchFamily="34" charset="-120"/>
              </a:rPr>
              <a:t>一階通過超篩</a:t>
            </a:r>
            <a:r>
              <a:rPr lang="en-US" altLang="zh-TW" sz="1200" b="1" dirty="0">
                <a:solidFill>
                  <a:schemeClr val="tx1"/>
                </a:solidFill>
                <a:latin typeface="微軟正黑體" panose="020B0604030504040204" pitchFamily="34" charset="-120"/>
                <a:ea typeface="微軟正黑體" panose="020B0604030504040204" pitchFamily="34" charset="-120"/>
              </a:rPr>
              <a:t>184</a:t>
            </a:r>
            <a:r>
              <a:rPr lang="zh-TW" altLang="en-US" sz="1200" b="1" dirty="0">
                <a:solidFill>
                  <a:schemeClr val="tx1"/>
                </a:solidFill>
                <a:latin typeface="微軟正黑體" panose="020B0604030504040204" pitchFamily="34" charset="-120"/>
                <a:ea typeface="微軟正黑體" panose="020B0604030504040204" pitchFamily="34" charset="-120"/>
              </a:rPr>
              <a:t>人次</a:t>
            </a:r>
            <a:endParaRPr lang="en-US" altLang="zh-TW" sz="1200" b="1" dirty="0">
              <a:solidFill>
                <a:schemeClr val="tx1"/>
              </a:solidFill>
              <a:latin typeface="微軟正黑體" panose="020B0604030504040204" pitchFamily="34" charset="-120"/>
              <a:ea typeface="微軟正黑體" panose="020B0604030504040204" pitchFamily="34" charset="-120"/>
            </a:endParaRPr>
          </a:p>
          <a:p>
            <a:r>
              <a:rPr lang="zh-TW" altLang="en-US" sz="1200" b="1" dirty="0">
                <a:solidFill>
                  <a:schemeClr val="tx1"/>
                </a:solidFill>
                <a:latin typeface="微軟正黑體" panose="020B0604030504040204" pitchFamily="34" charset="-120"/>
                <a:ea typeface="微軟正黑體" panose="020B0604030504040204" pitchFamily="34" charset="-120"/>
              </a:rPr>
              <a:t>報名二階</a:t>
            </a:r>
            <a:r>
              <a:rPr lang="en-US" altLang="zh-TW" sz="1200" b="1" dirty="0">
                <a:solidFill>
                  <a:schemeClr val="tx1"/>
                </a:solidFill>
                <a:latin typeface="微軟正黑體" panose="020B0604030504040204" pitchFamily="34" charset="-120"/>
                <a:ea typeface="微軟正黑體" panose="020B0604030504040204" pitchFamily="34" charset="-120"/>
              </a:rPr>
              <a:t>168</a:t>
            </a:r>
            <a:r>
              <a:rPr lang="zh-TW" altLang="en-US" sz="1200" b="1" dirty="0">
                <a:solidFill>
                  <a:schemeClr val="tx1"/>
                </a:solidFill>
                <a:latin typeface="微軟正黑體" panose="020B0604030504040204" pitchFamily="34" charset="-120"/>
                <a:ea typeface="微軟正黑體" panose="020B0604030504040204" pitchFamily="34" charset="-120"/>
              </a:rPr>
              <a:t>人次、</a:t>
            </a:r>
            <a:endParaRPr lang="en-US" altLang="zh-TW" sz="1200" b="1" dirty="0">
              <a:solidFill>
                <a:schemeClr val="tx1"/>
              </a:solidFill>
              <a:latin typeface="微軟正黑體" panose="020B0604030504040204" pitchFamily="34" charset="-120"/>
              <a:ea typeface="微軟正黑體" panose="020B0604030504040204" pitchFamily="34" charset="-120"/>
            </a:endParaRPr>
          </a:p>
          <a:p>
            <a:r>
              <a:rPr lang="zh-TW" altLang="en-US" sz="1200" b="1" dirty="0">
                <a:solidFill>
                  <a:schemeClr val="tx1"/>
                </a:solidFill>
                <a:latin typeface="微軟正黑體" panose="020B0604030504040204" pitchFamily="34" charset="-120"/>
                <a:ea typeface="微軟正黑體" panose="020B0604030504040204" pitchFamily="34" charset="-120"/>
              </a:rPr>
              <a:t>錄取報到</a:t>
            </a:r>
            <a:r>
              <a:rPr lang="en-US" altLang="zh-TW" sz="1200" b="1" dirty="0">
                <a:solidFill>
                  <a:schemeClr val="tx1"/>
                </a:solidFill>
                <a:latin typeface="微軟正黑體" panose="020B0604030504040204" pitchFamily="34" charset="-120"/>
                <a:ea typeface="微軟正黑體" panose="020B0604030504040204" pitchFamily="34" charset="-120"/>
              </a:rPr>
              <a:t>34</a:t>
            </a:r>
            <a:r>
              <a:rPr lang="zh-TW" altLang="en-US" sz="1200" b="1" dirty="0">
                <a:solidFill>
                  <a:schemeClr val="tx1"/>
                </a:solidFill>
                <a:latin typeface="微軟正黑體" panose="020B0604030504040204" pitchFamily="34" charset="-120"/>
                <a:ea typeface="微軟正黑體" panose="020B0604030504040204" pitchFamily="34" charset="-120"/>
              </a:rPr>
              <a:t>人。</a:t>
            </a:r>
            <a:endParaRPr lang="en-US" altLang="zh-TW" sz="1200" b="1" dirty="0">
              <a:solidFill>
                <a:schemeClr val="tx1"/>
              </a:solidFill>
              <a:latin typeface="微軟正黑體" panose="020B0604030504040204" pitchFamily="34" charset="-120"/>
              <a:ea typeface="微軟正黑體" panose="020B0604030504040204" pitchFamily="34" charset="-120"/>
            </a:endParaRPr>
          </a:p>
          <a:p>
            <a:endParaRPr lang="en-US" altLang="zh-TW" dirty="0"/>
          </a:p>
          <a:p>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APCS</a:t>
            </a: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一階通過超篩</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238</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人次</a:t>
            </a:r>
            <a:endPar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報名二階</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168</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人次、</a:t>
            </a:r>
            <a:endPar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錄取報到</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42</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endParaRPr lang="en-US" altLang="zh-TW" sz="12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48</a:t>
            </a:fld>
            <a:endParaRPr lang="zh-TW" altLang="en-US"/>
          </a:p>
        </p:txBody>
      </p:sp>
    </p:spTree>
    <p:extLst>
      <p:ext uri="{BB962C8B-B14F-4D97-AF65-F5344CB8AC3E}">
        <p14:creationId xmlns:p14="http://schemas.microsoft.com/office/powerpoint/2010/main" val="2884237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50</a:t>
            </a:fld>
            <a:endParaRPr lang="zh-TW" altLang="en-US"/>
          </a:p>
        </p:txBody>
      </p:sp>
    </p:spTree>
    <p:extLst>
      <p:ext uri="{BB962C8B-B14F-4D97-AF65-F5344CB8AC3E}">
        <p14:creationId xmlns:p14="http://schemas.microsoft.com/office/powerpoint/2010/main" val="1411831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defTabSz="913097">
              <a:defRPr/>
            </a:pPr>
            <a:fld id="{211EDE8F-5748-564A-B104-45C8D6344219}" type="slidenum">
              <a:rPr kumimoji="1" lang="zh-CN" altLang="en-US">
                <a:solidFill>
                  <a:prstClr val="black"/>
                </a:solidFill>
                <a:latin typeface="Calibri" panose="020F0502020204030204"/>
                <a:ea typeface="宋体" panose="02010600030101010101" pitchFamily="2" charset="-122"/>
              </a:rPr>
              <a:pPr defTabSz="913097">
                <a:defRPr/>
              </a:pPr>
              <a:t>52</a:t>
            </a:fld>
            <a:endParaRPr kumimoji="1"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393656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defTabSz="913097">
              <a:defRPr/>
            </a:pPr>
            <a:fld id="{211EDE8F-5748-564A-B104-45C8D6344219}" type="slidenum">
              <a:rPr kumimoji="1" lang="zh-CN" altLang="en-US">
                <a:solidFill>
                  <a:prstClr val="black"/>
                </a:solidFill>
                <a:latin typeface="Calibri" panose="020F0502020204030204"/>
                <a:ea typeface="宋体" panose="02010600030101010101" pitchFamily="2" charset="-122"/>
              </a:rPr>
              <a:pPr defTabSz="913097">
                <a:defRPr/>
              </a:pPr>
              <a:t>53</a:t>
            </a:fld>
            <a:endParaRPr kumimoji="1"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83159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a:t>
            </a:fld>
            <a:endParaRPr lang="zh-TW" altLang="en-US"/>
          </a:p>
        </p:txBody>
      </p:sp>
    </p:spTree>
    <p:extLst>
      <p:ext uri="{BB962C8B-B14F-4D97-AF65-F5344CB8AC3E}">
        <p14:creationId xmlns:p14="http://schemas.microsoft.com/office/powerpoint/2010/main" val="199850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r>
              <a:rPr lang="en-US" altLang="zh-TW" dirty="0"/>
              <a:t>108</a:t>
            </a:r>
            <a:r>
              <a:rPr lang="zh-TW" altLang="en-US" dirty="0"/>
              <a:t>統測報名約</a:t>
            </a:r>
            <a:r>
              <a:rPr lang="en-US" altLang="zh-TW" dirty="0"/>
              <a:t>11</a:t>
            </a:r>
            <a:r>
              <a:rPr lang="zh-TW" altLang="en-US" dirty="0"/>
              <a:t>萬、</a:t>
            </a:r>
            <a:endParaRPr lang="en-US" altLang="zh-TW" dirty="0"/>
          </a:p>
          <a:p>
            <a:pPr defTabSz="947539">
              <a:defRPr/>
            </a:pPr>
            <a:r>
              <a:rPr lang="en-US" altLang="zh-TW" dirty="0"/>
              <a:t>109</a:t>
            </a:r>
            <a:r>
              <a:rPr lang="zh-TW" altLang="en-US" dirty="0"/>
              <a:t>學測報名</a:t>
            </a:r>
            <a:r>
              <a:rPr lang="en-US" altLang="zh-TW" dirty="0"/>
              <a:t>13.3</a:t>
            </a:r>
            <a:r>
              <a:rPr lang="zh-TW" altLang="en-US" dirty="0"/>
              <a:t>萬 </a:t>
            </a:r>
            <a:r>
              <a:rPr lang="en-US" altLang="zh-TW" dirty="0"/>
              <a:t>(108</a:t>
            </a:r>
            <a:r>
              <a:rPr lang="zh-TW" altLang="en-US" dirty="0"/>
              <a:t>學年度</a:t>
            </a:r>
            <a:r>
              <a:rPr lang="en-US" altLang="zh-TW" dirty="0"/>
              <a:t>13.8</a:t>
            </a:r>
            <a:r>
              <a:rPr lang="zh-TW" altLang="en-US" dirty="0"/>
              <a:t>萬</a:t>
            </a:r>
            <a:r>
              <a:rPr lang="en-US" altLang="zh-TW" dirty="0"/>
              <a:t>)</a:t>
            </a:r>
            <a:br>
              <a:rPr lang="en-US" altLang="zh-TW" dirty="0"/>
            </a:br>
            <a:r>
              <a:rPr lang="en-US" altLang="zh-TW" dirty="0"/>
              <a:t>109</a:t>
            </a:r>
            <a:r>
              <a:rPr lang="zh-TW" altLang="en-US" dirty="0"/>
              <a:t>學年的個人申請入學招生計有</a:t>
            </a:r>
            <a:r>
              <a:rPr lang="en-US" altLang="zh-TW" dirty="0"/>
              <a:t>69</a:t>
            </a:r>
            <a:r>
              <a:rPr lang="zh-TW" altLang="en-US" dirty="0"/>
              <a:t>所大學院校、</a:t>
            </a:r>
            <a:r>
              <a:rPr lang="en-US" altLang="zh-TW" dirty="0"/>
              <a:t>2154</a:t>
            </a:r>
            <a:r>
              <a:rPr lang="zh-TW" altLang="en-US" dirty="0"/>
              <a:t>個學系（組）參加，提供招生名額合計為</a:t>
            </a:r>
            <a:r>
              <a:rPr lang="en-US" altLang="zh-TW" dirty="0"/>
              <a:t>5</a:t>
            </a:r>
            <a:r>
              <a:rPr lang="zh-TW" altLang="en-US" dirty="0"/>
              <a:t>萬</a:t>
            </a:r>
            <a:r>
              <a:rPr lang="en-US" altLang="zh-TW" dirty="0"/>
              <a:t>5267</a:t>
            </a:r>
            <a:r>
              <a:rPr lang="zh-TW" altLang="en-US" dirty="0"/>
              <a:t>個，招生名額數較去年的</a:t>
            </a:r>
            <a:r>
              <a:rPr lang="en-US" altLang="zh-TW" dirty="0"/>
              <a:t>5</a:t>
            </a:r>
            <a:r>
              <a:rPr lang="zh-TW" altLang="en-US" dirty="0"/>
              <a:t>萬</a:t>
            </a:r>
            <a:r>
              <a:rPr lang="en-US" altLang="zh-TW" dirty="0"/>
              <a:t>4978</a:t>
            </a:r>
            <a:r>
              <a:rPr lang="zh-TW" altLang="en-US" dirty="0"/>
              <a:t>個，增加</a:t>
            </a:r>
            <a:r>
              <a:rPr lang="en-US" altLang="zh-TW" dirty="0"/>
              <a:t>289</a:t>
            </a:r>
            <a:r>
              <a:rPr lang="zh-TW" altLang="en-US" dirty="0"/>
              <a:t>個。</a:t>
            </a:r>
            <a:br>
              <a:rPr lang="en-US" altLang="zh-TW" dirty="0"/>
            </a:br>
            <a:endParaRPr lang="en-US" altLang="zh-TW" dirty="0"/>
          </a:p>
          <a:p>
            <a:endParaRPr lang="en-US" altLang="zh-TW" dirty="0"/>
          </a:p>
          <a:p>
            <a:r>
              <a:rPr lang="zh-TW" altLang="en-US" dirty="0"/>
              <a:t>以甄選入學及聯合登記分發，屬於技高生升學主要管道，提供了</a:t>
            </a:r>
            <a:r>
              <a:rPr lang="en-US" altLang="zh-TW" dirty="0"/>
              <a:t>8.3</a:t>
            </a:r>
            <a:r>
              <a:rPr lang="zh-TW" altLang="en-US" dirty="0"/>
              <a:t>萬名額</a:t>
            </a:r>
            <a:endParaRPr lang="en-US" altLang="zh-TW" dirty="0"/>
          </a:p>
          <a:p>
            <a:r>
              <a:rPr lang="zh-TW" altLang="en-US" dirty="0"/>
              <a:t>加上其他管道總計約</a:t>
            </a:r>
            <a:r>
              <a:rPr lang="en-US" altLang="zh-TW" dirty="0"/>
              <a:t>10.3</a:t>
            </a:r>
            <a:r>
              <a:rPr lang="zh-TW" altLang="en-US" dirty="0"/>
              <a:t>萬，技專提供的招生名額，是足夠讓今年的考生都可以順利錄取。</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a:t>
            </a:fld>
            <a:endParaRPr lang="zh-TW" altLang="en-US"/>
          </a:p>
        </p:txBody>
      </p:sp>
    </p:spTree>
    <p:extLst>
      <p:ext uri="{BB962C8B-B14F-4D97-AF65-F5344CB8AC3E}">
        <p14:creationId xmlns:p14="http://schemas.microsoft.com/office/powerpoint/2010/main" val="423763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D71E0C-109D-44E1-B210-1E6739E9B7D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20208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auto">
              <a:spcAft>
                <a:spcPts val="0"/>
              </a:spcAft>
              <a:buClr>
                <a:srgbClr val="3796BF"/>
              </a:buClr>
            </a:pP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113</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學年度四技二專報名人數為</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69,361</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人</a:t>
            </a:r>
            <a:endPar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endParaRPr>
          </a:p>
          <a:p>
            <a:pPr fontAlgn="auto">
              <a:spcAft>
                <a:spcPts val="0"/>
              </a:spcAft>
              <a:buClr>
                <a:srgbClr val="3796BF"/>
              </a:buClr>
            </a:pP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（較</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112</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學年度</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73,981</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人少</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4,620</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人）</a:t>
            </a:r>
          </a:p>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9</a:t>
            </a:fld>
            <a:endParaRPr lang="zh-TW" altLang="en-US"/>
          </a:p>
        </p:txBody>
      </p:sp>
    </p:spTree>
    <p:extLst>
      <p:ext uri="{BB962C8B-B14F-4D97-AF65-F5344CB8AC3E}">
        <p14:creationId xmlns:p14="http://schemas.microsoft.com/office/powerpoint/2010/main" val="157007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113</a:t>
            </a:r>
            <a:r>
              <a:rPr lang="zh-TW" altLang="en-US" dirty="0"/>
              <a:t>甄選總招生名額</a:t>
            </a:r>
            <a:r>
              <a:rPr lang="en-US" altLang="zh-TW" dirty="0"/>
              <a:t>40109=</a:t>
            </a:r>
            <a:r>
              <a:rPr lang="zh-TW" altLang="en-US" dirty="0"/>
              <a:t>一般</a:t>
            </a:r>
            <a:r>
              <a:rPr lang="en-US" altLang="zh-TW" dirty="0"/>
              <a:t>39985+</a:t>
            </a:r>
            <a:r>
              <a:rPr lang="zh-TW" altLang="en-US" dirty="0"/>
              <a:t>青儲</a:t>
            </a:r>
            <a:r>
              <a:rPr lang="en-US" altLang="zh-TW" dirty="0"/>
              <a:t>124</a:t>
            </a:r>
            <a:br>
              <a:rPr lang="en-US" altLang="zh-TW" dirty="0"/>
            </a:br>
            <a:r>
              <a:rPr lang="en-US" altLang="zh-TW" dirty="0"/>
              <a:t>39985=</a:t>
            </a:r>
            <a:r>
              <a:rPr lang="zh-TW" altLang="en-US" dirty="0"/>
              <a:t>一般</a:t>
            </a:r>
            <a:r>
              <a:rPr lang="en-US" altLang="zh-TW" dirty="0"/>
              <a:t>37572+(</a:t>
            </a:r>
            <a:r>
              <a:rPr lang="zh-TW" altLang="en-US" dirty="0"/>
              <a:t>中</a:t>
            </a:r>
            <a:r>
              <a:rPr lang="en-US" altLang="zh-TW" dirty="0"/>
              <a:t>)</a:t>
            </a:r>
            <a:r>
              <a:rPr lang="zh-TW" altLang="en-US" dirty="0"/>
              <a:t>低收願景</a:t>
            </a:r>
            <a:r>
              <a:rPr lang="en-US" altLang="zh-TW" dirty="0"/>
              <a:t>443+</a:t>
            </a:r>
            <a:r>
              <a:rPr lang="zh-TW" altLang="en-US" dirty="0"/>
              <a:t>原住民</a:t>
            </a:r>
            <a:r>
              <a:rPr lang="en-US" altLang="zh-TW" dirty="0"/>
              <a:t>1625+</a:t>
            </a:r>
            <a:r>
              <a:rPr lang="zh-TW" altLang="en-US" dirty="0"/>
              <a:t>離島</a:t>
            </a:r>
            <a:r>
              <a:rPr lang="en-US" altLang="zh-TW" dirty="0"/>
              <a:t>345</a:t>
            </a:r>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12</a:t>
            </a:fld>
            <a:endParaRPr lang="zh-TW" altLang="en-US"/>
          </a:p>
        </p:txBody>
      </p:sp>
    </p:spTree>
    <p:extLst>
      <p:ext uri="{BB962C8B-B14F-4D97-AF65-F5344CB8AC3E}">
        <p14:creationId xmlns:p14="http://schemas.microsoft.com/office/powerpoint/2010/main" val="973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19</a:t>
            </a:fld>
            <a:endParaRPr lang="zh-TW" altLang="en-US"/>
          </a:p>
        </p:txBody>
      </p:sp>
    </p:spTree>
    <p:extLst>
      <p:ext uri="{BB962C8B-B14F-4D97-AF65-F5344CB8AC3E}">
        <p14:creationId xmlns:p14="http://schemas.microsoft.com/office/powerpoint/2010/main" val="397430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27</a:t>
            </a:fld>
            <a:endParaRPr lang="zh-TW" altLang="en-US"/>
          </a:p>
        </p:txBody>
      </p:sp>
    </p:spTree>
    <p:extLst>
      <p:ext uri="{BB962C8B-B14F-4D97-AF65-F5344CB8AC3E}">
        <p14:creationId xmlns:p14="http://schemas.microsoft.com/office/powerpoint/2010/main" val="3503486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254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2025/3/18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281777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zh-TW" altLang="en-US"/>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3924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57577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8DCCD61-643D-44A5-A450-3A42A50CBC1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97117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5121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84012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893640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40947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8DCCD61-643D-44A5-A450-3A42A50CBC1E}"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6582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8DCCD61-643D-44A5-A450-3A42A50CBC1E}"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88409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3499" y="16778"/>
            <a:ext cx="10608501"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3" name="Content Placeholder 2"/>
          <p:cNvSpPr>
            <a:spLocks noGrp="1"/>
          </p:cNvSpPr>
          <p:nvPr>
            <p:ph idx="1"/>
          </p:nvPr>
        </p:nvSpPr>
        <p:spPr>
          <a:xfrm>
            <a:off x="609600" y="1600201"/>
            <a:ext cx="10972800"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編輯母片文字樣式</a:t>
            </a:r>
          </a:p>
        </p:txBody>
      </p:sp>
      <p:sp>
        <p:nvSpPr>
          <p:cNvPr id="4" name="Content Placeholder 2"/>
          <p:cNvSpPr>
            <a:spLocks noGrp="1"/>
          </p:cNvSpPr>
          <p:nvPr>
            <p:ph idx="10"/>
          </p:nvPr>
        </p:nvSpPr>
        <p:spPr>
          <a:xfrm>
            <a:off x="623392" y="2276872"/>
            <a:ext cx="109728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編輯母片文字樣式</a:t>
            </a:r>
          </a:p>
        </p:txBody>
      </p:sp>
    </p:spTree>
    <p:extLst>
      <p:ext uri="{BB962C8B-B14F-4D97-AF65-F5344CB8AC3E}">
        <p14:creationId xmlns:p14="http://schemas.microsoft.com/office/powerpoint/2010/main" val="328096912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6991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53436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4" name="Content Placeholder 2"/>
          <p:cNvSpPr>
            <a:spLocks noGrp="1"/>
          </p:cNvSpPr>
          <p:nvPr>
            <p:ph idx="1"/>
          </p:nvPr>
        </p:nvSpPr>
        <p:spPr>
          <a:xfrm>
            <a:off x="2831637" y="1268760"/>
            <a:ext cx="8750763"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編輯母片文字樣式</a:t>
            </a:r>
          </a:p>
        </p:txBody>
      </p:sp>
      <p:sp>
        <p:nvSpPr>
          <p:cNvPr id="5" name="Content Placeholder 2"/>
          <p:cNvSpPr>
            <a:spLocks noGrp="1"/>
          </p:cNvSpPr>
          <p:nvPr>
            <p:ph idx="10"/>
          </p:nvPr>
        </p:nvSpPr>
        <p:spPr>
          <a:xfrm>
            <a:off x="2845429" y="1844825"/>
            <a:ext cx="8750763"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編輯母片文字樣式</a:t>
            </a:r>
          </a:p>
        </p:txBody>
      </p:sp>
    </p:spTree>
    <p:extLst>
      <p:ext uri="{BB962C8B-B14F-4D97-AF65-F5344CB8AC3E}">
        <p14:creationId xmlns:p14="http://schemas.microsoft.com/office/powerpoint/2010/main" val="79492711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bg>
      <p:bgPr>
        <a:solidFill>
          <a:srgbClr val="4BB5D9"/>
        </a:solidFill>
        <a:effectLst/>
      </p:bgPr>
    </p:bg>
    <p:spTree>
      <p:nvGrpSpPr>
        <p:cNvPr id="1" name="Shape 8"/>
        <p:cNvGrpSpPr/>
        <p:nvPr/>
      </p:nvGrpSpPr>
      <p:grpSpPr>
        <a:xfrm>
          <a:off x="0" y="0"/>
          <a:ext cx="0" cy="0"/>
          <a:chOff x="0" y="0"/>
          <a:chExt cx="0" cy="0"/>
        </a:xfrm>
      </p:grpSpPr>
      <p:grpSp>
        <p:nvGrpSpPr>
          <p:cNvPr id="9" name="Shape 9"/>
          <p:cNvGrpSpPr/>
          <p:nvPr/>
        </p:nvGrpSpPr>
        <p:grpSpPr>
          <a:xfrm>
            <a:off x="7479195" y="3068961"/>
            <a:ext cx="4712805" cy="4577051"/>
            <a:chOff x="6172200" y="2656118"/>
            <a:chExt cx="2971754" cy="2886151"/>
          </a:xfrm>
        </p:grpSpPr>
        <p:sp>
          <p:nvSpPr>
            <p:cNvPr id="10" name="Shape 10"/>
            <p:cNvSpPr/>
            <p:nvPr/>
          </p:nvSpPr>
          <p:spPr>
            <a:xfrm rot="9208626" flipH="1">
              <a:off x="6704904" y="4110434"/>
              <a:ext cx="484232" cy="1204006"/>
            </a:xfrm>
            <a:prstGeom prst="flowChartManualInput">
              <a:avLst/>
            </a:prstGeom>
            <a:solidFill>
              <a:srgbClr val="81D1EC"/>
            </a:solidFill>
            <a:ln>
              <a:noFill/>
            </a:ln>
          </p:spPr>
          <p:txBody>
            <a:bodyPr wrap="square" lIns="91425" tIns="91425" rIns="91425" bIns="91425" anchor="ctr" anchorCtr="0">
              <a:noAutofit/>
            </a:bodyPr>
            <a:lstStyle/>
            <a:p>
              <a:pPr lvl="0">
                <a:spcBef>
                  <a:spcPts val="0"/>
                </a:spcBef>
                <a:buNone/>
              </a:pPr>
              <a:endParaRPr/>
            </a:p>
          </p:txBody>
        </p:sp>
        <p:sp>
          <p:nvSpPr>
            <p:cNvPr id="11" name="Shape 11"/>
            <p:cNvSpPr/>
            <p:nvPr/>
          </p:nvSpPr>
          <p:spPr>
            <a:xfrm rot="9208633" flipH="1">
              <a:off x="7804300" y="3279013"/>
              <a:ext cx="877624" cy="2182136"/>
            </a:xfrm>
            <a:prstGeom prst="flowChartManualInput">
              <a:avLst/>
            </a:prstGeom>
            <a:solidFill>
              <a:srgbClr val="3796BF"/>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rot="9208606" flipH="1">
              <a:off x="7481789" y="4276913"/>
              <a:ext cx="408796" cy="1016449"/>
            </a:xfrm>
            <a:prstGeom prst="flowChartManualInput">
              <a:avLst/>
            </a:prstGeom>
            <a:solidFill>
              <a:srgbClr val="FF9900"/>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rot="9208678" flipH="1">
              <a:off x="6287617" y="4657701"/>
              <a:ext cx="229660" cy="571018"/>
            </a:xfrm>
            <a:prstGeom prst="flowChartManualInpu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4" name="Shape 14"/>
            <p:cNvSpPr/>
            <p:nvPr/>
          </p:nvSpPr>
          <p:spPr>
            <a:xfrm>
              <a:off x="8289303" y="2656118"/>
              <a:ext cx="854651" cy="1929080"/>
            </a:xfrm>
            <a:custGeom>
              <a:avLst/>
              <a:gdLst/>
              <a:ahLst/>
              <a:cxnLst/>
              <a:rect l="0" t="0" r="0" b="0"/>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5" name="Shape 15"/>
          <p:cNvGrpSpPr/>
          <p:nvPr/>
        </p:nvGrpSpPr>
        <p:grpSpPr>
          <a:xfrm>
            <a:off x="-16240" y="-531440"/>
            <a:ext cx="4091439" cy="2547835"/>
            <a:chOff x="-32" y="-215963"/>
            <a:chExt cx="2163561" cy="1347300"/>
          </a:xfrm>
        </p:grpSpPr>
        <p:sp>
          <p:nvSpPr>
            <p:cNvPr id="16" name="Shape 16"/>
            <p:cNvSpPr/>
            <p:nvPr/>
          </p:nvSpPr>
          <p:spPr>
            <a:xfrm rot="-1591408" flipH="1">
              <a:off x="1362169" y="-63166"/>
              <a:ext cx="205103" cy="509980"/>
            </a:xfrm>
            <a:prstGeom prst="flowChartManualInpu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7" name="Shape 17"/>
            <p:cNvSpPr/>
            <p:nvPr/>
          </p:nvSpPr>
          <p:spPr>
            <a:xfrm rot="-1591371" flipH="1">
              <a:off x="239463" y="-151890"/>
              <a:ext cx="434754" cy="1080980"/>
            </a:xfrm>
            <a:prstGeom prst="flowChartManualInput">
              <a:avLst/>
            </a:prstGeom>
            <a:solidFill>
              <a:srgbClr val="FF9900"/>
            </a:solidFill>
            <a:ln>
              <a:noFill/>
            </a:ln>
          </p:spPr>
          <p:txBody>
            <a:bodyPr wrap="square" lIns="91425" tIns="91425" rIns="91425" bIns="91425" anchor="ctr" anchorCtr="0">
              <a:noAutofit/>
            </a:bodyPr>
            <a:lstStyle/>
            <a:p>
              <a:pPr lvl="0">
                <a:spcBef>
                  <a:spcPts val="0"/>
                </a:spcBef>
                <a:buNone/>
              </a:pPr>
              <a:endParaRPr/>
            </a:p>
          </p:txBody>
        </p:sp>
        <p:sp>
          <p:nvSpPr>
            <p:cNvPr id="18" name="Shape 18"/>
            <p:cNvSpPr/>
            <p:nvPr/>
          </p:nvSpPr>
          <p:spPr>
            <a:xfrm rot="-1591339" flipH="1">
              <a:off x="892401" y="-169347"/>
              <a:ext cx="504374" cy="1254067"/>
            </a:xfrm>
            <a:prstGeom prst="flowChartManualInput">
              <a:avLst/>
            </a:prstGeom>
            <a:solidFill>
              <a:srgbClr val="3796BF"/>
            </a:solidFill>
            <a:ln>
              <a:noFill/>
            </a:ln>
          </p:spPr>
          <p:txBody>
            <a:bodyPr wrap="square" lIns="91425" tIns="91425" rIns="91425" bIns="91425" anchor="ctr" anchorCtr="0">
              <a:noAutofit/>
            </a:bodyPr>
            <a:lstStyle/>
            <a:p>
              <a:pPr lvl="0">
                <a:spcBef>
                  <a:spcPts val="0"/>
                </a:spcBef>
                <a:buNone/>
              </a:pPr>
              <a:endParaRPr/>
            </a:p>
          </p:txBody>
        </p:sp>
        <p:sp>
          <p:nvSpPr>
            <p:cNvPr id="19" name="Shape 19"/>
            <p:cNvSpPr/>
            <p:nvPr/>
          </p:nvSpPr>
          <p:spPr>
            <a:xfrm rot="-1591322" flipH="1">
              <a:off x="1818452" y="-76292"/>
              <a:ext cx="229660" cy="571018"/>
            </a:xfrm>
            <a:prstGeom prst="flowChartManualInput">
              <a:avLst/>
            </a:prstGeom>
            <a:solidFill>
              <a:srgbClr val="81D1EC"/>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rot="10800000">
              <a:off x="-32" y="70725"/>
              <a:ext cx="380284" cy="858147"/>
            </a:xfrm>
            <a:custGeom>
              <a:avLst/>
              <a:gdLst/>
              <a:ahLst/>
              <a:cxnLst/>
              <a:rect l="0" t="0" r="0" b="0"/>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3" name="文字方塊 2"/>
          <p:cNvSpPr txBox="1"/>
          <p:nvPr userDrawn="1"/>
        </p:nvSpPr>
        <p:spPr>
          <a:xfrm>
            <a:off x="11465912" y="6356833"/>
            <a:ext cx="726089" cy="369332"/>
          </a:xfrm>
          <a:prstGeom prst="rect">
            <a:avLst/>
          </a:prstGeom>
          <a:noFill/>
        </p:spPr>
        <p:txBody>
          <a:bodyPr wrap="square" rtlCol="0">
            <a:spAutoFit/>
          </a:bodyPr>
          <a:lstStyle/>
          <a:p>
            <a:fld id="{995C3C6E-7FD4-4840-9AE0-D67987895516}" type="slidenum">
              <a:rPr lang="zh-TW" altLang="en-US" smtClean="0"/>
              <a:t>‹#›</a:t>
            </a:fld>
            <a:endParaRPr lang="zh-TW" altLang="en-US" dirty="0"/>
          </a:p>
        </p:txBody>
      </p:sp>
    </p:spTree>
    <p:extLst>
      <p:ext uri="{BB962C8B-B14F-4D97-AF65-F5344CB8AC3E}">
        <p14:creationId xmlns:p14="http://schemas.microsoft.com/office/powerpoint/2010/main" val="276983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ubtitle">
    <p:bg>
      <p:bgPr>
        <a:solidFill>
          <a:srgbClr val="FF9900"/>
        </a:solidFill>
        <a:effectLst/>
      </p:bgPr>
    </p:bg>
    <p:spTree>
      <p:nvGrpSpPr>
        <p:cNvPr id="1" name="Shape 22"/>
        <p:cNvGrpSpPr/>
        <p:nvPr/>
      </p:nvGrpSpPr>
      <p:grpSpPr>
        <a:xfrm>
          <a:off x="0" y="0"/>
          <a:ext cx="0" cy="0"/>
          <a:chOff x="0" y="0"/>
          <a:chExt cx="0" cy="0"/>
        </a:xfrm>
      </p:grpSpPr>
      <p:sp>
        <p:nvSpPr>
          <p:cNvPr id="35" name="Shape 35"/>
          <p:cNvSpPr txBox="1">
            <a:spLocks noGrp="1"/>
          </p:cNvSpPr>
          <p:nvPr>
            <p:ph type="ctrTitle"/>
          </p:nvPr>
        </p:nvSpPr>
        <p:spPr>
          <a:xfrm>
            <a:off x="914400" y="3228733"/>
            <a:ext cx="6766000" cy="1546400"/>
          </a:xfrm>
          <a:prstGeom prst="rect">
            <a:avLst/>
          </a:prstGeom>
        </p:spPr>
        <p:txBody>
          <a:bodyPr wrap="square" lIns="91425" tIns="91425" rIns="91425" bIns="91425" anchor="b" anchorCtr="0"/>
          <a:lstStyle>
            <a:lvl1pPr lvl="0" rtl="0">
              <a:spcBef>
                <a:spcPts val="0"/>
              </a:spcBef>
              <a:buClr>
                <a:srgbClr val="FFFFFF"/>
              </a:buClr>
              <a:buSzPct val="100000"/>
              <a:defRPr sz="3600">
                <a:solidFill>
                  <a:srgbClr val="FFFFFF"/>
                </a:solidFill>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r>
              <a:rPr lang="zh-TW" altLang="en-US"/>
              <a:t>按一下以編輯母片標題樣式</a:t>
            </a:r>
            <a:endParaRPr/>
          </a:p>
        </p:txBody>
      </p:sp>
      <p:sp>
        <p:nvSpPr>
          <p:cNvPr id="36" name="Shape 36"/>
          <p:cNvSpPr txBox="1">
            <a:spLocks noGrp="1"/>
          </p:cNvSpPr>
          <p:nvPr>
            <p:ph type="subTitle" idx="1"/>
          </p:nvPr>
        </p:nvSpPr>
        <p:spPr>
          <a:xfrm>
            <a:off x="914400" y="4599539"/>
            <a:ext cx="6766000" cy="1046400"/>
          </a:xfrm>
          <a:prstGeom prst="rect">
            <a:avLst/>
          </a:prstGeom>
        </p:spPr>
        <p:txBody>
          <a:bodyPr wrap="square" lIns="91425" tIns="91425" rIns="91425" bIns="91425" anchor="t" anchorCtr="0"/>
          <a:lstStyle>
            <a:lvl1pPr lvl="0" rtl="0">
              <a:spcBef>
                <a:spcPts val="0"/>
              </a:spcBef>
              <a:buClr>
                <a:srgbClr val="FFFFFF"/>
              </a:buClr>
              <a:buNone/>
              <a:defRPr>
                <a:solidFill>
                  <a:srgbClr val="FFFFFF"/>
                </a:solidFill>
              </a:defRPr>
            </a:lvl1pPr>
            <a:lvl2pPr lvl="1" rtl="0">
              <a:spcBef>
                <a:spcPts val="0"/>
              </a:spcBef>
              <a:buClr>
                <a:srgbClr val="FFFFFF"/>
              </a:buClr>
              <a:buSzPct val="100000"/>
              <a:buNone/>
              <a:defRPr sz="3000">
                <a:solidFill>
                  <a:srgbClr val="FFFFFF"/>
                </a:solidFill>
              </a:defRPr>
            </a:lvl2pPr>
            <a:lvl3pPr lvl="2" rtl="0">
              <a:spcBef>
                <a:spcPts val="0"/>
              </a:spcBef>
              <a:buClr>
                <a:srgbClr val="FFFFFF"/>
              </a:buClr>
              <a:buSzPct val="100000"/>
              <a:buNone/>
              <a:defRPr sz="3000">
                <a:solidFill>
                  <a:srgbClr val="FFFFFF"/>
                </a:solidFill>
              </a:defRPr>
            </a:lvl3pPr>
            <a:lvl4pPr lvl="3" rtl="0">
              <a:spcBef>
                <a:spcPts val="0"/>
              </a:spcBef>
              <a:buClr>
                <a:srgbClr val="FFFFFF"/>
              </a:buClr>
              <a:buSzPct val="100000"/>
              <a:buNone/>
              <a:defRPr sz="3000">
                <a:solidFill>
                  <a:srgbClr val="FFFFFF"/>
                </a:solidFill>
              </a:defRPr>
            </a:lvl4pPr>
            <a:lvl5pPr lvl="4" rtl="0">
              <a:spcBef>
                <a:spcPts val="0"/>
              </a:spcBef>
              <a:buClr>
                <a:srgbClr val="FFFFFF"/>
              </a:buClr>
              <a:buSzPct val="100000"/>
              <a:buNone/>
              <a:defRPr sz="3000">
                <a:solidFill>
                  <a:srgbClr val="FFFFFF"/>
                </a:solidFill>
              </a:defRPr>
            </a:lvl5pPr>
            <a:lvl6pPr lvl="5" rtl="0">
              <a:spcBef>
                <a:spcPts val="0"/>
              </a:spcBef>
              <a:buClr>
                <a:srgbClr val="FFFFFF"/>
              </a:buClr>
              <a:buSzPct val="100000"/>
              <a:buNone/>
              <a:defRPr sz="3000">
                <a:solidFill>
                  <a:srgbClr val="FFFFFF"/>
                </a:solidFill>
              </a:defRPr>
            </a:lvl6pPr>
            <a:lvl7pPr lvl="6" rtl="0">
              <a:spcBef>
                <a:spcPts val="0"/>
              </a:spcBef>
              <a:buClr>
                <a:srgbClr val="FFFFFF"/>
              </a:buClr>
              <a:buSzPct val="100000"/>
              <a:buNone/>
              <a:defRPr sz="3000">
                <a:solidFill>
                  <a:srgbClr val="FFFFFF"/>
                </a:solidFill>
              </a:defRPr>
            </a:lvl7pPr>
            <a:lvl8pPr lvl="7" rtl="0">
              <a:spcBef>
                <a:spcPts val="0"/>
              </a:spcBef>
              <a:buClr>
                <a:srgbClr val="FFFFFF"/>
              </a:buClr>
              <a:buSzPct val="100000"/>
              <a:buNone/>
              <a:defRPr sz="3000">
                <a:solidFill>
                  <a:srgbClr val="FFFFFF"/>
                </a:solidFill>
              </a:defRPr>
            </a:lvl8pPr>
            <a:lvl9pPr lvl="8" rtl="0">
              <a:spcBef>
                <a:spcPts val="0"/>
              </a:spcBef>
              <a:buClr>
                <a:srgbClr val="FFFFFF"/>
              </a:buClr>
              <a:buSzPct val="100000"/>
              <a:buNone/>
              <a:defRPr sz="3000">
                <a:solidFill>
                  <a:srgbClr val="FFFFFF"/>
                </a:solidFill>
              </a:defRPr>
            </a:lvl9pPr>
          </a:lstStyle>
          <a:p>
            <a:r>
              <a:rPr lang="zh-TW" altLang="en-US"/>
              <a:t>按一下以編輯母片副標題樣式</a:t>
            </a:r>
            <a:endParaRPr/>
          </a:p>
        </p:txBody>
      </p:sp>
    </p:spTree>
    <p:extLst>
      <p:ext uri="{BB962C8B-B14F-4D97-AF65-F5344CB8AC3E}">
        <p14:creationId xmlns:p14="http://schemas.microsoft.com/office/powerpoint/2010/main" val="416266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113"/>
        <p:cNvGrpSpPr/>
        <p:nvPr/>
      </p:nvGrpSpPr>
      <p:grpSpPr>
        <a:xfrm>
          <a:off x="0" y="0"/>
          <a:ext cx="0" cy="0"/>
          <a:chOff x="0" y="0"/>
          <a:chExt cx="0" cy="0"/>
        </a:xfrm>
      </p:grpSpPr>
      <p:sp>
        <p:nvSpPr>
          <p:cNvPr id="120" name="Shape 120"/>
          <p:cNvSpPr txBox="1">
            <a:spLocks noGrp="1"/>
          </p:cNvSpPr>
          <p:nvPr>
            <p:ph type="body" idx="1"/>
          </p:nvPr>
        </p:nvSpPr>
        <p:spPr>
          <a:xfrm>
            <a:off x="1463700" y="5367067"/>
            <a:ext cx="9264800" cy="692800"/>
          </a:xfrm>
          <a:prstGeom prst="rect">
            <a:avLst/>
          </a:prstGeom>
        </p:spPr>
        <p:txBody>
          <a:bodyPr wrap="square" lIns="91425" tIns="91425" rIns="91425" bIns="91425" anchor="t" anchorCtr="0"/>
          <a:lstStyle>
            <a:lvl1pPr lvl="0">
              <a:spcBef>
                <a:spcPts val="360"/>
              </a:spcBef>
              <a:buSzPct val="100000"/>
              <a:buNone/>
              <a:defRPr sz="1800"/>
            </a:lvl1pPr>
          </a:lstStyle>
          <a:p>
            <a:pPr lvl="0"/>
            <a:r>
              <a:rPr lang="zh-TW" altLang="en-US"/>
              <a:t>編輯母片文字樣式</a:t>
            </a:r>
          </a:p>
        </p:txBody>
      </p:sp>
    </p:spTree>
    <p:extLst>
      <p:ext uri="{BB962C8B-B14F-4D97-AF65-F5344CB8AC3E}">
        <p14:creationId xmlns:p14="http://schemas.microsoft.com/office/powerpoint/2010/main" val="180680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30" y="1073890"/>
            <a:ext cx="8187071" cy="4064627"/>
          </a:xfrm>
        </p:spPr>
        <p:txBody>
          <a:bodyPr anchor="b">
            <a:normAutofit/>
          </a:bodyPr>
          <a:lstStyle>
            <a:lvl1pPr>
              <a:defRPr sz="6300" spc="600"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7" name="文字方塊 6"/>
          <p:cNvSpPr txBox="1"/>
          <p:nvPr userDrawn="1"/>
        </p:nvSpPr>
        <p:spPr>
          <a:xfrm>
            <a:off x="11465912" y="6356833"/>
            <a:ext cx="726089" cy="369332"/>
          </a:xfrm>
          <a:prstGeom prst="rect">
            <a:avLst/>
          </a:prstGeom>
          <a:noFill/>
        </p:spPr>
        <p:txBody>
          <a:bodyPr wrap="square" rtlCol="0">
            <a:spAutoFit/>
          </a:bodyPr>
          <a:lstStyle/>
          <a:p>
            <a:fld id="{995C3C6E-7FD4-4840-9AE0-D67987895516}" type="slidenum">
              <a:rPr lang="zh-TW" altLang="en-US" smtClean="0"/>
              <a:t>‹#›</a:t>
            </a:fld>
            <a:endParaRPr lang="zh-TW" altLang="en-US" dirty="0"/>
          </a:p>
        </p:txBody>
      </p:sp>
    </p:spTree>
    <p:extLst>
      <p:ext uri="{BB962C8B-B14F-4D97-AF65-F5344CB8AC3E}">
        <p14:creationId xmlns:p14="http://schemas.microsoft.com/office/powerpoint/2010/main" val="305019940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ransparent Shapes">
    <p:bg>
      <p:bgPr>
        <a:solidFill>
          <a:srgbClr val="3796BF"/>
        </a:solid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98007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1C9B9D3C-7250-47FB-A3E7-EA90E95BB879}"/>
              </a:ext>
            </a:extLst>
          </p:cNvPr>
          <p:cNvSpPr txBox="1">
            <a:spLocks/>
          </p:cNvSpPr>
          <p:nvPr userDrawn="1"/>
        </p:nvSpPr>
        <p:spPr>
          <a:xfrm>
            <a:off x="11493461" y="6492874"/>
            <a:ext cx="706452" cy="365126"/>
          </a:xfrm>
          <a:prstGeom prst="rect">
            <a:avLst/>
          </a:prstGeom>
        </p:spPr>
        <p:txBody>
          <a:bodyPr/>
          <a:lstStyle>
            <a:defPPr>
              <a:defRPr lang="en-US"/>
            </a:defPPr>
            <a:lvl1pPr marL="0" algn="l" defTabSz="457200" rtl="0" eaLnBrk="1" latinLnBrk="0" hangingPunct="1">
              <a:defRPr sz="1800" kern="1200">
                <a:solidFill>
                  <a:schemeClr val="tx1">
                    <a:lumMod val="95000"/>
                    <a:lumOff val="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601DDA6-1DBC-4F4A-8EE5-258398DC1DCD}" type="slidenum">
              <a:rPr lang="en-US" sz="1600" smtClean="0">
                <a:latin typeface="+mj-ea"/>
                <a:ea typeface="+mj-ea"/>
              </a:rPr>
              <a:pPr algn="r"/>
              <a:t>‹#›</a:t>
            </a:fld>
            <a:endParaRPr lang="en-US" sz="1600" dirty="0">
              <a:latin typeface="+mj-ea"/>
              <a:ea typeface="+mj-ea"/>
            </a:endParaRPr>
          </a:p>
        </p:txBody>
      </p:sp>
    </p:spTree>
    <p:extLst>
      <p:ext uri="{BB962C8B-B14F-4D97-AF65-F5344CB8AC3E}">
        <p14:creationId xmlns:p14="http://schemas.microsoft.com/office/powerpoint/2010/main" val="252783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文字方塊 1"/>
          <p:cNvSpPr txBox="1"/>
          <p:nvPr userDrawn="1"/>
        </p:nvSpPr>
        <p:spPr>
          <a:xfrm>
            <a:off x="11711947" y="6482259"/>
            <a:ext cx="480053" cy="369332"/>
          </a:xfrm>
          <a:prstGeom prst="rect">
            <a:avLst/>
          </a:prstGeom>
          <a:noFill/>
        </p:spPr>
        <p:txBody>
          <a:bodyPr wrap="square" rtlCol="0">
            <a:spAutoFit/>
          </a:bodyPr>
          <a:lstStyle/>
          <a:p>
            <a:fld id="{12C90103-BC67-4893-8DE0-FA7AA765B0AD}" type="slidenum">
              <a:rPr lang="zh-TW" altLang="en-US" smtClean="0"/>
              <a:t>‹#›</a:t>
            </a:fld>
            <a:endParaRPr lang="zh-TW" altLang="en-US" dirty="0"/>
          </a:p>
        </p:txBody>
      </p:sp>
    </p:spTree>
    <p:extLst>
      <p:ext uri="{BB962C8B-B14F-4D97-AF65-F5344CB8AC3E}">
        <p14:creationId xmlns:p14="http://schemas.microsoft.com/office/powerpoint/2010/main" val="361566051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3" r:id="rId5"/>
    <p:sldLayoutId id="2147483914" r:id="rId6"/>
    <p:sldLayoutId id="2147483916" r:id="rId7"/>
    <p:sldLayoutId id="2147483917" r:id="rId8"/>
    <p:sldLayoutId id="2147483930" r:id="rId9"/>
    <p:sldLayoutId id="2147483931" r:id="rId10"/>
  </p:sldLayoutIdLst>
  <p:hf hdr="0" dt="0"/>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3/18/2025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294169073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edu.tw/101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9.xml"/><Relationship Id="rId5" Type="http://schemas.openxmlformats.org/officeDocument/2006/relationships/image" Target="../media/image37.gif"/><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image" Target="../media/image38.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4.gi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jctv.ntut.edu.tw/union42/"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jctv.ntut.edu.tw/star/" TargetMode="Externa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jctv.ntut.edu.tw/star/contents.php?academicYear=114&amp;subId=12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jctv.ntut.edu.tw/enter42/skill/"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law.moj.gov.tw/LawClass/LawAll.aspx?pcode=H0030032"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law.moj.gov.tw/LawClass/LawAll.aspx?pcode=H003003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jctv.ntut.edu.tw/enter42/s42/"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hyperlink" Target="https://www.jctv.ntut.edu.tw/enter42/s4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jctv.ntut.edu.tw/caac/"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8.png"/><Relationship Id="rId5" Type="http://schemas.microsoft.com/office/2007/relationships/hdphoto" Target="../media/hdphoto3.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54.xml.rels><?xml version="1.0" encoding="UTF-8" standalone="yes"?>
<Relationships xmlns="http://schemas.openxmlformats.org/package/2006/relationships"><Relationship Id="rId3" Type="http://schemas.openxmlformats.org/officeDocument/2006/relationships/hyperlink" Target="https://lulu.ntus.edu.tw/" TargetMode="External"/><Relationship Id="rId2" Type="http://schemas.openxmlformats.org/officeDocument/2006/relationships/hyperlink" Target="https://cis.ncu.edu.tw/EnableSys/"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microsoft.com/office/2007/relationships/hdphoto" Target="../media/hdphoto4.wdp"/><Relationship Id="rId2" Type="http://schemas.openxmlformats.org/officeDocument/2006/relationships/image" Target="../media/image107.gif"/><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3.png"/></Relationships>
</file>

<file path=ppt/slides/_rels/slide5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17.png"/><Relationship Id="rId11" Type="http://schemas.openxmlformats.org/officeDocument/2006/relationships/image" Target="../media/image122.png"/><Relationship Id="rId5" Type="http://schemas.microsoft.com/office/2007/relationships/hdphoto" Target="../media/hdphoto5.wdp"/><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xml"/><Relationship Id="rId5" Type="http://schemas.openxmlformats.org/officeDocument/2006/relationships/image" Target="../media/image126.png"/><Relationship Id="rId4" Type="http://schemas.openxmlformats.org/officeDocument/2006/relationships/image" Target="../media/image125.jp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2"/>
          <p:cNvSpPr txBox="1">
            <a:spLocks/>
          </p:cNvSpPr>
          <p:nvPr/>
        </p:nvSpPr>
        <p:spPr>
          <a:xfrm>
            <a:off x="6312023" y="5726616"/>
            <a:ext cx="4946925"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buFont typeface="Arial" charset="0"/>
              <a:buNone/>
              <a:defRPr/>
            </a:pPr>
            <a:endParaRPr kumimoji="0" lang="en-US" altLang="zh-TW" b="1" kern="0" dirty="0">
              <a:solidFill>
                <a:sysClr val="windowText" lastClr="000000"/>
              </a:solidFill>
              <a:latin typeface="+mn-ea"/>
              <a:ea typeface="+mn-ea"/>
              <a:cs typeface="Arial Unicode MS"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25" y="3682142"/>
            <a:ext cx="1232086" cy="1239088"/>
          </a:xfrm>
          <a:prstGeom prst="rect">
            <a:avLst/>
          </a:prstGeom>
        </p:spPr>
      </p:pic>
      <p:sp>
        <p:nvSpPr>
          <p:cNvPr id="2" name="矩形 1"/>
          <p:cNvSpPr/>
          <p:nvPr/>
        </p:nvSpPr>
        <p:spPr>
          <a:xfrm>
            <a:off x="6157027" y="4339062"/>
            <a:ext cx="5256915" cy="1354217"/>
          </a:xfrm>
          <a:prstGeom prst="rect">
            <a:avLst/>
          </a:prstGeom>
        </p:spPr>
        <p:txBody>
          <a:bodyPr wrap="square">
            <a:spAutoFit/>
          </a:bodyPr>
          <a:lstStyle/>
          <a:p>
            <a:pPr eaLnBrk="1" fontAlgn="auto" hangingPunct="1">
              <a:spcBef>
                <a:spcPts val="600"/>
              </a:spcBef>
              <a:spcAft>
                <a:spcPts val="0"/>
              </a:spcAft>
              <a:buClr>
                <a:srgbClr val="4BB5D9"/>
              </a:buClr>
              <a:buSzPct val="100000"/>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主  講  人：</a:t>
            </a:r>
            <a:endParaRPr lang="en-US" altLang="zh-TW"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endParaRPr>
          </a:p>
          <a:p>
            <a:pPr eaLnBrk="1" fontAlgn="auto" hangingPunct="1">
              <a:spcBef>
                <a:spcPts val="600"/>
              </a:spcBef>
              <a:spcAft>
                <a:spcPts val="0"/>
              </a:spcAft>
              <a:buClr>
                <a:srgbClr val="4BB5D9"/>
              </a:buClr>
              <a:buSzPct val="100000"/>
              <a:defRPr/>
            </a:pPr>
            <a:r>
              <a:rPr kumimoji="0" lang="zh-TW" altLang="en-US"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服務單位：</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endParaRPr>
          </a:p>
          <a:p>
            <a:pPr eaLnBrk="1" fontAlgn="auto" hangingPunct="1">
              <a:spcBef>
                <a:spcPts val="600"/>
              </a:spcBef>
              <a:spcAft>
                <a:spcPts val="0"/>
              </a:spcAft>
              <a:buClr>
                <a:srgbClr val="4BB5D9"/>
              </a:buClr>
              <a:buSzPct val="100000"/>
              <a:defRPr/>
            </a:pPr>
            <a:r>
              <a:rPr kumimoji="0" lang="zh-TW" altLang="en-US"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日        期：</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sym typeface="Roboto Condensed"/>
            </a:endParaRPr>
          </a:p>
        </p:txBody>
      </p:sp>
      <p:sp>
        <p:nvSpPr>
          <p:cNvPr id="9" name="副標題 2"/>
          <p:cNvSpPr txBox="1">
            <a:spLocks/>
          </p:cNvSpPr>
          <p:nvPr/>
        </p:nvSpPr>
        <p:spPr>
          <a:xfrm>
            <a:off x="2160562" y="4975487"/>
            <a:ext cx="2139182"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buFont typeface="Arial" charset="0"/>
              <a:buNone/>
              <a:defRPr/>
            </a:pPr>
            <a:r>
              <a:rPr kumimoji="0" lang="zh-TW" altLang="en-US" sz="2400" b="1" kern="0" dirty="0">
                <a:solidFill>
                  <a:srgbClr val="C00000"/>
                </a:solidFill>
                <a:latin typeface="+mn-ea"/>
                <a:ea typeface="+mn-ea"/>
                <a:cs typeface="Arial Unicode MS" pitchFamily="34" charset="-120"/>
              </a:rPr>
              <a:t>招策會官網</a:t>
            </a:r>
            <a:endParaRPr kumimoji="0" lang="en-US" altLang="zh-TW" sz="2400" b="1" kern="0" dirty="0">
              <a:solidFill>
                <a:srgbClr val="C00000"/>
              </a:solidFill>
              <a:latin typeface="+mn-ea"/>
              <a:ea typeface="+mn-ea"/>
              <a:cs typeface="Arial Unicode MS" pitchFamily="34" charset="-120"/>
            </a:endParaRPr>
          </a:p>
        </p:txBody>
      </p:sp>
      <p:sp>
        <p:nvSpPr>
          <p:cNvPr id="4" name="矩形 3"/>
          <p:cNvSpPr/>
          <p:nvPr/>
        </p:nvSpPr>
        <p:spPr>
          <a:xfrm>
            <a:off x="1664161" y="522515"/>
            <a:ext cx="8392041" cy="2554545"/>
          </a:xfrm>
          <a:prstGeom prst="rect">
            <a:avLst/>
          </a:prstGeom>
        </p:spPr>
        <p:txBody>
          <a:bodyPr wrap="none">
            <a:spAutoFit/>
          </a:bodyPr>
          <a:lstStyle/>
          <a:p>
            <a:r>
              <a:rPr lang="en-US" altLang="zh-TW" sz="6600" b="1" dirty="0">
                <a:solidFill>
                  <a:srgbClr val="0070C0"/>
                </a:solidFill>
                <a:effectLst>
                  <a:glow rad="76200">
                    <a:schemeClr val="bg1">
                      <a:alpha val="54000"/>
                    </a:schemeClr>
                  </a:glow>
                </a:effectLst>
                <a:latin typeface="微軟正黑體" panose="020B0604030504040204" pitchFamily="34" charset="-120"/>
                <a:ea typeface="微軟正黑體" panose="020B0604030504040204" pitchFamily="34" charset="-120"/>
                <a:sym typeface="Oswald"/>
              </a:rPr>
              <a:t>114</a:t>
            </a:r>
            <a:r>
              <a:rPr lang="zh-TW" altLang="en-US" sz="3600" b="1" dirty="0">
                <a:solidFill>
                  <a:sysClr val="windowText" lastClr="000000"/>
                </a:solidFill>
                <a:latin typeface="微軟正黑體" panose="020B0604030504040204" pitchFamily="34" charset="-120"/>
                <a:ea typeface="微軟正黑體" panose="020B0604030504040204" pitchFamily="34" charset="-120"/>
                <a:sym typeface="Oswald"/>
              </a:rPr>
              <a:t>學年度</a:t>
            </a:r>
            <a:r>
              <a:rPr lang="zh-TW" altLang="en-US" sz="8000" b="1" dirty="0">
                <a:ln w="22225">
                  <a:solidFill>
                    <a:srgbClr val="C00000"/>
                  </a:solidFill>
                  <a:prstDash val="solid"/>
                </a:ln>
                <a:solidFill>
                  <a:srgbClr val="E46C0A"/>
                </a:solidFill>
                <a:latin typeface="微軟正黑體" panose="020B0604030504040204" pitchFamily="34" charset="-120"/>
                <a:ea typeface="微軟正黑體" panose="020B0604030504040204" pitchFamily="34" charset="-120"/>
                <a:sym typeface="Oswald"/>
              </a:rPr>
              <a:t>四技二專</a:t>
            </a:r>
            <a:endParaRPr lang="en-US" altLang="zh-TW" sz="8000" b="1" dirty="0">
              <a:ln w="22225">
                <a:solidFill>
                  <a:srgbClr val="C00000"/>
                </a:solidFill>
                <a:prstDash val="solid"/>
              </a:ln>
              <a:solidFill>
                <a:srgbClr val="E46C0A"/>
              </a:solidFill>
              <a:latin typeface="微軟正黑體" panose="020B0604030504040204" pitchFamily="34" charset="-120"/>
              <a:ea typeface="微軟正黑體" panose="020B0604030504040204" pitchFamily="34" charset="-120"/>
              <a:sym typeface="Oswald"/>
            </a:endParaRPr>
          </a:p>
          <a:p>
            <a:r>
              <a:rPr lang="zh-TW" altLang="en-US" sz="8000" b="1" dirty="0">
                <a:solidFill>
                  <a:sysClr val="windowText" lastClr="000000"/>
                </a:solidFill>
                <a:latin typeface="微軟正黑體" panose="020B0604030504040204" pitchFamily="34" charset="-120"/>
                <a:ea typeface="微軟正黑體" panose="020B0604030504040204" pitchFamily="34" charset="-120"/>
                <a:sym typeface="Oswald"/>
              </a:rPr>
              <a:t>多元入學管道介紹</a:t>
            </a:r>
            <a:endParaRPr lang="zh-TW" altLang="en-US" sz="8000" dirty="0"/>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72" y="3862374"/>
            <a:ext cx="1688336" cy="1688336"/>
          </a:xfrm>
          <a:prstGeom prst="rect">
            <a:avLst/>
          </a:prstGeom>
        </p:spPr>
      </p:pic>
      <p:sp>
        <p:nvSpPr>
          <p:cNvPr id="7" name="矩形 6"/>
          <p:cNvSpPr/>
          <p:nvPr/>
        </p:nvSpPr>
        <p:spPr>
          <a:xfrm>
            <a:off x="656652" y="5477162"/>
            <a:ext cx="3575904" cy="400110"/>
          </a:xfrm>
          <a:prstGeom prst="rect">
            <a:avLst/>
          </a:prstGeom>
        </p:spPr>
        <p:txBody>
          <a:bodyPr wrap="square">
            <a:spAutoFit/>
          </a:bodyPr>
          <a:lstStyle/>
          <a:p>
            <a:r>
              <a:rPr lang="zh-TW" altLang="en-US" sz="2000" dirty="0"/>
              <a:t>https://www.techadmi.edu.tw/</a:t>
            </a:r>
          </a:p>
        </p:txBody>
      </p:sp>
      <p:sp>
        <p:nvSpPr>
          <p:cNvPr id="10" name="矩形 9">
            <a:extLst>
              <a:ext uri="{FF2B5EF4-FFF2-40B4-BE49-F238E27FC236}">
                <a16:creationId xmlns:a16="http://schemas.microsoft.com/office/drawing/2014/main" id="{B6D14003-CE3A-40CB-AA67-8D1D88721E48}"/>
              </a:ext>
            </a:extLst>
          </p:cNvPr>
          <p:cNvSpPr/>
          <p:nvPr/>
        </p:nvSpPr>
        <p:spPr>
          <a:xfrm>
            <a:off x="7752184" y="2917935"/>
            <a:ext cx="2592050" cy="461665"/>
          </a:xfrm>
          <a:prstGeom prst="rect">
            <a:avLst/>
          </a:prstGeom>
        </p:spPr>
        <p:txBody>
          <a:bodyPr wrap="square">
            <a:spAutoFit/>
          </a:bodyPr>
          <a:lstStyle/>
          <a:p>
            <a:pPr eaLnBrk="1" fontAlgn="auto" hangingPunct="1">
              <a:spcBef>
                <a:spcPts val="600"/>
              </a:spcBef>
              <a:spcAft>
                <a:spcPts val="0"/>
              </a:spcAft>
              <a:buClr>
                <a:srgbClr val="4BB5D9"/>
              </a:buClr>
              <a:buSzPct val="100000"/>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（公播版簡報）</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sym typeface="Roboto Condensed"/>
            </a:endParaRPr>
          </a:p>
        </p:txBody>
      </p:sp>
      <p:sp>
        <p:nvSpPr>
          <p:cNvPr id="6" name="矩形 5">
            <a:extLst>
              <a:ext uri="{FF2B5EF4-FFF2-40B4-BE49-F238E27FC236}">
                <a16:creationId xmlns:a16="http://schemas.microsoft.com/office/drawing/2014/main" id="{CE36882B-0934-44F6-A965-6C7454878A0C}"/>
              </a:ext>
            </a:extLst>
          </p:cNvPr>
          <p:cNvSpPr/>
          <p:nvPr/>
        </p:nvSpPr>
        <p:spPr>
          <a:xfrm>
            <a:off x="11258948" y="0"/>
            <a:ext cx="930063" cy="276999"/>
          </a:xfrm>
          <a:prstGeom prst="rect">
            <a:avLst/>
          </a:prstGeom>
        </p:spPr>
        <p:txBody>
          <a:bodyPr wrap="square">
            <a:spAutoFit/>
          </a:bodyPr>
          <a:lstStyle/>
          <a:p>
            <a:r>
              <a:rPr lang="en-US" altLang="zh-TW" sz="12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V1140318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F9531E61-2E9A-27B9-7845-15F96AAAC479}"/>
              </a:ext>
            </a:extLst>
          </p:cNvPr>
          <p:cNvGrpSpPr/>
          <p:nvPr/>
        </p:nvGrpSpPr>
        <p:grpSpPr>
          <a:xfrm>
            <a:off x="551384" y="5104"/>
            <a:ext cx="10793331" cy="6144482"/>
            <a:chOff x="479376" y="713518"/>
            <a:chExt cx="10793331" cy="6144482"/>
          </a:xfrm>
        </p:grpSpPr>
        <p:grpSp>
          <p:nvGrpSpPr>
            <p:cNvPr id="9" name="群組 8">
              <a:extLst>
                <a:ext uri="{FF2B5EF4-FFF2-40B4-BE49-F238E27FC236}">
                  <a16:creationId xmlns:a16="http://schemas.microsoft.com/office/drawing/2014/main" id="{4FADDB0B-11B1-2CF8-EFFA-44691ADBEE42}"/>
                </a:ext>
              </a:extLst>
            </p:cNvPr>
            <p:cNvGrpSpPr/>
            <p:nvPr/>
          </p:nvGrpSpPr>
          <p:grpSpPr>
            <a:xfrm>
              <a:off x="479376" y="713518"/>
              <a:ext cx="10793331" cy="6144482"/>
              <a:chOff x="583897" y="505346"/>
              <a:chExt cx="10793331" cy="6144482"/>
            </a:xfrm>
          </p:grpSpPr>
          <p:pic>
            <p:nvPicPr>
              <p:cNvPr id="7" name="圖片 6">
                <a:extLst>
                  <a:ext uri="{FF2B5EF4-FFF2-40B4-BE49-F238E27FC236}">
                    <a16:creationId xmlns:a16="http://schemas.microsoft.com/office/drawing/2014/main" id="{D33F00AA-00F2-C958-045A-FFEE54B35F0D}"/>
                  </a:ext>
                </a:extLst>
              </p:cNvPr>
              <p:cNvPicPr>
                <a:picLocks noChangeAspect="1"/>
              </p:cNvPicPr>
              <p:nvPr/>
            </p:nvPicPr>
            <p:blipFill>
              <a:blip r:embed="rId2"/>
              <a:stretch>
                <a:fillRect/>
              </a:stretch>
            </p:blipFill>
            <p:spPr>
              <a:xfrm>
                <a:off x="583897" y="505346"/>
                <a:ext cx="10793331" cy="6144482"/>
              </a:xfrm>
              <a:prstGeom prst="rect">
                <a:avLst/>
              </a:prstGeom>
            </p:spPr>
          </p:pic>
          <p:sp>
            <p:nvSpPr>
              <p:cNvPr id="22" name="矩形 21">
                <a:extLst>
                  <a:ext uri="{FF2B5EF4-FFF2-40B4-BE49-F238E27FC236}">
                    <a16:creationId xmlns:a16="http://schemas.microsoft.com/office/drawing/2014/main" id="{8559952C-8446-430D-B612-E5C3735FD5D6}"/>
                  </a:ext>
                </a:extLst>
              </p:cNvPr>
              <p:cNvSpPr/>
              <p:nvPr/>
            </p:nvSpPr>
            <p:spPr>
              <a:xfrm>
                <a:off x="4066204" y="1340768"/>
                <a:ext cx="1365197" cy="576064"/>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70C6CD23-3A2F-94AC-D93C-EF6676C6D02C}"/>
                  </a:ext>
                </a:extLst>
              </p:cNvPr>
              <p:cNvSpPr/>
              <p:nvPr/>
            </p:nvSpPr>
            <p:spPr>
              <a:xfrm>
                <a:off x="7752184" y="5504397"/>
                <a:ext cx="3528392" cy="792088"/>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sp>
          <p:nvSpPr>
            <p:cNvPr id="11" name="箭號: 向下 10">
              <a:extLst>
                <a:ext uri="{FF2B5EF4-FFF2-40B4-BE49-F238E27FC236}">
                  <a16:creationId xmlns:a16="http://schemas.microsoft.com/office/drawing/2014/main" id="{42E3B1A9-CB0C-AB49-7ED8-126E76D66B08}"/>
                </a:ext>
              </a:extLst>
            </p:cNvPr>
            <p:cNvSpPr/>
            <p:nvPr/>
          </p:nvSpPr>
          <p:spPr>
            <a:xfrm rot="19328553">
              <a:off x="6955726" y="4418340"/>
              <a:ext cx="655021" cy="120468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ABDAA56A-CD49-E563-24D9-28ADC18DBC20}"/>
              </a:ext>
            </a:extLst>
          </p:cNvPr>
          <p:cNvGrpSpPr/>
          <p:nvPr/>
        </p:nvGrpSpPr>
        <p:grpSpPr>
          <a:xfrm>
            <a:off x="541966" y="1421695"/>
            <a:ext cx="10793331" cy="5436305"/>
            <a:chOff x="551384" y="1416590"/>
            <a:chExt cx="10793331" cy="5436305"/>
          </a:xfrm>
        </p:grpSpPr>
        <p:grpSp>
          <p:nvGrpSpPr>
            <p:cNvPr id="15" name="群組 14">
              <a:extLst>
                <a:ext uri="{FF2B5EF4-FFF2-40B4-BE49-F238E27FC236}">
                  <a16:creationId xmlns:a16="http://schemas.microsoft.com/office/drawing/2014/main" id="{C2A30125-2B75-A4FF-80F1-40F3746D2230}"/>
                </a:ext>
              </a:extLst>
            </p:cNvPr>
            <p:cNvGrpSpPr/>
            <p:nvPr/>
          </p:nvGrpSpPr>
          <p:grpSpPr>
            <a:xfrm>
              <a:off x="551384" y="1416590"/>
              <a:ext cx="10793331" cy="5371928"/>
              <a:chOff x="551384" y="1416590"/>
              <a:chExt cx="10793331" cy="5371928"/>
            </a:xfrm>
          </p:grpSpPr>
          <p:pic>
            <p:nvPicPr>
              <p:cNvPr id="14" name="圖片 13">
                <a:extLst>
                  <a:ext uri="{FF2B5EF4-FFF2-40B4-BE49-F238E27FC236}">
                    <a16:creationId xmlns:a16="http://schemas.microsoft.com/office/drawing/2014/main" id="{52D1E386-030D-BD7A-E84F-854F2913C3E9}"/>
                  </a:ext>
                </a:extLst>
              </p:cNvPr>
              <p:cNvPicPr>
                <a:picLocks noChangeAspect="1"/>
              </p:cNvPicPr>
              <p:nvPr/>
            </p:nvPicPr>
            <p:blipFill rotWithShape="1">
              <a:blip r:embed="rId3"/>
              <a:srcRect t="2804"/>
              <a:stretch/>
            </p:blipFill>
            <p:spPr>
              <a:xfrm>
                <a:off x="551384" y="1416590"/>
                <a:ext cx="10793331" cy="5371928"/>
              </a:xfrm>
              <a:prstGeom prst="rect">
                <a:avLst/>
              </a:prstGeom>
            </p:spPr>
          </p:pic>
          <p:sp>
            <p:nvSpPr>
              <p:cNvPr id="23" name="矩形 22">
                <a:extLst>
                  <a:ext uri="{FF2B5EF4-FFF2-40B4-BE49-F238E27FC236}">
                    <a16:creationId xmlns:a16="http://schemas.microsoft.com/office/drawing/2014/main" id="{1FBF5B6E-AE53-4706-9C19-27D359A30E21}"/>
                  </a:ext>
                </a:extLst>
              </p:cNvPr>
              <p:cNvSpPr/>
              <p:nvPr/>
            </p:nvSpPr>
            <p:spPr>
              <a:xfrm>
                <a:off x="695400" y="2528974"/>
                <a:ext cx="1365197" cy="576064"/>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79155C7A-DA77-4DB3-B315-3181EF363BAB}"/>
                </a:ext>
              </a:extLst>
            </p:cNvPr>
            <p:cNvSpPr/>
            <p:nvPr/>
          </p:nvSpPr>
          <p:spPr>
            <a:xfrm>
              <a:off x="5702016" y="5004154"/>
              <a:ext cx="2017655" cy="1848741"/>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BC0DC9B7-7637-571C-5CB9-0057ECEC1A60}"/>
                </a:ext>
              </a:extLst>
            </p:cNvPr>
            <p:cNvSpPr/>
            <p:nvPr/>
          </p:nvSpPr>
          <p:spPr>
            <a:xfrm>
              <a:off x="7222294" y="4580735"/>
              <a:ext cx="1451994" cy="584775"/>
            </a:xfrm>
            <a:prstGeom prst="rect">
              <a:avLst/>
            </a:prstGeom>
          </p:spPr>
          <p:txBody>
            <a:bodyPr wrap="square">
              <a:spAutoFit/>
            </a:bodyPr>
            <a:lstStyle/>
            <a:p>
              <a:pPr fontAlgn="auto">
                <a:spcAft>
                  <a:spcPts val="0"/>
                </a:spcAft>
                <a:buClr>
                  <a:srgbClr val="3796BF"/>
                </a:buClr>
              </a:pPr>
              <a:r>
                <a:rPr kumimoji="0" lang="zh-TW" altLang="en-US" sz="3200" b="1" dirty="0">
                  <a:solidFill>
                    <a:srgbClr val="FF0000"/>
                  </a:solidFill>
                  <a:highlight>
                    <a:srgbClr val="FFFF00"/>
                  </a:highlight>
                  <a:latin typeface="微軟正黑體" panose="020B0604030504040204" pitchFamily="34" charset="-120"/>
                  <a:ea typeface="微軟正黑體" panose="020B0604030504040204" pitchFamily="34" charset="-120"/>
                  <a:cs typeface="Oswald"/>
                  <a:sym typeface="Oswald"/>
                </a:rPr>
                <a:t>考古題</a:t>
              </a:r>
            </a:p>
          </p:txBody>
        </p:sp>
      </p:grpSp>
    </p:spTree>
    <p:extLst>
      <p:ext uri="{BB962C8B-B14F-4D97-AF65-F5344CB8AC3E}">
        <p14:creationId xmlns:p14="http://schemas.microsoft.com/office/powerpoint/2010/main" val="23236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txBox="1">
            <a:spLocks noGrp="1"/>
          </p:cNvSpPr>
          <p:nvPr>
            <p:ph type="ctrTitle"/>
          </p:nvPr>
        </p:nvSpPr>
        <p:spPr>
          <a:xfrm>
            <a:off x="2784475" y="2348881"/>
            <a:ext cx="6623050" cy="1296144"/>
          </a:xfrm>
        </p:spPr>
        <p:txBody>
          <a:bodyPr/>
          <a:lstStyle/>
          <a:p>
            <a:pPr algn="ctr" eaLnBrk="1" hangingPunct="1">
              <a:spcBef>
                <a:spcPct val="0"/>
              </a:spcBef>
              <a:buSzTx/>
              <a:buFont typeface="Oswald"/>
              <a:buNone/>
            </a:pPr>
            <a:r>
              <a:rPr lang="zh-TW" altLang="en-US" sz="4800" dirty="0">
                <a:latin typeface="微軟正黑體" panose="020B0604030504040204" pitchFamily="34" charset="-120"/>
                <a:ea typeface="微軟正黑體" panose="020B0604030504040204" pitchFamily="34" charset="-120"/>
                <a:sym typeface="Oswald"/>
              </a:rPr>
              <a:t>四技二專</a:t>
            </a:r>
            <a:r>
              <a:rPr lang="zh-TW" altLang="en-US" sz="4800" dirty="0">
                <a:solidFill>
                  <a:srgbClr val="00B0F0"/>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甄選</a:t>
            </a:r>
            <a:r>
              <a:rPr lang="zh-TW" altLang="en-US" sz="4800" dirty="0">
                <a:latin typeface="微軟正黑體" panose="020B0604030504040204" pitchFamily="34" charset="-120"/>
                <a:ea typeface="微軟正黑體" panose="020B0604030504040204" pitchFamily="34" charset="-120"/>
                <a:sym typeface="Oswald"/>
              </a:rPr>
              <a:t>入學</a:t>
            </a:r>
          </a:p>
        </p:txBody>
      </p:sp>
      <p:sp>
        <p:nvSpPr>
          <p:cNvPr id="6" name="副標題 2"/>
          <p:cNvSpPr txBox="1">
            <a:spLocks/>
          </p:cNvSpPr>
          <p:nvPr/>
        </p:nvSpPr>
        <p:spPr>
          <a:xfrm>
            <a:off x="2207568" y="3978265"/>
            <a:ext cx="8136904" cy="1709781"/>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Condensed"/>
              <a:buNone/>
              <a:defRPr sz="2000" b="0" i="0" u="none" strike="noStrike" cap="none">
                <a:solidFill>
                  <a:srgbClr val="FFFFFF"/>
                </a:solidFill>
                <a:latin typeface="Roboto Condensed"/>
                <a:ea typeface="Roboto Condensed"/>
                <a:cs typeface="Roboto Condensed"/>
                <a:sym typeface="Roboto Condensed"/>
              </a:defRPr>
            </a:lvl1pPr>
            <a:lvl2pPr marR="0" lvl="1"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2pPr>
            <a:lvl3pPr marR="0" lvl="2"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3pPr>
            <a:lvl4pPr marR="0" lvl="3"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4pPr>
            <a:lvl5pPr marR="0" lvl="4"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5pPr>
            <a:lvl6pPr marR="0" lvl="5"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6pPr>
            <a:lvl7pPr marR="0" lvl="6"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7pPr>
            <a:lvl8pPr marR="0" lvl="7"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8pPr>
            <a:lvl9pPr marR="0" lvl="8"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9pPr>
          </a:lstStyle>
          <a:p>
            <a:pPr fontAlgn="auto">
              <a:spcBef>
                <a:spcPts val="363"/>
              </a:spcBef>
              <a:buSzTx/>
            </a:pPr>
            <a:r>
              <a:rPr kumimoji="0" lang="zh-TW" altLang="en-US" sz="2800" b="1" kern="0"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kumimoji="0" lang="en-US" altLang="zh-TW" sz="2800" b="1" kern="0" dirty="0">
              <a:solidFill>
                <a:schemeClr val="tx1"/>
              </a:solidFill>
              <a:latin typeface="微軟正黑體" panose="020B0604030504040204" pitchFamily="34" charset="-120"/>
              <a:ea typeface="微軟正黑體" panose="020B0604030504040204" pitchFamily="34" charset="-120"/>
            </a:endParaRPr>
          </a:p>
          <a:p>
            <a:pPr fontAlgn="auto">
              <a:spcBef>
                <a:spcPts val="363"/>
              </a:spcBef>
              <a:buSzTx/>
            </a:pPr>
            <a:r>
              <a:rPr kumimoji="0" lang="zh-TW" altLang="en-US" sz="2800" b="1" kern="0" dirty="0">
                <a:solidFill>
                  <a:schemeClr val="tx1"/>
                </a:solidFill>
                <a:latin typeface="微軟正黑體" panose="020B0604030504040204" pitchFamily="34" charset="-120"/>
                <a:ea typeface="微軟正黑體" panose="020B0604030504040204" pitchFamily="34" charset="-120"/>
              </a:rPr>
              <a:t>電話：</a:t>
            </a:r>
            <a:r>
              <a:rPr kumimoji="0" lang="en-US" altLang="zh-TW" sz="2800" b="1" kern="0" dirty="0">
                <a:solidFill>
                  <a:schemeClr val="tx1"/>
                </a:solidFill>
                <a:latin typeface="微軟正黑體" panose="020B0604030504040204" pitchFamily="34" charset="-120"/>
                <a:ea typeface="微軟正黑體" panose="020B0604030504040204" pitchFamily="34" charset="-120"/>
              </a:rPr>
              <a:t>02-27725333</a:t>
            </a:r>
          </a:p>
          <a:p>
            <a:pPr eaLnBrk="0" hangingPunct="0">
              <a:spcBef>
                <a:spcPts val="363"/>
              </a:spcBef>
              <a:spcAft>
                <a:spcPct val="0"/>
              </a:spcAft>
              <a:buSzTx/>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cs typeface="+mn-cs"/>
              </a:rPr>
              <a:t>https://www.jctv.ntut.edu.tw/enter42/apply/</a:t>
            </a:r>
          </a:p>
        </p:txBody>
      </p:sp>
      <p:sp>
        <p:nvSpPr>
          <p:cNvPr id="7" name="標題 1">
            <a:extLst>
              <a:ext uri="{FF2B5EF4-FFF2-40B4-BE49-F238E27FC236}">
                <a16:creationId xmlns:a16="http://schemas.microsoft.com/office/drawing/2014/main" id="{34115A71-5366-4519-A607-94804C9B9408}"/>
              </a:ext>
            </a:extLst>
          </p:cNvPr>
          <p:cNvSpPr txBox="1">
            <a:spLocks/>
          </p:cNvSpPr>
          <p:nvPr/>
        </p:nvSpPr>
        <p:spPr>
          <a:xfrm>
            <a:off x="0" y="0"/>
            <a:ext cx="12192000" cy="1124744"/>
          </a:xfrm>
          <a:prstGeom prst="rect">
            <a:avLst/>
          </a:prstGeom>
          <a:solidFill>
            <a:srgbClr val="FFFFEB"/>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algn="ctr"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p>
        </p:txBody>
      </p:sp>
      <p:pic>
        <p:nvPicPr>
          <p:cNvPr id="4" name="圖片 3">
            <a:extLst>
              <a:ext uri="{FF2B5EF4-FFF2-40B4-BE49-F238E27FC236}">
                <a16:creationId xmlns:a16="http://schemas.microsoft.com/office/drawing/2014/main" id="{2D55A255-CDE2-DA10-4510-3804478D3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6" y="3789040"/>
            <a:ext cx="1224136" cy="12241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內容版面配置區 2"/>
          <p:cNvSpPr txBox="1">
            <a:spLocks noGrp="1"/>
          </p:cNvSpPr>
          <p:nvPr>
            <p:ph idx="1"/>
          </p:nvPr>
        </p:nvSpPr>
        <p:spPr>
          <a:xfrm>
            <a:off x="2063552" y="1152191"/>
            <a:ext cx="9865096" cy="2770509"/>
          </a:xfrm>
        </p:spPr>
        <p:txBody>
          <a:bodyPr anchor="t"/>
          <a:lstStyle/>
          <a:p>
            <a:pPr marL="342900" indent="-342900" algn="just">
              <a:spcBef>
                <a:spcPts val="363"/>
              </a:spcBef>
              <a:buFont typeface="Wingdings" panose="05000000000000000000" pitchFamily="2" charset="2"/>
              <a:buChar char="p"/>
            </a:pP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超過</a:t>
            </a: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120</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所大專校院招生</a:t>
            </a:r>
            <a:r>
              <a:rPr lang="en-US" altLang="zh-TW" sz="1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1400" b="1" dirty="0">
                <a:solidFill>
                  <a:schemeClr val="tx1"/>
                </a:solidFill>
                <a:latin typeface="微軟正黑體" panose="020B0604030504040204" pitchFamily="34" charset="-120"/>
                <a:ea typeface="微軟正黑體" panose="020B0604030504040204" pitchFamily="34" charset="-120"/>
                <a:sym typeface="Roboto Condensed"/>
              </a:rPr>
              <a:t>含一般大學</a:t>
            </a:r>
            <a:r>
              <a:rPr lang="en-US" altLang="zh-TW" sz="1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，招生名額近</a:t>
            </a: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40,000</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名</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algn="just">
              <a:spcBef>
                <a:spcPts val="363"/>
              </a:spcBef>
              <a:buFont typeface="Wingdings" panose="05000000000000000000" pitchFamily="2" charset="2"/>
              <a:buChar char="p"/>
            </a:pPr>
            <a:r>
              <a:rPr lang="zh-TW" altLang="en-US" sz="1800" b="1" dirty="0">
                <a:solidFill>
                  <a:srgbClr val="C00000"/>
                </a:solidFill>
                <a:latin typeface="微軟正黑體" panose="020B0604030504040204" pitchFamily="34" charset="-120"/>
                <a:ea typeface="微軟正黑體" panose="020B0604030504040204" pitchFamily="34" charset="-120"/>
              </a:rPr>
              <a:t>分組招生</a:t>
            </a:r>
            <a:r>
              <a:rPr lang="zh-TW" altLang="en-US" sz="1800" b="1" dirty="0">
                <a:solidFill>
                  <a:schemeClr val="tx1"/>
                </a:solidFill>
                <a:latin typeface="微軟正黑體" panose="020B0604030504040204" pitchFamily="34" charset="-120"/>
                <a:ea typeface="微軟正黑體" panose="020B0604030504040204" pitchFamily="34" charset="-120"/>
              </a:rPr>
              <a:t>：一般組、青年儲蓄帳戶組</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algn="just">
              <a:spcBef>
                <a:spcPts val="363"/>
              </a:spcBef>
              <a:buFont typeface="Wingdings" panose="05000000000000000000" pitchFamily="2" charset="2"/>
              <a:buChar char="p"/>
            </a:pPr>
            <a:endParaRPr lang="en-US" altLang="zh-TW" sz="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rgbClr val="C00000"/>
                </a:solidFill>
                <a:latin typeface="微軟正黑體" panose="020B0604030504040204" pitchFamily="34" charset="-120"/>
                <a:ea typeface="微軟正黑體" panose="020B0604030504040204" pitchFamily="34" charset="-120"/>
              </a:rPr>
              <a:t>專業群科</a:t>
            </a:r>
            <a:r>
              <a:rPr lang="zh-TW" altLang="en-US" sz="1800" b="1" dirty="0">
                <a:solidFill>
                  <a:schemeClr val="tx1"/>
                </a:solidFill>
                <a:latin typeface="微軟正黑體" panose="020B0604030504040204" pitchFamily="34" charset="-120"/>
                <a:ea typeface="微軟正黑體" panose="020B0604030504040204" pitchFamily="34" charset="-120"/>
              </a:rPr>
              <a:t>、綜高</a:t>
            </a:r>
            <a:r>
              <a:rPr lang="zh-TW" altLang="en-US" sz="1800" b="1" dirty="0">
                <a:solidFill>
                  <a:srgbClr val="C00000"/>
                </a:solidFill>
                <a:latin typeface="微軟正黑體" panose="020B0604030504040204" pitchFamily="34" charset="-120"/>
                <a:ea typeface="微軟正黑體" panose="020B0604030504040204" pitchFamily="34" charset="-120"/>
              </a:rPr>
              <a:t>專門學程</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chemeClr val="tx1"/>
                </a:solidFill>
                <a:latin typeface="微軟正黑體" panose="020B0604030504040204" pitchFamily="34" charset="-120"/>
                <a:ea typeface="微軟正黑體" panose="020B0604030504040204" pitchFamily="34" charset="-120"/>
              </a:rPr>
              <a:t>參加青年儲蓄方案</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rgbClr val="0070C0"/>
                </a:solidFill>
                <a:latin typeface="微軟正黑體" panose="020B0604030504040204" pitchFamily="34" charset="-120"/>
                <a:ea typeface="微軟正黑體" panose="020B0604030504040204" pitchFamily="34" charset="-120"/>
              </a:rPr>
              <a:t>非應屆普通科與綜高學術學程</a:t>
            </a:r>
            <a:r>
              <a:rPr lang="zh-TW" altLang="en-US" sz="1800" b="1" dirty="0">
                <a:solidFill>
                  <a:srgbClr val="C00000"/>
                </a:solidFill>
                <a:highlight>
                  <a:srgbClr val="FFFF00"/>
                </a:highlight>
                <a:latin typeface="+mn-ea"/>
              </a:rPr>
              <a:t>（應屆高中普通科不可報名）</a:t>
            </a:r>
            <a:endParaRPr lang="en-US" altLang="zh-TW" sz="1800" b="1" dirty="0">
              <a:solidFill>
                <a:srgbClr val="C00000"/>
              </a:solidFill>
              <a:highlight>
                <a:srgbClr val="FFFF00"/>
              </a:highlight>
              <a:latin typeface="+mn-ea"/>
            </a:endParaRPr>
          </a:p>
          <a:p>
            <a:pPr marL="1779588" indent="-342900" algn="just">
              <a:spcBef>
                <a:spcPts val="363"/>
              </a:spcBef>
              <a:buFont typeface="Wingdings" panose="05000000000000000000" pitchFamily="2" charset="2"/>
              <a:buChar char="ü"/>
            </a:pPr>
            <a:r>
              <a:rPr lang="zh-TW" altLang="en-US" sz="1800" b="1" dirty="0">
                <a:solidFill>
                  <a:schemeClr val="tx1"/>
                </a:solidFill>
                <a:effectLst/>
                <a:latin typeface="微軟正黑體" panose="020B0604030504040204" pitchFamily="34" charset="-120"/>
                <a:ea typeface="微軟正黑體" panose="020B0604030504040204" pitchFamily="34" charset="-120"/>
              </a:rPr>
              <a:t>同等學力</a:t>
            </a:r>
            <a:r>
              <a:rPr lang="zh-TW" altLang="en-US" sz="1800" b="1" dirty="0">
                <a:solidFill>
                  <a:schemeClr val="tx1"/>
                </a:solidFill>
                <a:latin typeface="微軟正黑體" panose="020B0604030504040204" pitchFamily="34" charset="-120"/>
                <a:ea typeface="微軟正黑體" panose="020B0604030504040204" pitchFamily="34" charset="-120"/>
              </a:rPr>
              <a:t>考生</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57188" indent="-357188" algn="just">
              <a:spcBef>
                <a:spcPts val="363"/>
              </a:spcBef>
            </a:pPr>
            <a:r>
              <a:rPr lang="zh-TW" altLang="en-US" sz="1800" b="1" dirty="0">
                <a:solidFill>
                  <a:schemeClr val="tx1"/>
                </a:solidFill>
                <a:latin typeface="微軟正黑體" panose="020B0604030504040204" pitchFamily="34" charset="-120"/>
                <a:ea typeface="微軟正黑體" panose="020B0604030504040204" pitchFamily="34" charset="-120"/>
              </a:rPr>
              <a:t>***為提供逆境向上且具強烈學習熱忱的經濟弱勢學生更多升學機會，</a:t>
            </a:r>
            <a:r>
              <a:rPr lang="zh-TW" altLang="en-US" sz="1800" b="1" dirty="0">
                <a:solidFill>
                  <a:srgbClr val="0070C0"/>
                </a:solidFill>
                <a:latin typeface="微軟正黑體" panose="020B0604030504040204" pitchFamily="34" charset="-120"/>
                <a:ea typeface="微軟正黑體" panose="020B0604030504040204" pitchFamily="34" charset="-120"/>
              </a:rPr>
              <a:t>增列「低收或中低收入戶考生」名額</a:t>
            </a:r>
            <a:r>
              <a:rPr lang="zh-TW" altLang="en-US" sz="1800" b="1" dirty="0">
                <a:solidFill>
                  <a:schemeClr val="tx1"/>
                </a:solidFill>
                <a:latin typeface="微軟正黑體" panose="020B0604030504040204" pitchFamily="34" charset="-120"/>
                <a:ea typeface="微軟正黑體" panose="020B0604030504040204" pitchFamily="34" charset="-120"/>
              </a:rPr>
              <a:t>，符合資格者，</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除享有報名費減免，還多了錄取機會</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6" name="標題 1"/>
          <p:cNvSpPr txBox="1">
            <a:spLocks/>
          </p:cNvSpPr>
          <p:nvPr/>
        </p:nvSpPr>
        <p:spPr>
          <a:xfrm>
            <a:off x="0" y="0"/>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44016" y="132959"/>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8" name="矩形 7"/>
          <p:cNvSpPr/>
          <p:nvPr/>
        </p:nvSpPr>
        <p:spPr>
          <a:xfrm>
            <a:off x="2063552" y="2077861"/>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7" name="內容版面配置區 2"/>
          <p:cNvSpPr txBox="1">
            <a:spLocks/>
          </p:cNvSpPr>
          <p:nvPr/>
        </p:nvSpPr>
        <p:spPr>
          <a:xfrm>
            <a:off x="2063552" y="4049625"/>
            <a:ext cx="9649072" cy="2691743"/>
          </a:xfrm>
          <a:prstGeom prst="roundRect">
            <a:avLst/>
          </a:prstGeom>
          <a:noFill/>
          <a:ln w="57150">
            <a:solidFill>
              <a:schemeClr val="accent6">
                <a:lumMod val="60000"/>
                <a:lumOff val="40000"/>
              </a:schemeClr>
            </a:solidFill>
            <a:prstDash val="sys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1800225" indent="-1800225" fontAlgn="auto">
              <a:spcBef>
                <a:spcPts val="600"/>
              </a:spcBef>
              <a:buSzTx/>
            </a:pPr>
            <a:r>
              <a:rPr lang="zh-TW" altLang="en-US" b="1" dirty="0">
                <a:solidFill>
                  <a:srgbClr val="C00000"/>
                </a:solidFill>
                <a:latin typeface="微軟正黑體" panose="020B0604030504040204" pitchFamily="34" charset="-120"/>
                <a:ea typeface="微軟正黑體" panose="020B0604030504040204" pitchFamily="34" charset="-120"/>
              </a:rPr>
              <a:t>青年儲蓄帳戶組</a:t>
            </a:r>
            <a:r>
              <a:rPr lang="zh-TW" altLang="en-US"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mn-ea"/>
                <a:ea typeface="+mn-ea"/>
              </a:rPr>
              <a:t>限參與方案完成</a:t>
            </a:r>
            <a:r>
              <a:rPr lang="en-US" altLang="zh-TW" b="1" dirty="0">
                <a:solidFill>
                  <a:schemeClr val="tx1"/>
                </a:solidFill>
                <a:latin typeface="+mn-ea"/>
                <a:ea typeface="+mn-ea"/>
              </a:rPr>
              <a:t>2~3</a:t>
            </a:r>
            <a:r>
              <a:rPr lang="zh-TW" altLang="en-US" b="1" dirty="0">
                <a:solidFill>
                  <a:schemeClr val="tx1"/>
                </a:solidFill>
                <a:latin typeface="+mn-ea"/>
                <a:ea typeface="+mn-ea"/>
              </a:rPr>
              <a:t>年期，且於畢業當年度參加統測的青年報名。</a:t>
            </a:r>
            <a:endParaRPr lang="en-US" altLang="zh-TW" b="1" dirty="0">
              <a:solidFill>
                <a:schemeClr val="tx1"/>
              </a:solidFill>
              <a:latin typeface="+mn-ea"/>
              <a:ea typeface="+mn-ea"/>
            </a:endParaRPr>
          </a:p>
          <a:p>
            <a:pPr marL="1800225" fontAlgn="auto">
              <a:spcBef>
                <a:spcPts val="600"/>
              </a:spcBef>
              <a:buSzTx/>
            </a:pPr>
            <a:r>
              <a:rPr lang="zh-TW" altLang="en-US" b="1" dirty="0">
                <a:solidFill>
                  <a:schemeClr val="tx1"/>
                </a:solidFill>
                <a:latin typeface="+mn-ea"/>
                <a:ea typeface="+mn-ea"/>
              </a:rPr>
              <a:t>統測成績不限系科領域、</a:t>
            </a:r>
            <a:r>
              <a:rPr lang="zh-TW" altLang="en-US" b="1" dirty="0">
                <a:solidFill>
                  <a:srgbClr val="C00000"/>
                </a:solidFill>
                <a:latin typeface="+mn-ea"/>
                <a:ea typeface="+mn-ea"/>
              </a:rPr>
              <a:t>不須考慮畢業當學年度所報考之統測群</a:t>
            </a:r>
            <a:r>
              <a:rPr lang="en-US" altLang="zh-TW" b="1" dirty="0">
                <a:solidFill>
                  <a:srgbClr val="C00000"/>
                </a:solidFill>
                <a:latin typeface="+mn-ea"/>
                <a:ea typeface="+mn-ea"/>
              </a:rPr>
              <a:t>(</a:t>
            </a:r>
            <a:r>
              <a:rPr lang="zh-TW" altLang="en-US" b="1" dirty="0">
                <a:solidFill>
                  <a:srgbClr val="C00000"/>
                </a:solidFill>
                <a:latin typeface="+mn-ea"/>
                <a:ea typeface="+mn-ea"/>
              </a:rPr>
              <a:t>類</a:t>
            </a:r>
            <a:r>
              <a:rPr lang="en-US" altLang="zh-TW" b="1" dirty="0">
                <a:solidFill>
                  <a:srgbClr val="C00000"/>
                </a:solidFill>
                <a:latin typeface="+mn-ea"/>
                <a:ea typeface="+mn-ea"/>
              </a:rPr>
              <a:t>)</a:t>
            </a:r>
            <a:r>
              <a:rPr lang="zh-TW" altLang="en-US" b="1" dirty="0">
                <a:solidFill>
                  <a:srgbClr val="C00000"/>
                </a:solidFill>
                <a:latin typeface="+mn-ea"/>
                <a:ea typeface="+mn-ea"/>
              </a:rPr>
              <a:t>別</a:t>
            </a:r>
            <a:r>
              <a:rPr lang="zh-TW" altLang="en-US" b="1" dirty="0">
                <a:solidFill>
                  <a:schemeClr val="tx1"/>
                </a:solidFill>
                <a:latin typeface="+mn-ea"/>
                <a:ea typeface="+mn-ea"/>
              </a:rPr>
              <a:t>，僅採計國文、英文、數學</a:t>
            </a:r>
            <a:r>
              <a:rPr lang="en-US" altLang="zh-TW" b="1" dirty="0">
                <a:solidFill>
                  <a:schemeClr val="tx1"/>
                </a:solidFill>
                <a:latin typeface="+mn-ea"/>
                <a:ea typeface="+mn-ea"/>
              </a:rPr>
              <a:t>3</a:t>
            </a:r>
            <a:r>
              <a:rPr lang="zh-TW" altLang="en-US" b="1" dirty="0">
                <a:solidFill>
                  <a:schemeClr val="tx1"/>
                </a:solidFill>
                <a:latin typeface="+mn-ea"/>
                <a:ea typeface="+mn-ea"/>
              </a:rPr>
              <a:t>科級分數。</a:t>
            </a:r>
          </a:p>
          <a:p>
            <a:pPr fontAlgn="auto">
              <a:spcBef>
                <a:spcPts val="600"/>
              </a:spcBef>
              <a:buSzTx/>
            </a:pPr>
            <a:endParaRPr lang="en-US" altLang="zh-TW" b="1" dirty="0">
              <a:solidFill>
                <a:schemeClr val="tx1"/>
              </a:solidFill>
              <a:latin typeface="+mn-ea"/>
              <a:ea typeface="+mn-ea"/>
            </a:endParaRPr>
          </a:p>
          <a:p>
            <a:pPr fontAlgn="auto">
              <a:spcBef>
                <a:spcPts val="600"/>
              </a:spcBef>
              <a:buSzTx/>
            </a:pPr>
            <a:endParaRPr lang="en-US" altLang="zh-TW" b="1" dirty="0">
              <a:solidFill>
                <a:schemeClr val="tx1"/>
              </a:solidFill>
              <a:latin typeface="+mn-ea"/>
              <a:ea typeface="+mn-ea"/>
            </a:endParaRPr>
          </a:p>
          <a:p>
            <a:pPr fontAlgn="auto">
              <a:spcBef>
                <a:spcPts val="600"/>
              </a:spcBef>
              <a:buSzTx/>
            </a:pPr>
            <a:r>
              <a:rPr lang="zh-TW" altLang="en-US" b="1" dirty="0">
                <a:solidFill>
                  <a:srgbClr val="0070C0"/>
                </a:solidFill>
                <a:latin typeface="+mn-ea"/>
                <a:ea typeface="+mn-ea"/>
              </a:rPr>
              <a:t>   </a:t>
            </a:r>
            <a:endParaRPr lang="en-US" altLang="zh-TW" b="1" dirty="0">
              <a:solidFill>
                <a:srgbClr val="0070C0"/>
              </a:solidFill>
              <a:latin typeface="+mn-ea"/>
              <a:ea typeface="+mn-ea"/>
            </a:endParaRPr>
          </a:p>
          <a:p>
            <a:pPr fontAlgn="auto">
              <a:spcBef>
                <a:spcPts val="600"/>
              </a:spcBef>
              <a:buSzTx/>
            </a:pPr>
            <a:r>
              <a:rPr lang="en-US" altLang="zh-TW" sz="1600" b="1" dirty="0">
                <a:latin typeface="+mn-ea"/>
                <a:ea typeface="+mn-ea"/>
                <a:hlinkClick r:id="rId3"/>
              </a:rPr>
              <a:t>https://www.edu.tw/1013/</a:t>
            </a:r>
            <a:endParaRPr lang="en-US" altLang="zh-TW" sz="1600" b="1" dirty="0">
              <a:latin typeface="+mn-ea"/>
              <a:ea typeface="+mn-ea"/>
            </a:endParaRPr>
          </a:p>
          <a:p>
            <a:pPr marL="342900" indent="-342900" fontAlgn="auto">
              <a:spcBef>
                <a:spcPts val="600"/>
              </a:spcBef>
              <a:buSzTx/>
              <a:buFont typeface="Wingdings" panose="05000000000000000000" pitchFamily="2" charset="2"/>
              <a:buChar char="l"/>
            </a:pPr>
            <a:endParaRPr kumimoji="0" lang="zh-TW" altLang="en-US" b="1" kern="0" dirty="0">
              <a:latin typeface="+mn-ea"/>
              <a:ea typeface="+mn-ea"/>
            </a:endParaRPr>
          </a:p>
        </p:txBody>
      </p:sp>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784" y="5229201"/>
            <a:ext cx="6209308" cy="936104"/>
          </a:xfrm>
          <a:prstGeom prst="rect">
            <a:avLst/>
          </a:prstGeom>
        </p:spPr>
      </p:pic>
      <p:pic>
        <p:nvPicPr>
          <p:cNvPr id="3" name="圖片 2">
            <a:extLst>
              <a:ext uri="{FF2B5EF4-FFF2-40B4-BE49-F238E27FC236}">
                <a16:creationId xmlns:a16="http://schemas.microsoft.com/office/drawing/2014/main" id="{FF7D5043-D0A0-4CBC-AFAC-73503EE5FB51}"/>
              </a:ext>
            </a:extLst>
          </p:cNvPr>
          <p:cNvPicPr>
            <a:picLocks noChangeAspect="1"/>
          </p:cNvPicPr>
          <p:nvPr/>
        </p:nvPicPr>
        <p:blipFill>
          <a:blip r:embed="rId5"/>
          <a:stretch>
            <a:fillRect/>
          </a:stretch>
        </p:blipFill>
        <p:spPr>
          <a:xfrm>
            <a:off x="2639616" y="4941168"/>
            <a:ext cx="1286054" cy="1295581"/>
          </a:xfrm>
          <a:prstGeom prst="rect">
            <a:avLst/>
          </a:prstGeom>
        </p:spPr>
      </p:pic>
      <p:sp>
        <p:nvSpPr>
          <p:cNvPr id="2" name="文字版面配置區 1">
            <a:extLst>
              <a:ext uri="{FF2B5EF4-FFF2-40B4-BE49-F238E27FC236}">
                <a16:creationId xmlns:a16="http://schemas.microsoft.com/office/drawing/2014/main" id="{109A4649-D7BF-6B2E-5320-5E853DEFEB58}"/>
              </a:ext>
            </a:extLst>
          </p:cNvPr>
          <p:cNvSpPr txBox="1">
            <a:spLocks/>
          </p:cNvSpPr>
          <p:nvPr/>
        </p:nvSpPr>
        <p:spPr>
          <a:xfrm>
            <a:off x="8941546" y="1186782"/>
            <a:ext cx="2855640" cy="1189381"/>
          </a:xfrm>
          <a:prstGeom prst="rect">
            <a:avLst/>
          </a:prstGeom>
          <a:solidFill>
            <a:schemeClr val="accent2">
              <a:lumMod val="20000"/>
              <a:lumOff val="80000"/>
            </a:schemeClr>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4/17-30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5/16-23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6/6-13</a:t>
            </a:r>
            <a:r>
              <a:rPr kumimoji="0" lang="zh-TW" altLang="en-US" sz="1200" b="1" kern="0" dirty="0">
                <a:solidFill>
                  <a:srgbClr val="FF00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0000"/>
              </a:solidFill>
              <a:latin typeface="微軟正黑體" panose="020B0604030504040204" pitchFamily="34" charset="-120"/>
              <a:ea typeface="微軟正黑體" panose="020B0604030504040204" pitchFamily="34" charset="-120"/>
            </a:endParaRPr>
          </a:p>
          <a:p>
            <a:pPr fontAlgn="auto">
              <a:lnSpc>
                <a:spcPts val="1400"/>
              </a:lnSpc>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二階甄試</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6/14-29</a:t>
            </a:r>
            <a:r>
              <a:rPr kumimoji="0" lang="zh-TW" altLang="en-US" sz="1200" b="1" kern="0" dirty="0">
                <a:solidFill>
                  <a:srgbClr val="FF00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0000"/>
              </a:solidFill>
              <a:latin typeface="微軟正黑體" panose="020B0604030504040204" pitchFamily="34" charset="-120"/>
              <a:ea typeface="微軟正黑體" panose="020B0604030504040204" pitchFamily="34" charset="-120"/>
            </a:endParaRP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7/9-11</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7/15</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7/17-21</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98816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9862" y="-2313"/>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73878" y="130646"/>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9" name="內容版面配置區 2"/>
          <p:cNvSpPr txBox="1">
            <a:spLocks noGrp="1"/>
          </p:cNvSpPr>
          <p:nvPr>
            <p:ph idx="1"/>
          </p:nvPr>
        </p:nvSpPr>
        <p:spPr>
          <a:xfrm>
            <a:off x="3430365" y="1059666"/>
            <a:ext cx="8628534" cy="1719580"/>
          </a:xfrm>
        </p:spPr>
        <p:txBody>
          <a:bodyPr anchor="t"/>
          <a:lstStyle/>
          <a:p>
            <a:pPr marL="285750" indent="-285750" algn="just">
              <a:spcBef>
                <a:spcPts val="1200"/>
              </a:spcBef>
              <a:buFont typeface="Wingdings" panose="05000000000000000000" pitchFamily="2" charset="2"/>
              <a:buChar char="l"/>
            </a:pPr>
            <a:r>
              <a:rPr lang="zh-TW" altLang="en-US" sz="1800" b="1" dirty="0">
                <a:solidFill>
                  <a:srgbClr val="C00000"/>
                </a:solidFill>
                <a:latin typeface="微軟正黑體" panose="020B0604030504040204" pitchFamily="34" charset="-120"/>
                <a:ea typeface="微軟正黑體" panose="020B0604030504040204" pitchFamily="34" charset="-120"/>
              </a:rPr>
              <a:t>考生可報名至多</a:t>
            </a:r>
            <a:r>
              <a:rPr lang="en-US" altLang="zh-TW" sz="2800" b="1" dirty="0">
                <a:solidFill>
                  <a:srgbClr val="C00000"/>
                </a:solidFill>
                <a:effectLst/>
                <a:highlight>
                  <a:srgbClr val="FFFF00"/>
                </a:highlight>
                <a:latin typeface="微軟正黑體" panose="020B0604030504040204" pitchFamily="34" charset="-120"/>
                <a:ea typeface="微軟正黑體" panose="020B0604030504040204" pitchFamily="34" charset="-120"/>
              </a:rPr>
              <a:t>6</a:t>
            </a:r>
            <a:r>
              <a:rPr lang="zh-TW" altLang="en-US" sz="1800" b="1" dirty="0">
                <a:solidFill>
                  <a:srgbClr val="C00000"/>
                </a:solidFill>
                <a:latin typeface="微軟正黑體" panose="020B0604030504040204" pitchFamily="34" charset="-120"/>
                <a:ea typeface="微軟正黑體" panose="020B0604030504040204" pitchFamily="34" charset="-120"/>
              </a:rPr>
              <a:t>個校系志願</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招生學校限制考生可報名同校</a:t>
            </a:r>
            <a:r>
              <a:rPr lang="en-US" altLang="zh-TW" sz="1600" b="1" dirty="0">
                <a:solidFill>
                  <a:schemeClr val="tx1"/>
                </a:solidFill>
                <a:latin typeface="微軟正黑體" panose="020B0604030504040204" pitchFamily="34" charset="-120"/>
                <a:ea typeface="微軟正黑體" panose="020B0604030504040204" pitchFamily="34" charset="-120"/>
              </a:rPr>
              <a:t>1~6</a:t>
            </a:r>
            <a:r>
              <a:rPr lang="zh-TW" altLang="en-US" sz="1600" b="1" dirty="0">
                <a:solidFill>
                  <a:schemeClr val="tx1"/>
                </a:solidFill>
                <a:latin typeface="微軟正黑體" panose="020B0604030504040204" pitchFamily="34" charset="-120"/>
                <a:ea typeface="微軟正黑體" panose="020B0604030504040204" pitchFamily="34" charset="-120"/>
              </a:rPr>
              <a:t>系。</a:t>
            </a:r>
            <a:r>
              <a:rPr lang="zh-TW" altLang="en-US" sz="1400" b="1" dirty="0">
                <a:solidFill>
                  <a:schemeClr val="tx1"/>
                </a:solidFill>
                <a:latin typeface="微軟正黑體" panose="020B0604030504040204" pitchFamily="34" charset="-120"/>
                <a:ea typeface="微軟正黑體" panose="020B0604030504040204" pitchFamily="34" charset="-120"/>
              </a:rPr>
              <a:t>參閱簡章附錄二。</a:t>
            </a:r>
            <a:r>
              <a:rPr lang="zh-TW" altLang="en-US" sz="1600" b="1" dirty="0">
                <a:solidFill>
                  <a:schemeClr val="tx1"/>
                </a:solidFill>
                <a:latin typeface="微軟正黑體" panose="020B0604030504040204" pitchFamily="34" charset="-120"/>
                <a:ea typeface="微軟正黑體" panose="020B0604030504040204" pitchFamily="34" charset="-120"/>
              </a:rPr>
              <a:t>有超過</a:t>
            </a:r>
            <a:r>
              <a:rPr lang="en-US" altLang="zh-TW" sz="1600" b="1" dirty="0">
                <a:solidFill>
                  <a:schemeClr val="tx1"/>
                </a:solidFill>
                <a:latin typeface="微軟正黑體" panose="020B0604030504040204" pitchFamily="34" charset="-120"/>
                <a:ea typeface="微軟正黑體" panose="020B0604030504040204" pitchFamily="34" charset="-120"/>
              </a:rPr>
              <a:t>7</a:t>
            </a:r>
            <a:r>
              <a:rPr lang="zh-TW" altLang="en-US" sz="1600" b="1" dirty="0">
                <a:solidFill>
                  <a:schemeClr val="tx1"/>
                </a:solidFill>
                <a:latin typeface="微軟正黑體" panose="020B0604030504040204" pitchFamily="34" charset="-120"/>
                <a:ea typeface="微軟正黑體" panose="020B0604030504040204" pitchFamily="34" charset="-120"/>
              </a:rPr>
              <a:t>成的學校提供學生可選擇至少</a:t>
            </a:r>
            <a:r>
              <a:rPr lang="en-US" altLang="zh-TW" sz="1600" b="1" dirty="0">
                <a:solidFill>
                  <a:schemeClr val="tx1"/>
                </a:solidFill>
                <a:latin typeface="微軟正黑體" panose="020B0604030504040204" pitchFamily="34" charset="-120"/>
                <a:ea typeface="微軟正黑體" panose="020B0604030504040204" pitchFamily="34" charset="-120"/>
              </a:rPr>
              <a:t>2</a:t>
            </a:r>
            <a:r>
              <a:rPr lang="zh-TW" altLang="en-US" sz="1600" b="1" dirty="0">
                <a:solidFill>
                  <a:schemeClr val="tx1"/>
                </a:solidFill>
                <a:latin typeface="微軟正黑體" panose="020B0604030504040204" pitchFamily="34" charset="-120"/>
                <a:ea typeface="微軟正黑體" panose="020B0604030504040204" pitchFamily="34" charset="-120"/>
              </a:rPr>
              <a:t>系以上報考。</a:t>
            </a:r>
          </a:p>
          <a:p>
            <a:pPr marL="285750" indent="-285750" algn="just">
              <a:spcBef>
                <a:spcPts val="600"/>
              </a:spcBef>
              <a:buFont typeface="Wingdings" panose="05000000000000000000" pitchFamily="2" charset="2"/>
              <a:buChar char="l"/>
            </a:pPr>
            <a:r>
              <a:rPr lang="zh-TW" altLang="en-US" sz="1800" b="1" dirty="0">
                <a:solidFill>
                  <a:schemeClr val="tx1"/>
                </a:solidFill>
                <a:latin typeface="微軟正黑體" panose="020B0604030504040204" pitchFamily="34" charset="-120"/>
                <a:ea typeface="微軟正黑體" panose="020B0604030504040204" pitchFamily="34" charset="-120"/>
              </a:rPr>
              <a:t>一般組招生群類別須與統測類別相同。（商管群考生可報</a:t>
            </a:r>
            <a:r>
              <a:rPr lang="en-US" altLang="zh-TW" sz="1800" b="1" dirty="0">
                <a:solidFill>
                  <a:schemeClr val="tx1"/>
                </a:solidFill>
                <a:latin typeface="微軟正黑體" panose="020B0604030504040204" pitchFamily="34" charset="-120"/>
                <a:ea typeface="微軟正黑體" panose="020B0604030504040204" pitchFamily="34" charset="-120"/>
              </a:rPr>
              <a:t>21</a:t>
            </a:r>
            <a:r>
              <a:rPr lang="zh-TW" altLang="en-US" sz="1800" b="1" dirty="0">
                <a:solidFill>
                  <a:srgbClr val="C00000"/>
                </a:solidFill>
                <a:latin typeface="微軟正黑體" panose="020B0604030504040204" pitchFamily="34" charset="-120"/>
                <a:ea typeface="微軟正黑體" panose="020B0604030504040204" pitchFamily="34" charset="-120"/>
              </a:rPr>
              <a:t>資管類</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l"/>
            </a:pPr>
            <a:r>
              <a:rPr lang="zh-TW" altLang="en-US" sz="1800" b="1" kern="100" dirty="0">
                <a:solidFill>
                  <a:schemeClr val="tx1"/>
                </a:solidFill>
                <a:latin typeface="微軟正黑體" panose="020B0604030504040204" pitchFamily="34" charset="-120"/>
                <a:ea typeface="微軟正黑體" panose="020B0604030504040204" pitchFamily="34" charset="-120"/>
              </a:rPr>
              <a:t>統測</a:t>
            </a:r>
            <a:r>
              <a:rPr lang="en-US" altLang="zh-TW" sz="1800" b="1" kern="100" dirty="0">
                <a:solidFill>
                  <a:schemeClr val="tx1"/>
                </a:solidFill>
                <a:latin typeface="微軟正黑體" panose="020B0604030504040204" pitchFamily="34" charset="-120"/>
                <a:ea typeface="微軟正黑體" panose="020B0604030504040204" pitchFamily="34" charset="-120"/>
              </a:rPr>
              <a:t>2</a:t>
            </a:r>
            <a:r>
              <a:rPr lang="zh-TW" altLang="en-US" sz="1800" b="1" kern="100" dirty="0">
                <a:solidFill>
                  <a:schemeClr val="tx1"/>
                </a:solidFill>
                <a:latin typeface="微軟正黑體" panose="020B0604030504040204" pitchFamily="34" charset="-120"/>
                <a:ea typeface="微軟正黑體" panose="020B0604030504040204" pitchFamily="34" charset="-120"/>
              </a:rPr>
              <a:t>科成績不得為</a:t>
            </a:r>
            <a:r>
              <a:rPr lang="en-US" altLang="zh-TW" sz="1800" b="1" kern="100" dirty="0">
                <a:solidFill>
                  <a:schemeClr val="tx1"/>
                </a:solidFill>
                <a:latin typeface="微軟正黑體" panose="020B0604030504040204" pitchFamily="34" charset="-120"/>
                <a:ea typeface="微軟正黑體" panose="020B0604030504040204" pitchFamily="34" charset="-120"/>
              </a:rPr>
              <a:t>0</a:t>
            </a:r>
            <a:r>
              <a:rPr lang="zh-TW" altLang="en-US" sz="1800" b="1" kern="100" dirty="0">
                <a:solidFill>
                  <a:schemeClr val="tx1"/>
                </a:solidFill>
                <a:latin typeface="微軟正黑體" panose="020B0604030504040204" pitchFamily="34" charset="-120"/>
                <a:ea typeface="微軟正黑體" panose="020B0604030504040204" pitchFamily="34" charset="-120"/>
              </a:rPr>
              <a:t>分。</a:t>
            </a:r>
            <a:endParaRPr lang="en-US" altLang="zh-TW" sz="1800" b="1" kern="100" dirty="0">
              <a:solidFill>
                <a:schemeClr val="tx1"/>
              </a:solidFill>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l"/>
            </a:pPr>
            <a:r>
              <a:rPr lang="zh-TW" altLang="en-US" sz="1800" b="1" dirty="0">
                <a:solidFill>
                  <a:srgbClr val="0070C0"/>
                </a:solidFill>
                <a:latin typeface="+mn-ea"/>
              </a:rPr>
              <a:t>發售紙本</a:t>
            </a:r>
            <a:r>
              <a:rPr lang="zh-TW" altLang="en-US" sz="1800" b="1" dirty="0">
                <a:solidFill>
                  <a:schemeClr val="tx1"/>
                </a:solidFill>
                <a:latin typeface="+mn-ea"/>
              </a:rPr>
              <a:t>招生簡章</a:t>
            </a:r>
            <a:r>
              <a:rPr lang="zh-TW" altLang="en-US" sz="1800" b="1" dirty="0">
                <a:solidFill>
                  <a:schemeClr val="tx1"/>
                </a:solidFill>
                <a:latin typeface="微軟正黑體" panose="020B0604030504040204" pitchFamily="34" charset="-120"/>
                <a:ea typeface="微軟正黑體" panose="020B0604030504040204" pitchFamily="34" charset="-120"/>
              </a:rPr>
              <a:t>，亦可網頁下載。</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991544" y="1213848"/>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矩形 13"/>
          <p:cNvSpPr/>
          <p:nvPr/>
        </p:nvSpPr>
        <p:spPr>
          <a:xfrm>
            <a:off x="2056586" y="5186190"/>
            <a:ext cx="144016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考生協助</a:t>
            </a:r>
            <a:endParaRPr lang="zh-TW" altLang="en-US" dirty="0">
              <a:solidFill>
                <a:schemeClr val="bg1"/>
              </a:solidFill>
            </a:endParaRPr>
          </a:p>
        </p:txBody>
      </p:sp>
      <p:sp>
        <p:nvSpPr>
          <p:cNvPr id="3" name="矩形 2"/>
          <p:cNvSpPr/>
          <p:nvPr/>
        </p:nvSpPr>
        <p:spPr>
          <a:xfrm>
            <a:off x="3632838" y="5140023"/>
            <a:ext cx="6783642" cy="923330"/>
          </a:xfrm>
          <a:prstGeom prst="rect">
            <a:avLst/>
          </a:prstGeom>
        </p:spPr>
        <p:txBody>
          <a:bodyPr wrap="square">
            <a:spAutoFit/>
          </a:bodyPr>
          <a:lstStyle/>
          <a:p>
            <a:r>
              <a:rPr lang="zh-TW" altLang="en-US" b="1" dirty="0">
                <a:latin typeface="微軟正黑體" panose="020B0604030504040204" pitchFamily="34" charset="-120"/>
                <a:ea typeface="微軟正黑體" panose="020B0604030504040204" pitchFamily="34" charset="-120"/>
              </a:rPr>
              <a:t>各大專校院依考生需求於第二階段指定項目甄試</a:t>
            </a:r>
            <a:r>
              <a:rPr lang="zh-TW" altLang="en-US" b="1" dirty="0">
                <a:solidFill>
                  <a:srgbClr val="0070C0"/>
                </a:solidFill>
                <a:latin typeface="微軟正黑體" panose="020B0604030504040204" pitchFamily="34" charset="-120"/>
                <a:ea typeface="微軟正黑體" panose="020B0604030504040204" pitchFamily="34" charset="-120"/>
              </a:rPr>
              <a:t>提供交通、住宿、膳食、試場服務</a:t>
            </a:r>
            <a:r>
              <a:rPr lang="zh-TW" altLang="en-US" b="1" dirty="0">
                <a:latin typeface="微軟正黑體" panose="020B0604030504040204" pitchFamily="34" charset="-120"/>
                <a:ea typeface="微軟正黑體" panose="020B0604030504040204" pitchFamily="34" charset="-120"/>
              </a:rPr>
              <a:t>等各項協助措施，以照顧弱勢及有特殊需求之考生順利應試。</a:t>
            </a:r>
            <a:endParaRPr lang="zh-TW" altLang="en-US" b="1" dirty="0"/>
          </a:p>
        </p:txBody>
      </p:sp>
      <p:sp>
        <p:nvSpPr>
          <p:cNvPr id="16" name="內容版面配置區 2"/>
          <p:cNvSpPr txBox="1">
            <a:spLocks noGrp="1"/>
          </p:cNvSpPr>
          <p:nvPr>
            <p:ph idx="1"/>
          </p:nvPr>
        </p:nvSpPr>
        <p:spPr>
          <a:xfrm>
            <a:off x="2168174" y="4098973"/>
            <a:ext cx="9890724" cy="842195"/>
          </a:xfrm>
        </p:spPr>
        <p:txBody>
          <a:bodyPr anchor="t"/>
          <a:lstStyle/>
          <a:p>
            <a:pPr marL="1357313" algn="just">
              <a:spcBef>
                <a:spcPts val="1200"/>
              </a:spcBef>
            </a:pPr>
            <a:r>
              <a:rPr lang="zh-TW" altLang="en-US" sz="1800" b="1" dirty="0">
                <a:solidFill>
                  <a:srgbClr val="C00000"/>
                </a:solidFill>
                <a:latin typeface="微軟正黑體" panose="020B0604030504040204" pitchFamily="34" charset="-120"/>
                <a:ea typeface="微軟正黑體" panose="020B0604030504040204" pitchFamily="34" charset="-120"/>
              </a:rPr>
              <a:t>非應屆考生、</a:t>
            </a:r>
            <a:r>
              <a:rPr lang="zh-TW" altLang="en-US" sz="1800" b="1" dirty="0">
                <a:solidFill>
                  <a:srgbClr val="0070C0"/>
                </a:solidFill>
                <a:latin typeface="微軟正黑體" panose="020B0604030504040204" pitchFamily="34" charset="-120"/>
                <a:ea typeface="微軟正黑體" panose="020B0604030504040204" pitchFamily="34" charset="-120"/>
              </a:rPr>
              <a:t>未集體報名之應屆畢業生、</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中</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低收入戶及原住民生</a:t>
            </a:r>
            <a:r>
              <a:rPr lang="zh-TW" altLang="en-US" sz="1800" b="1" dirty="0">
                <a:solidFill>
                  <a:schemeClr val="tx1"/>
                </a:solidFill>
                <a:latin typeface="微軟正黑體" panose="020B0604030504040204" pitchFamily="34" charset="-120"/>
                <a:ea typeface="微軟正黑體" panose="020B0604030504040204" pitchFamily="34" charset="-120"/>
              </a:rPr>
              <a:t>須提前進行</a:t>
            </a:r>
            <a:r>
              <a:rPr lang="zh-TW" altLang="en-US" sz="1800" b="1" dirty="0">
                <a:solidFill>
                  <a:srgbClr val="C00000"/>
                </a:solidFill>
                <a:latin typeface="微軟正黑體" panose="020B0604030504040204" pitchFamily="34" charset="-120"/>
                <a:ea typeface="微軟正黑體" panose="020B0604030504040204" pitchFamily="34" charset="-120"/>
              </a:rPr>
              <a:t>資格審查</a:t>
            </a:r>
            <a:r>
              <a:rPr lang="zh-TW" altLang="en-US" sz="1800" b="1" dirty="0">
                <a:solidFill>
                  <a:schemeClr val="tx1"/>
                </a:solidFill>
                <a:latin typeface="微軟正黑體" panose="020B0604030504040204" pitchFamily="34" charset="-120"/>
                <a:ea typeface="微軟正黑體" panose="020B0604030504040204" pitchFamily="34" charset="-120"/>
              </a:rPr>
              <a:t>、並繳交學歷</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力</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證件影本，未依規定期限內完成登錄並繳寄資料者，將無法報名四技二專甄選入學。</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029821" y="4122997"/>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資格審查 </a:t>
            </a:r>
            <a:endParaRPr lang="zh-TW" altLang="en-US" dirty="0">
              <a:solidFill>
                <a:schemeClr val="bg1"/>
              </a:solidFill>
            </a:endParaRPr>
          </a:p>
        </p:txBody>
      </p:sp>
      <p:sp>
        <p:nvSpPr>
          <p:cNvPr id="18" name="矩形 17"/>
          <p:cNvSpPr/>
          <p:nvPr/>
        </p:nvSpPr>
        <p:spPr>
          <a:xfrm>
            <a:off x="2029821" y="3000427"/>
            <a:ext cx="144016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報名費 </a:t>
            </a:r>
            <a:endParaRPr lang="zh-TW" altLang="en-US" dirty="0">
              <a:solidFill>
                <a:schemeClr val="bg1"/>
              </a:solidFill>
            </a:endParaRPr>
          </a:p>
        </p:txBody>
      </p:sp>
      <p:sp>
        <p:nvSpPr>
          <p:cNvPr id="5" name="矩形 4"/>
          <p:cNvSpPr/>
          <p:nvPr/>
        </p:nvSpPr>
        <p:spPr>
          <a:xfrm>
            <a:off x="3496746" y="2996952"/>
            <a:ext cx="8352928" cy="974626"/>
          </a:xfrm>
          <a:prstGeom prst="rect">
            <a:avLst/>
          </a:prstGeom>
        </p:spPr>
        <p:txBody>
          <a:bodyPr wrap="square">
            <a:spAutoFit/>
          </a:bodyPr>
          <a:lstStyle/>
          <a:p>
            <a:pPr marL="984250" indent="-984250">
              <a:spcBef>
                <a:spcPts val="363"/>
              </a:spcBef>
            </a:pPr>
            <a:r>
              <a:rPr lang="zh-TW" altLang="en-US" b="1" dirty="0">
                <a:latin typeface="微軟正黑體" panose="020B0604030504040204" pitchFamily="34" charset="-120"/>
                <a:ea typeface="微軟正黑體" panose="020B0604030504040204" pitchFamily="34" charset="-120"/>
              </a:rPr>
              <a:t>第一階段：報名</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300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400</a:t>
            </a:r>
            <a:r>
              <a:rPr lang="zh-TW" altLang="en-US" b="1" dirty="0">
                <a:latin typeface="微軟正黑體" panose="020B0604030504040204" pitchFamily="34" charset="-120"/>
                <a:ea typeface="微軟正黑體" panose="020B0604030504040204" pitchFamily="34" charset="-120"/>
              </a:rPr>
              <a:t>元、</a:t>
            </a:r>
            <a:r>
              <a:rPr lang="en-US" altLang="zh-TW" b="1" dirty="0">
                <a:solidFill>
                  <a:srgbClr val="C00000"/>
                </a:solidFill>
                <a:latin typeface="微軟正黑體" panose="020B0604030504040204" pitchFamily="34" charset="-120"/>
                <a:ea typeface="微軟正黑體" panose="020B0604030504040204" pitchFamily="34" charset="-120"/>
              </a:rPr>
              <a:t>3</a:t>
            </a:r>
            <a:r>
              <a:rPr lang="zh-TW" altLang="en-US" b="1" dirty="0">
                <a:solidFill>
                  <a:srgbClr val="C00000"/>
                </a:solidFill>
                <a:latin typeface="微軟正黑體" panose="020B0604030504040204" pitchFamily="34" charset="-120"/>
                <a:ea typeface="微軟正黑體" panose="020B0604030504040204" pitchFamily="34" charset="-120"/>
              </a:rPr>
              <a:t>個校系</a:t>
            </a:r>
            <a:r>
              <a:rPr lang="en-US" altLang="zh-TW" b="1" dirty="0">
                <a:solidFill>
                  <a:srgbClr val="C00000"/>
                </a:solidFill>
                <a:latin typeface="微軟正黑體" panose="020B0604030504040204" pitchFamily="34" charset="-120"/>
                <a:ea typeface="微軟正黑體" panose="020B0604030504040204" pitchFamily="34" charset="-120"/>
              </a:rPr>
              <a:t>500</a:t>
            </a:r>
            <a:r>
              <a:rPr lang="zh-TW" altLang="en-US" b="1" dirty="0">
                <a:solidFill>
                  <a:srgbClr val="C00000"/>
                </a:solidFill>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600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700</a:t>
            </a:r>
            <a:r>
              <a:rPr lang="zh-TW" altLang="en-US" b="1" dirty="0">
                <a:latin typeface="微軟正黑體" panose="020B0604030504040204" pitchFamily="34" charset="-120"/>
                <a:ea typeface="微軟正黑體" panose="020B0604030504040204" pitchFamily="34" charset="-120"/>
              </a:rPr>
              <a:t>元、</a:t>
            </a:r>
            <a:r>
              <a:rPr lang="en-US" altLang="zh-TW" b="1" dirty="0">
                <a:solidFill>
                  <a:srgbClr val="C00000"/>
                </a:solidFill>
                <a:latin typeface="微軟正黑體" panose="020B0604030504040204" pitchFamily="34" charset="-120"/>
                <a:ea typeface="微軟正黑體" panose="020B0604030504040204" pitchFamily="34" charset="-120"/>
              </a:rPr>
              <a:t>6</a:t>
            </a:r>
            <a:r>
              <a:rPr lang="zh-TW" altLang="en-US" b="1" dirty="0">
                <a:solidFill>
                  <a:srgbClr val="C00000"/>
                </a:solidFill>
                <a:latin typeface="微軟正黑體" panose="020B0604030504040204" pitchFamily="34" charset="-120"/>
                <a:ea typeface="微軟正黑體" panose="020B0604030504040204" pitchFamily="34" charset="-120"/>
              </a:rPr>
              <a:t>個都報名</a:t>
            </a:r>
            <a:r>
              <a:rPr lang="en-US" altLang="zh-TW" b="1" dirty="0">
                <a:solidFill>
                  <a:srgbClr val="C00000"/>
                </a:solidFill>
                <a:latin typeface="微軟正黑體" panose="020B0604030504040204" pitchFamily="34" charset="-120"/>
                <a:ea typeface="微軟正黑體" panose="020B0604030504040204" pitchFamily="34" charset="-120"/>
              </a:rPr>
              <a:t>800</a:t>
            </a:r>
            <a:r>
              <a:rPr lang="zh-TW" altLang="en-US" b="1" dirty="0">
                <a:solidFill>
                  <a:srgbClr val="C00000"/>
                </a:solidFill>
                <a:latin typeface="微軟正黑體" panose="020B0604030504040204" pitchFamily="34" charset="-120"/>
                <a:ea typeface="微軟正黑體" panose="020B0604030504040204" pitchFamily="34" charset="-120"/>
              </a:rPr>
              <a:t>元</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a:spcBef>
                <a:spcPts val="363"/>
              </a:spcBef>
            </a:pPr>
            <a:r>
              <a:rPr lang="zh-TW" altLang="en-US" b="1" dirty="0">
                <a:latin typeface="微軟正黑體" panose="020B0604030504040204" pitchFamily="34" charset="-120"/>
                <a:ea typeface="微軟正黑體" panose="020B0604030504040204" pitchFamily="34" charset="-120"/>
              </a:rPr>
              <a:t>第二階段：指定項目</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項</a:t>
            </a:r>
            <a:r>
              <a:rPr lang="en-US" altLang="zh-TW" b="1" dirty="0">
                <a:latin typeface="微軟正黑體" panose="020B0604030504040204" pitchFamily="34" charset="-120"/>
                <a:ea typeface="微軟正黑體" panose="020B0604030504040204" pitchFamily="34" charset="-120"/>
              </a:rPr>
              <a:t>500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項</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含</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a:t>
            </a:r>
            <a:r>
              <a:rPr lang="en-US" altLang="zh-TW" b="1" dirty="0">
                <a:latin typeface="微軟正黑體" panose="020B0604030504040204" pitchFamily="34" charset="-120"/>
                <a:ea typeface="微軟正黑體" panose="020B0604030504040204" pitchFamily="34" charset="-120"/>
              </a:rPr>
              <a:t>750</a:t>
            </a:r>
            <a:r>
              <a:rPr lang="zh-TW" altLang="en-US" b="1" dirty="0">
                <a:latin typeface="微軟正黑體" panose="020B0604030504040204" pitchFamily="34" charset="-120"/>
                <a:ea typeface="微軟正黑體" panose="020B0604030504040204" pitchFamily="34" charset="-120"/>
              </a:rPr>
              <a:t>元。</a:t>
            </a:r>
            <a:endParaRPr lang="en-US" altLang="zh-TW" b="1" dirty="0">
              <a:latin typeface="微軟正黑體" panose="020B0604030504040204" pitchFamily="34" charset="-120"/>
              <a:ea typeface="微軟正黑體" panose="020B0604030504040204" pitchFamily="34" charset="-120"/>
            </a:endParaRPr>
          </a:p>
        </p:txBody>
      </p:sp>
      <p:sp>
        <p:nvSpPr>
          <p:cNvPr id="20" name="圓角矩形圖說文字 78">
            <a:extLst>
              <a:ext uri="{FF2B5EF4-FFF2-40B4-BE49-F238E27FC236}">
                <a16:creationId xmlns:a16="http://schemas.microsoft.com/office/drawing/2014/main" id="{3DDBBF51-9E51-4FDE-9376-CDD194E46E1C}"/>
              </a:ext>
            </a:extLst>
          </p:cNvPr>
          <p:cNvSpPr/>
          <p:nvPr/>
        </p:nvSpPr>
        <p:spPr>
          <a:xfrm>
            <a:off x="5951984" y="177552"/>
            <a:ext cx="4779755" cy="893966"/>
          </a:xfrm>
          <a:prstGeom prst="wedgeRoundRectCallout">
            <a:avLst>
              <a:gd name="adj1" fmla="val -55100"/>
              <a:gd name="adj2" fmla="val 50349"/>
              <a:gd name="adj3" fmla="val 16667"/>
            </a:avLst>
          </a:prstGeom>
          <a:solidFill>
            <a:srgbClr val="FFC9E4"/>
          </a:solidFill>
          <a:ln w="2857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79">
            <a:extLst>
              <a:ext uri="{FF2B5EF4-FFF2-40B4-BE49-F238E27FC236}">
                <a16:creationId xmlns:a16="http://schemas.microsoft.com/office/drawing/2014/main" id="{FF227467-4F04-4293-8A38-B0CCB1D0C6CA}"/>
              </a:ext>
            </a:extLst>
          </p:cNvPr>
          <p:cNvSpPr/>
          <p:nvPr/>
        </p:nvSpPr>
        <p:spPr>
          <a:xfrm>
            <a:off x="6014112" y="247240"/>
            <a:ext cx="4680557" cy="776463"/>
          </a:xfrm>
          <a:prstGeom prst="roundRect">
            <a:avLst>
              <a:gd name="adj" fmla="val 8558"/>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DE5F11D7-A54C-4F56-9923-89D225702C1D}"/>
              </a:ext>
            </a:extLst>
          </p:cNvPr>
          <p:cNvSpPr/>
          <p:nvPr/>
        </p:nvSpPr>
        <p:spPr>
          <a:xfrm>
            <a:off x="6031258" y="290225"/>
            <a:ext cx="4680557" cy="769441"/>
          </a:xfrm>
          <a:prstGeom prst="rect">
            <a:avLst/>
          </a:prstGeom>
        </p:spPr>
        <p:txBody>
          <a:bodyPr wrap="square">
            <a:spAutoFit/>
          </a:bodyPr>
          <a:lstStyle/>
          <a:p>
            <a:pPr marL="285750" indent="-285750">
              <a:buFont typeface="Wingdings" panose="05000000000000000000" pitchFamily="2" charset="2"/>
              <a:buChar char="l"/>
            </a:pP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可查詢聯合會</a:t>
            </a:r>
            <a:r>
              <a:rPr lang="zh-TW" altLang="en-US" sz="1400" b="1" kern="100" dirty="0">
                <a:solidFill>
                  <a:srgbClr val="0000FF"/>
                </a:solidFill>
                <a:effectLst/>
                <a:latin typeface="微軟正黑體" panose="020B0604030504040204" pitchFamily="34" charset="-120"/>
                <a:ea typeface="微軟正黑體" panose="020B0604030504040204" pitchFamily="34" charset="-120"/>
                <a:cs typeface="標楷體" panose="03000509000000000000" pitchFamily="65" charset="-120"/>
              </a:rPr>
              <a:t>去年網頁／統計資料</a:t>
            </a: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，有第一階段篩選標準，作為</a:t>
            </a:r>
            <a:r>
              <a:rPr lang="en-US" altLang="zh-TW" sz="1600" b="1" kern="100" dirty="0">
                <a:effectLst/>
                <a:latin typeface="微軟正黑體" panose="020B0604030504040204" pitchFamily="34" charset="-120"/>
                <a:ea typeface="微軟正黑體" panose="020B0604030504040204" pitchFamily="34" charset="-120"/>
                <a:cs typeface="標楷體" panose="03000509000000000000" pitchFamily="65" charset="-120"/>
              </a:rPr>
              <a:t>6</a:t>
            </a:r>
            <a:r>
              <a:rPr lang="zh-TW" altLang="en-US" sz="1600" b="1" kern="100" dirty="0">
                <a:effectLst/>
                <a:latin typeface="微軟正黑體" panose="020B0604030504040204" pitchFamily="34" charset="-120"/>
                <a:ea typeface="微軟正黑體" panose="020B0604030504040204" pitchFamily="34" charset="-120"/>
                <a:cs typeface="標楷體" panose="03000509000000000000" pitchFamily="65" charset="-120"/>
              </a:rPr>
              <a:t>志願</a:t>
            </a: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選擇的參考喔～</a:t>
            </a:r>
            <a:endParaRPr lang="en-US" altLang="zh-TW" sz="1400" b="1"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p>
            <a:pPr marL="285750" indent="-285750">
              <a:buFont typeface="Wingdings" panose="05000000000000000000" pitchFamily="2" charset="2"/>
              <a:buChar char="l"/>
            </a:pPr>
            <a:r>
              <a:rPr lang="zh-TW" altLang="en-US" sz="1400" b="1" kern="100" dirty="0">
                <a:solidFill>
                  <a:srgbClr val="FF0000"/>
                </a:solidFill>
                <a:latin typeface="微軟正黑體" panose="020B0604030504040204" pitchFamily="34" charset="-120"/>
                <a:ea typeface="微軟正黑體" panose="020B0604030504040204" pitchFamily="34" charset="-120"/>
              </a:rPr>
              <a:t>請注意</a:t>
            </a:r>
            <a:r>
              <a:rPr lang="en-US" altLang="zh-TW" sz="1400" b="1" kern="100" dirty="0">
                <a:solidFill>
                  <a:srgbClr val="FF0000"/>
                </a:solidFill>
                <a:latin typeface="微軟正黑體" panose="020B0604030504040204" pitchFamily="34" charset="-120"/>
                <a:ea typeface="微軟正黑體" panose="020B0604030504040204" pitchFamily="34" charset="-120"/>
              </a:rPr>
              <a:t>!!</a:t>
            </a:r>
            <a:r>
              <a:rPr lang="zh-TW" altLang="en-US" sz="1400" b="1" kern="100" dirty="0">
                <a:solidFill>
                  <a:srgbClr val="FF0000"/>
                </a:solidFill>
                <a:latin typeface="微軟正黑體" panose="020B0604030504040204" pitchFamily="34" charset="-120"/>
                <a:ea typeface="微軟正黑體" panose="020B0604030504040204" pitchFamily="34" charset="-120"/>
              </a:rPr>
              <a:t>二階甄試日期衝突</a:t>
            </a:r>
            <a:endParaRPr lang="zh-TW" altLang="en-US" sz="1600" dirty="0">
              <a:solidFill>
                <a:srgbClr val="FF0000"/>
              </a:solidFill>
            </a:endParaRPr>
          </a:p>
        </p:txBody>
      </p:sp>
      <p:pic>
        <p:nvPicPr>
          <p:cNvPr id="2052" name="Picture 4">
            <a:extLst>
              <a:ext uri="{FF2B5EF4-FFF2-40B4-BE49-F238E27FC236}">
                <a16:creationId xmlns:a16="http://schemas.microsoft.com/office/drawing/2014/main" id="{1A3F6FF3-44C8-4B56-BF73-8AA8206C5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2572" y="5061628"/>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07422FC4-8E20-667C-FA0C-0E8548D25166}"/>
              </a:ext>
            </a:extLst>
          </p:cNvPr>
          <p:cNvPicPr>
            <a:picLocks noChangeAspect="1"/>
          </p:cNvPicPr>
          <p:nvPr/>
        </p:nvPicPr>
        <p:blipFill>
          <a:blip r:embed="rId3"/>
          <a:stretch>
            <a:fillRect/>
          </a:stretch>
        </p:blipFill>
        <p:spPr>
          <a:xfrm>
            <a:off x="10889482" y="117990"/>
            <a:ext cx="1034961" cy="1034961"/>
          </a:xfrm>
          <a:prstGeom prst="rect">
            <a:avLst/>
          </a:prstGeom>
        </p:spPr>
      </p:pic>
    </p:spTree>
    <p:extLst>
      <p:ext uri="{BB962C8B-B14F-4D97-AF65-F5344CB8AC3E}">
        <p14:creationId xmlns:p14="http://schemas.microsoft.com/office/powerpoint/2010/main" val="316586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內容版面配置區 2"/>
          <p:cNvSpPr txBox="1">
            <a:spLocks noGrp="1"/>
          </p:cNvSpPr>
          <p:nvPr>
            <p:ph idx="1"/>
          </p:nvPr>
        </p:nvSpPr>
        <p:spPr>
          <a:xfrm>
            <a:off x="3607843" y="1058155"/>
            <a:ext cx="8424937" cy="1523096"/>
          </a:xfrm>
        </p:spPr>
        <p:txBody>
          <a:bodyPr anchor="t"/>
          <a:lstStyle/>
          <a:p>
            <a:pPr marL="342900" indent="-342900">
              <a:spcBef>
                <a:spcPts val="363"/>
              </a:spcBef>
              <a:buFont typeface="Wingdings" panose="05000000000000000000" pitchFamily="2" charset="2"/>
              <a:buChar char="l"/>
            </a:pPr>
            <a:r>
              <a:rPr lang="zh-TW" altLang="en-US" sz="1800" b="1" dirty="0">
                <a:solidFill>
                  <a:schemeClr val="tx1"/>
                </a:solidFill>
                <a:highlight>
                  <a:srgbClr val="FCFEB0"/>
                </a:highlight>
                <a:latin typeface="+mj-ea"/>
                <a:ea typeface="+mj-ea"/>
              </a:rPr>
              <a:t>第一階段以「統測級分」進行人數倍率篩選（最多</a:t>
            </a:r>
            <a:r>
              <a:rPr lang="en-US" altLang="zh-TW" sz="1800" b="1" dirty="0">
                <a:solidFill>
                  <a:schemeClr val="tx1"/>
                </a:solidFill>
                <a:highlight>
                  <a:srgbClr val="FCFEB0"/>
                </a:highlight>
                <a:latin typeface="+mj-ea"/>
                <a:ea typeface="+mj-ea"/>
              </a:rPr>
              <a:t>3</a:t>
            </a:r>
            <a:r>
              <a:rPr lang="zh-TW" altLang="en-US" sz="1800" b="1" dirty="0">
                <a:solidFill>
                  <a:schemeClr val="tx1"/>
                </a:solidFill>
                <a:highlight>
                  <a:srgbClr val="FCFEB0"/>
                </a:highlight>
                <a:latin typeface="+mj-ea"/>
                <a:ea typeface="+mj-ea"/>
              </a:rPr>
              <a:t>倍）</a:t>
            </a:r>
            <a:endParaRPr lang="en-US" altLang="zh-TW" sz="1800" b="1" dirty="0">
              <a:solidFill>
                <a:schemeClr val="tx1"/>
              </a:solidFill>
              <a:highlight>
                <a:srgbClr val="FCFEB0"/>
              </a:highlight>
              <a:latin typeface="+mj-ea"/>
              <a:ea typeface="+mj-ea"/>
            </a:endParaRPr>
          </a:p>
          <a:p>
            <a:pPr marL="357188">
              <a:spcBef>
                <a:spcPts val="363"/>
              </a:spcBef>
            </a:pPr>
            <a:r>
              <a:rPr lang="zh-TW" altLang="en-US" sz="1600" b="1" dirty="0">
                <a:solidFill>
                  <a:srgbClr val="0070C0"/>
                </a:solidFill>
                <a:latin typeface="+mj-ea"/>
                <a:ea typeface="+mj-ea"/>
              </a:rPr>
              <a:t>篩選原則：取消總級分篩選；以「大倍率篩選共同科目、小倍率篩選專業科目」為原則。</a:t>
            </a:r>
            <a:endParaRPr lang="en-US" altLang="zh-TW" sz="1600" b="1" dirty="0">
              <a:solidFill>
                <a:srgbClr val="0070C0"/>
              </a:solidFill>
              <a:latin typeface="+mj-ea"/>
              <a:ea typeface="+mj-ea"/>
            </a:endParaRPr>
          </a:p>
          <a:p>
            <a:pPr marL="342900" indent="-342900">
              <a:spcBef>
                <a:spcPts val="600"/>
              </a:spcBef>
              <a:buFont typeface="Wingdings" panose="05000000000000000000" pitchFamily="2" charset="2"/>
              <a:buChar char="l"/>
            </a:pPr>
            <a:r>
              <a:rPr lang="zh-TW" altLang="en-US" sz="1800" b="1" dirty="0">
                <a:solidFill>
                  <a:schemeClr val="tx1"/>
                </a:solidFill>
                <a:highlight>
                  <a:srgbClr val="FCFEB0"/>
                </a:highlight>
                <a:latin typeface="+mj-ea"/>
                <a:ea typeface="+mj-ea"/>
              </a:rPr>
              <a:t>第二階段由各</a:t>
            </a:r>
            <a:r>
              <a:rPr lang="zh-TW" altLang="en-US" sz="1800" b="1" dirty="0">
                <a:highlight>
                  <a:srgbClr val="FCFEB0"/>
                </a:highlight>
                <a:latin typeface="+mn-ea"/>
              </a:rPr>
              <a:t>招生學校</a:t>
            </a:r>
            <a:r>
              <a:rPr lang="zh-TW" altLang="en-US" sz="1800" b="1" dirty="0">
                <a:solidFill>
                  <a:schemeClr val="tx1"/>
                </a:solidFill>
                <a:highlight>
                  <a:srgbClr val="FCFEB0"/>
                </a:highlight>
                <a:latin typeface="+mj-ea"/>
                <a:ea typeface="+mj-ea"/>
              </a:rPr>
              <a:t>辦理指定項目甄試</a:t>
            </a:r>
            <a:r>
              <a:rPr lang="zh-TW" altLang="en-US" sz="1800" b="1" dirty="0">
                <a:solidFill>
                  <a:schemeClr val="tx1"/>
                </a:solidFill>
                <a:latin typeface="+mj-ea"/>
                <a:ea typeface="+mj-ea"/>
              </a:rPr>
              <a:t>，</a:t>
            </a: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600" b="1" dirty="0">
              <a:solidFill>
                <a:schemeClr val="tx1"/>
              </a:solidFill>
              <a:latin typeface="+mj-ea"/>
              <a:ea typeface="+mj-ea"/>
              <a:sym typeface="Roboto Condensed"/>
            </a:endParaRPr>
          </a:p>
        </p:txBody>
      </p:sp>
      <p:sp>
        <p:nvSpPr>
          <p:cNvPr id="9" name="矩形 8"/>
          <p:cNvSpPr/>
          <p:nvPr/>
        </p:nvSpPr>
        <p:spPr>
          <a:xfrm>
            <a:off x="2017496" y="1080229"/>
            <a:ext cx="1454244"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分階段甄試 </a:t>
            </a:r>
            <a:endParaRPr lang="zh-TW" altLang="en-US" dirty="0">
              <a:solidFill>
                <a:schemeClr val="bg1"/>
              </a:solidFill>
            </a:endParaRPr>
          </a:p>
        </p:txBody>
      </p:sp>
      <p:sp>
        <p:nvSpPr>
          <p:cNvPr id="19" name="標題 1"/>
          <p:cNvSpPr txBox="1">
            <a:spLocks/>
          </p:cNvSpPr>
          <p:nvPr/>
        </p:nvSpPr>
        <p:spPr>
          <a:xfrm>
            <a:off x="0" y="-43497"/>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0" name="標題 1"/>
          <p:cNvSpPr txBox="1">
            <a:spLocks/>
          </p:cNvSpPr>
          <p:nvPr/>
        </p:nvSpPr>
        <p:spPr>
          <a:xfrm>
            <a:off x="144016" y="89462"/>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39" name="矩形 38">
            <a:extLst>
              <a:ext uri="{FF2B5EF4-FFF2-40B4-BE49-F238E27FC236}">
                <a16:creationId xmlns:a16="http://schemas.microsoft.com/office/drawing/2014/main" id="{4C9135B3-65E6-4428-90C0-96884F35DD4E}"/>
              </a:ext>
            </a:extLst>
          </p:cNvPr>
          <p:cNvSpPr/>
          <p:nvPr/>
        </p:nvSpPr>
        <p:spPr>
          <a:xfrm>
            <a:off x="2036296" y="2442838"/>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40" name="矩形 39">
            <a:extLst>
              <a:ext uri="{FF2B5EF4-FFF2-40B4-BE49-F238E27FC236}">
                <a16:creationId xmlns:a16="http://schemas.microsoft.com/office/drawing/2014/main" id="{E134E74E-1521-48D6-9F19-58CD7D10AFCB}"/>
              </a:ext>
            </a:extLst>
          </p:cNvPr>
          <p:cNvSpPr/>
          <p:nvPr/>
        </p:nvSpPr>
        <p:spPr>
          <a:xfrm>
            <a:off x="3662578" y="2439155"/>
            <a:ext cx="8280920" cy="369332"/>
          </a:xfrm>
          <a:prstGeom prst="rect">
            <a:avLst/>
          </a:prstGeom>
        </p:spPr>
        <p:txBody>
          <a:bodyPr wrap="square">
            <a:spAutoFit/>
          </a:bodyPr>
          <a:lstStyle/>
          <a:p>
            <a:pPr>
              <a:spcBef>
                <a:spcPts val="1800"/>
              </a:spcBef>
            </a:pPr>
            <a:r>
              <a:rPr lang="zh-TW" altLang="en-US" b="1" dirty="0">
                <a:latin typeface="+mn-ea"/>
                <a:ea typeface="+mn-ea"/>
              </a:rPr>
              <a:t>甄選總成績 </a:t>
            </a:r>
            <a:r>
              <a:rPr lang="en-US" altLang="zh-TW" b="1" dirty="0">
                <a:latin typeface="+mn-ea"/>
                <a:ea typeface="+mn-ea"/>
              </a:rPr>
              <a:t>= </a:t>
            </a:r>
            <a:r>
              <a:rPr lang="zh-TW" altLang="en-US" b="1" dirty="0">
                <a:latin typeface="+mn-ea"/>
                <a:ea typeface="+mn-ea"/>
              </a:rPr>
              <a:t>統測成績*</a:t>
            </a:r>
            <a:r>
              <a:rPr lang="en-US" altLang="zh-TW" b="1" dirty="0">
                <a:latin typeface="+mn-ea"/>
                <a:ea typeface="+mn-ea"/>
              </a:rPr>
              <a:t>%+</a:t>
            </a:r>
            <a:r>
              <a:rPr lang="zh-TW" altLang="en-US" b="1" dirty="0">
                <a:latin typeface="+mn-ea"/>
                <a:ea typeface="+mn-ea"/>
              </a:rPr>
              <a:t>第二階段指定項目成績*</a:t>
            </a:r>
            <a:r>
              <a:rPr lang="en-US" altLang="zh-TW" b="1" dirty="0">
                <a:latin typeface="+mn-ea"/>
                <a:ea typeface="+mn-ea"/>
              </a:rPr>
              <a:t>%</a:t>
            </a:r>
            <a:r>
              <a:rPr lang="zh-TW" altLang="en-US" b="1" dirty="0">
                <a:latin typeface="+mn-ea"/>
                <a:ea typeface="+mn-ea"/>
              </a:rPr>
              <a:t>  </a:t>
            </a:r>
            <a:r>
              <a:rPr lang="en-US" altLang="zh-TW" b="1" dirty="0">
                <a:latin typeface="+mn-ea"/>
                <a:ea typeface="+mn-ea"/>
              </a:rPr>
              <a:t>+</a:t>
            </a:r>
            <a:r>
              <a:rPr lang="zh-TW" altLang="en-US" b="1" dirty="0">
                <a:latin typeface="+mn-ea"/>
                <a:ea typeface="+mn-ea"/>
              </a:rPr>
              <a:t>（競賽或證照加分）</a:t>
            </a:r>
            <a:endParaRPr lang="en-US" altLang="zh-TW" b="1" dirty="0">
              <a:latin typeface="+mn-ea"/>
              <a:ea typeface="+mn-ea"/>
            </a:endParaRPr>
          </a:p>
        </p:txBody>
      </p:sp>
      <p:graphicFrame>
        <p:nvGraphicFramePr>
          <p:cNvPr id="18" name="表格 17">
            <a:extLst>
              <a:ext uri="{FF2B5EF4-FFF2-40B4-BE49-F238E27FC236}">
                <a16:creationId xmlns:a16="http://schemas.microsoft.com/office/drawing/2014/main" id="{6CD10113-8291-4B14-9C1F-AD3A6289B2CF}"/>
              </a:ext>
            </a:extLst>
          </p:cNvPr>
          <p:cNvGraphicFramePr>
            <a:graphicFrameLocks noGrp="1"/>
          </p:cNvGraphicFramePr>
          <p:nvPr>
            <p:extLst>
              <p:ext uri="{D42A27DB-BD31-4B8C-83A1-F6EECF244321}">
                <p14:modId xmlns:p14="http://schemas.microsoft.com/office/powerpoint/2010/main" val="2270930984"/>
              </p:ext>
            </p:extLst>
          </p:nvPr>
        </p:nvGraphicFramePr>
        <p:xfrm>
          <a:off x="3662578" y="2886676"/>
          <a:ext cx="8054531" cy="2835074"/>
        </p:xfrm>
        <a:graphic>
          <a:graphicData uri="http://schemas.openxmlformats.org/drawingml/2006/table">
            <a:tbl>
              <a:tblPr firstRow="1" bandRow="1">
                <a:solidFill>
                  <a:srgbClr val="FFFFCC"/>
                </a:solidFill>
                <a:tableStyleId>{5C22544A-7EE6-4342-B048-85BDC9FD1C3A}</a:tableStyleId>
              </a:tblPr>
              <a:tblGrid>
                <a:gridCol w="867449">
                  <a:extLst>
                    <a:ext uri="{9D8B030D-6E8A-4147-A177-3AD203B41FA5}">
                      <a16:colId xmlns:a16="http://schemas.microsoft.com/office/drawing/2014/main" val="217670100"/>
                    </a:ext>
                  </a:extLst>
                </a:gridCol>
                <a:gridCol w="685968">
                  <a:extLst>
                    <a:ext uri="{9D8B030D-6E8A-4147-A177-3AD203B41FA5}">
                      <a16:colId xmlns:a16="http://schemas.microsoft.com/office/drawing/2014/main" val="3017980652"/>
                    </a:ext>
                  </a:extLst>
                </a:gridCol>
                <a:gridCol w="1011013">
                  <a:extLst>
                    <a:ext uri="{9D8B030D-6E8A-4147-A177-3AD203B41FA5}">
                      <a16:colId xmlns:a16="http://schemas.microsoft.com/office/drawing/2014/main" val="189426931"/>
                    </a:ext>
                  </a:extLst>
                </a:gridCol>
                <a:gridCol w="2839812">
                  <a:extLst>
                    <a:ext uri="{9D8B030D-6E8A-4147-A177-3AD203B41FA5}">
                      <a16:colId xmlns:a16="http://schemas.microsoft.com/office/drawing/2014/main" val="590533089"/>
                    </a:ext>
                  </a:extLst>
                </a:gridCol>
                <a:gridCol w="845109">
                  <a:extLst>
                    <a:ext uri="{9D8B030D-6E8A-4147-A177-3AD203B41FA5}">
                      <a16:colId xmlns:a16="http://schemas.microsoft.com/office/drawing/2014/main" val="3185590556"/>
                    </a:ext>
                  </a:extLst>
                </a:gridCol>
                <a:gridCol w="902590">
                  <a:extLst>
                    <a:ext uri="{9D8B030D-6E8A-4147-A177-3AD203B41FA5}">
                      <a16:colId xmlns:a16="http://schemas.microsoft.com/office/drawing/2014/main" val="758662401"/>
                    </a:ext>
                  </a:extLst>
                </a:gridCol>
                <a:gridCol w="902590">
                  <a:extLst>
                    <a:ext uri="{9D8B030D-6E8A-4147-A177-3AD203B41FA5}">
                      <a16:colId xmlns:a16="http://schemas.microsoft.com/office/drawing/2014/main" val="3120096832"/>
                    </a:ext>
                  </a:extLst>
                </a:gridCol>
              </a:tblGrid>
              <a:tr h="88165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第二階段 統測</a:t>
                      </a:r>
                      <a:endParaRPr lang="en-US" altLang="zh-TW" sz="1800" b="1" dirty="0">
                        <a:latin typeface="微軟正黑體" panose="020B0604030504040204" pitchFamily="34" charset="-120"/>
                        <a:ea typeface="微軟正黑體" panose="020B0604030504040204"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1" dirty="0">
                          <a:latin typeface="微軟正黑體" panose="020B0604030504040204" pitchFamily="34" charset="-120"/>
                          <a:ea typeface="微軟正黑體" panose="020B0604030504040204" pitchFamily="34" charset="-120"/>
                        </a:rPr>
                        <a:t>校系選採統測</a:t>
                      </a:r>
                      <a:r>
                        <a:rPr lang="zh-TW" altLang="en-US" sz="1200" b="1" dirty="0">
                          <a:solidFill>
                            <a:srgbClr val="FFFF00"/>
                          </a:solidFill>
                          <a:latin typeface="微軟正黑體" panose="020B0604030504040204" pitchFamily="34" charset="-120"/>
                          <a:ea typeface="微軟正黑體" panose="020B0604030504040204" pitchFamily="34" charset="-120"/>
                        </a:rPr>
                        <a:t>至多</a:t>
                      </a:r>
                      <a:r>
                        <a:rPr lang="en-US" altLang="zh-TW" sz="1200" b="1" dirty="0">
                          <a:solidFill>
                            <a:srgbClr val="FFFF00"/>
                          </a:solidFill>
                          <a:latin typeface="微軟正黑體" panose="020B0604030504040204" pitchFamily="34" charset="-120"/>
                          <a:ea typeface="微軟正黑體" panose="020B0604030504040204" pitchFamily="34" charset="-120"/>
                        </a:rPr>
                        <a:t>4</a:t>
                      </a:r>
                      <a:r>
                        <a:rPr lang="zh-TW" altLang="en-US" sz="1200" b="1" dirty="0">
                          <a:solidFill>
                            <a:srgbClr val="FFFF00"/>
                          </a:solidFill>
                          <a:latin typeface="微軟正黑體" panose="020B0604030504040204" pitchFamily="34" charset="-120"/>
                          <a:ea typeface="微軟正黑體" panose="020B0604030504040204" pitchFamily="34" charset="-120"/>
                        </a:rPr>
                        <a:t>科目</a:t>
                      </a:r>
                      <a:r>
                        <a:rPr lang="zh-TW" altLang="en-US" sz="1200" b="1" dirty="0">
                          <a:latin typeface="微軟正黑體" panose="020B0604030504040204" pitchFamily="34" charset="-120"/>
                          <a:ea typeface="微軟正黑體" panose="020B0604030504040204" pitchFamily="34" charset="-12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1" dirty="0">
                          <a:latin typeface="微軟正黑體" panose="020B0604030504040204" pitchFamily="34" charset="-120"/>
                          <a:ea typeface="微軟正黑體" panose="020B0604030504040204" pitchFamily="34" charset="-120"/>
                        </a:rPr>
                        <a:t>專業科目採計總權重須</a:t>
                      </a:r>
                      <a:r>
                        <a:rPr lang="zh-TW" altLang="en-US" sz="1200" b="1" dirty="0">
                          <a:solidFill>
                            <a:srgbClr val="FFFF00"/>
                          </a:solidFill>
                          <a:latin typeface="微軟正黑體" panose="020B0604030504040204" pitchFamily="34" charset="-120"/>
                          <a:ea typeface="微軟正黑體" panose="020B0604030504040204" pitchFamily="34" charset="-120"/>
                        </a:rPr>
                        <a:t>大於</a:t>
                      </a:r>
                      <a:r>
                        <a:rPr lang="zh-TW" altLang="en-US" sz="1200" b="1" dirty="0">
                          <a:latin typeface="微軟正黑體" panose="020B0604030504040204" pitchFamily="34" charset="-120"/>
                          <a:ea typeface="微軟正黑體" panose="020B0604030504040204" pitchFamily="34" charset="-120"/>
                        </a:rPr>
                        <a:t>共同科目總權重。</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第二階段 指定項目甄試</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競賽或證照加分</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95707249"/>
                  </a:ext>
                </a:extLst>
              </a:tr>
              <a:tr h="245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科目</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權重示例</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 總成績占比</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a:latin typeface="微軟正黑體" panose="020B0604030504040204" pitchFamily="34" charset="-120"/>
                          <a:ea typeface="微軟正黑體" panose="020B0604030504040204" pitchFamily="34" charset="-120"/>
                        </a:rPr>
                        <a:t>指定項目</a:t>
                      </a: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r>
                        <a:rPr lang="zh-TW" altLang="en-US" sz="1200" dirty="0">
                          <a:latin typeface="微軟正黑體" panose="020B0604030504040204" pitchFamily="34" charset="-120"/>
                          <a:ea typeface="微軟正黑體" panose="020B0604030504040204" pitchFamily="34" charset="-120"/>
                        </a:rPr>
                        <a:t>  總成績占比</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pPr algn="ct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033878"/>
                  </a:ext>
                </a:extLst>
              </a:tr>
              <a:tr h="480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國　文</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0</a:t>
                      </a: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rowSpan="5">
                  <a:txBody>
                    <a:bodyPr/>
                    <a:lstStyle/>
                    <a:p>
                      <a:pPr algn="ctr">
                        <a:spcBef>
                          <a:spcPts val="600"/>
                        </a:spcBef>
                        <a:spcAft>
                          <a:spcPts val="600"/>
                        </a:spcAft>
                      </a:pP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spcBef>
                          <a:spcPts val="600"/>
                        </a:spcBef>
                        <a:spcAft>
                          <a:spcPts val="600"/>
                        </a:spcAft>
                      </a:pPr>
                      <a:r>
                        <a:rPr lang="zh-TW" altLang="en-US" sz="1800" b="0" kern="1200" dirty="0">
                          <a:solidFill>
                            <a:schemeClr val="tx1"/>
                          </a:solidFill>
                          <a:effectLst/>
                          <a:latin typeface="微軟正黑體" panose="020B0604030504040204" pitchFamily="34" charset="-120"/>
                          <a:ea typeface="微軟正黑體" panose="020B0604030504040204" pitchFamily="34" charset="-120"/>
                          <a:cs typeface="+mn-cs"/>
                        </a:rPr>
                        <a:t>≤</a:t>
                      </a:r>
                      <a:r>
                        <a:rPr lang="en-US" altLang="zh-TW" sz="1800" b="1" dirty="0">
                          <a:solidFill>
                            <a:schemeClr val="tx1"/>
                          </a:solidFill>
                          <a:latin typeface="微軟正黑體" panose="020B0604030504040204" pitchFamily="34" charset="-120"/>
                          <a:ea typeface="微軟正黑體" panose="020B0604030504040204" pitchFamily="34" charset="-120"/>
                        </a:rPr>
                        <a:t>40%</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不可為</a:t>
                      </a:r>
                      <a:r>
                        <a:rPr lang="en-US"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endParaRPr lang="zh-TW"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bg1">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專題實作</a:t>
                      </a:r>
                      <a:r>
                        <a:rPr lang="zh-TW" altLang="en-US" sz="1400" b="0" kern="100" spc="-20" dirty="0">
                          <a:solidFill>
                            <a:schemeClr val="tx1"/>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實習科目學習成果</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（必採）</a:t>
                      </a:r>
                    </a:p>
                  </a:txBody>
                  <a:tcPr marL="36000" marR="36000" marT="36000" marB="36000" anchor="ctr">
                    <a:lnL w="19050"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rowSpan="2">
                  <a:txBody>
                    <a:bodyPr/>
                    <a:lstStyle/>
                    <a:p>
                      <a:pPr marL="0" indent="0" algn="ct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en-US"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endParaRPr lang="zh-TW" altLang="en-US" sz="16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indent="0" algn="ctr"/>
                      <a:r>
                        <a:rPr lang="zh-TW" altLang="en-US" sz="1200" dirty="0"/>
                        <a:t>依加分標準</a:t>
                      </a:r>
                      <a:endParaRPr lang="en-US" altLang="zh-TW" sz="1200" dirty="0"/>
                    </a:p>
                    <a:p>
                      <a:pPr marL="0" indent="0" algn="ctr"/>
                      <a:r>
                        <a:rPr lang="zh-TW" altLang="en-US" sz="1200" dirty="0"/>
                        <a:t>或</a:t>
                      </a:r>
                      <a:endParaRPr lang="en-US" altLang="zh-TW" sz="1200" dirty="0"/>
                    </a:p>
                    <a:p>
                      <a:pPr marL="0" indent="0" algn="ctr"/>
                      <a:r>
                        <a:rPr lang="zh-TW" altLang="en-US" sz="1200" dirty="0"/>
                        <a:t>不予加分</a:t>
                      </a:r>
                      <a:br>
                        <a:rPr lang="en-US" altLang="zh-TW" sz="1200" dirty="0"/>
                      </a:br>
                      <a:br>
                        <a:rPr lang="en-US" altLang="zh-TW" sz="1200" dirty="0"/>
                      </a:br>
                      <a:r>
                        <a:rPr lang="zh-TW" altLang="en-US" sz="1200" dirty="0"/>
                        <a:t>（詳校系分則規定）</a:t>
                      </a:r>
                    </a:p>
                  </a:txBody>
                  <a:tcPr marL="36000" marR="36000" marT="36000" marB="36000" anchor="ctr">
                    <a:lnL w="12700" cap="flat" cmpd="sng" algn="ctr">
                      <a:solidFill>
                        <a:schemeClr val="bg1">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6310693"/>
                  </a:ext>
                </a:extLst>
              </a:tr>
              <a:tr h="287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英　文</a:t>
                      </a:r>
                      <a:endParaRPr lang="zh-TW" altLang="en-US" sz="1400" dirty="0">
                        <a:latin typeface="微軟正黑體" panose="020B0604030504040204" pitchFamily="34" charset="-120"/>
                        <a:ea typeface="微軟正黑體" panose="020B0604030504040204" pitchFamily="34" charset="-120"/>
                      </a:endParaRP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學習歷程備審資料審查（必採）</a:t>
                      </a:r>
                      <a:endParaRPr lang="zh-TW" altLang="en-US" sz="1400" b="0" dirty="0">
                        <a:latin typeface="微軟正黑體" panose="020B0604030504040204" pitchFamily="34" charset="-120"/>
                        <a:ea typeface="微軟正黑體" panose="020B0604030504040204" pitchFamily="34" charset="-120"/>
                      </a:endParaRPr>
                    </a:p>
                  </a:txBody>
                  <a:tcPr marL="36000" marR="36000" marT="36000" marB="36000" anchor="ctr">
                    <a:lnL w="19050"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689855477"/>
                  </a:ext>
                </a:extLst>
              </a:tr>
              <a:tr h="2930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數　學</a:t>
                      </a:r>
                      <a:endParaRPr lang="zh-TW" altLang="en-US" sz="1400" dirty="0">
                        <a:latin typeface="微軟正黑體" panose="020B0604030504040204" pitchFamily="34" charset="-120"/>
                        <a:ea typeface="微軟正黑體" panose="020B0604030504040204" pitchFamily="34" charset="-120"/>
                      </a:endParaRP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術科</a:t>
                      </a: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實作</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4433587"/>
                  </a:ext>
                </a:extLst>
              </a:tr>
              <a:tr h="293088">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專業一</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筆</a:t>
                      </a: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試</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400" dirty="0">
                        <a:solidFill>
                          <a:schemeClr val="tx1"/>
                        </a:solidFill>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sz="18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6316151"/>
                  </a:ext>
                </a:extLst>
              </a:tr>
              <a:tr h="293088">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專業二</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面試（各校自訂）</a:t>
                      </a:r>
                      <a:endParaRPr lang="zh-TW" altLang="en-US" sz="1400" dirty="0">
                        <a:solidFill>
                          <a:schemeClr val="tx1"/>
                        </a:solidFill>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sz="18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2696557"/>
                  </a:ext>
                </a:extLst>
              </a:tr>
            </a:tbl>
          </a:graphicData>
        </a:graphic>
      </p:graphicFrame>
      <p:sp>
        <p:nvSpPr>
          <p:cNvPr id="2" name="文字方塊 1">
            <a:extLst>
              <a:ext uri="{FF2B5EF4-FFF2-40B4-BE49-F238E27FC236}">
                <a16:creationId xmlns:a16="http://schemas.microsoft.com/office/drawing/2014/main" id="{FADBAB82-635A-B874-96C6-A6FA522E334E}"/>
              </a:ext>
            </a:extLst>
          </p:cNvPr>
          <p:cNvSpPr txBox="1"/>
          <p:nvPr/>
        </p:nvSpPr>
        <p:spPr>
          <a:xfrm>
            <a:off x="3662578" y="5939248"/>
            <a:ext cx="8054530" cy="738664"/>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marL="261938" indent="-261938">
              <a:buFont typeface="+mj-lt"/>
              <a:buAutoNum type="arabicPeriod"/>
            </a:pPr>
            <a:r>
              <a:rPr lang="zh-TW" altLang="en-US" sz="1400" dirty="0">
                <a:latin typeface="微軟正黑體" panose="020B0604030504040204" pitchFamily="34" charset="-120"/>
                <a:ea typeface="微軟正黑體" panose="020B0604030504040204" pitchFamily="34" charset="-120"/>
              </a:rPr>
              <a:t>避免採用總級分（統測</a:t>
            </a: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科全採）齊頭倍率，</a:t>
            </a:r>
            <a:r>
              <a:rPr lang="zh-TW" altLang="en-US" sz="1400" b="1" dirty="0">
                <a:solidFill>
                  <a:srgbClr val="C00000"/>
                </a:solidFill>
                <a:latin typeface="微軟正黑體" panose="020B0604030504040204" pitchFamily="34" charset="-120"/>
                <a:ea typeface="微軟正黑體" panose="020B0604030504040204" pitchFamily="34" charset="-120"/>
              </a:rPr>
              <a:t>小倍率專業科目成績更重要</a:t>
            </a:r>
            <a:r>
              <a:rPr lang="zh-TW" altLang="en-US" sz="1400" dirty="0">
                <a:latin typeface="微軟正黑體" panose="020B0604030504040204" pitchFamily="34" charset="-120"/>
                <a:ea typeface="微軟正黑體" panose="020B0604030504040204" pitchFamily="34" charset="-120"/>
              </a:rPr>
              <a:t>。</a:t>
            </a:r>
            <a:endParaRPr lang="en-US" altLang="zh-TW" sz="1400" dirty="0">
              <a:latin typeface="微軟正黑體" panose="020B0604030504040204" pitchFamily="34" charset="-120"/>
              <a:ea typeface="微軟正黑體" panose="020B0604030504040204" pitchFamily="34" charset="-120"/>
            </a:endParaRPr>
          </a:p>
          <a:p>
            <a:pPr marL="261938" indent="-261938">
              <a:buFont typeface="+mj-lt"/>
              <a:buAutoNum type="arabicPeriod"/>
            </a:pPr>
            <a:r>
              <a:rPr lang="zh-TW" altLang="en-US" sz="1400" b="1" kern="100" dirty="0">
                <a:solidFill>
                  <a:srgbClr val="C00000"/>
                </a:solidFill>
                <a:latin typeface="微軟正黑體" panose="020B0604030504040204" pitchFamily="34" charset="-120"/>
                <a:ea typeface="微軟正黑體" panose="020B0604030504040204" pitchFamily="34" charset="-120"/>
              </a:rPr>
              <a:t>二階統測</a:t>
            </a:r>
            <a:r>
              <a:rPr lang="zh-TW" altLang="en-US" sz="1400" kern="100" dirty="0">
                <a:latin typeface="微軟正黑體" panose="020B0604030504040204" pitchFamily="34" charset="-120"/>
                <a:ea typeface="微軟正黑體" panose="020B0604030504040204" pitchFamily="34" charset="-120"/>
              </a:rPr>
              <a:t>由招生校系依校系特色自行選擇</a:t>
            </a:r>
            <a:r>
              <a:rPr lang="zh-TW" altLang="en-US" sz="1400" b="1" kern="100" dirty="0">
                <a:solidFill>
                  <a:srgbClr val="C00000"/>
                </a:solidFill>
                <a:latin typeface="微軟正黑體" panose="020B0604030504040204" pitchFamily="34" charset="-120"/>
                <a:ea typeface="微軟正黑體" panose="020B0604030504040204" pitchFamily="34" charset="-120"/>
              </a:rPr>
              <a:t>至多</a:t>
            </a:r>
            <a:r>
              <a:rPr lang="en-US" altLang="zh-TW" sz="1400" b="1" kern="100" dirty="0">
                <a:solidFill>
                  <a:srgbClr val="C00000"/>
                </a:solidFill>
                <a:latin typeface="微軟正黑體" panose="020B0604030504040204" pitchFamily="34" charset="-120"/>
                <a:ea typeface="微軟正黑體" panose="020B0604030504040204" pitchFamily="34" charset="-120"/>
              </a:rPr>
              <a:t>4</a:t>
            </a:r>
            <a:r>
              <a:rPr lang="zh-TW" altLang="en-US" sz="1400" b="1" kern="100" dirty="0">
                <a:solidFill>
                  <a:srgbClr val="C00000"/>
                </a:solidFill>
                <a:latin typeface="微軟正黑體" panose="020B0604030504040204" pitchFamily="34" charset="-120"/>
                <a:ea typeface="微軟正黑體" panose="020B0604030504040204" pitchFamily="34" charset="-120"/>
              </a:rPr>
              <a:t>科</a:t>
            </a:r>
            <a:r>
              <a:rPr lang="zh-TW" altLang="en-US" sz="1400" kern="100" dirty="0">
                <a:solidFill>
                  <a:schemeClr val="tx1"/>
                </a:solidFill>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專題與實習成果至少占</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，重視</a:t>
            </a:r>
            <a:r>
              <a:rPr lang="zh-TW" altLang="en-US" sz="1400" b="1" dirty="0">
                <a:solidFill>
                  <a:srgbClr val="C00000"/>
                </a:solidFill>
                <a:latin typeface="微軟正黑體" panose="020B0604030504040204" pitchFamily="34" charset="-120"/>
                <a:ea typeface="微軟正黑體" panose="020B0604030504040204" pitchFamily="34" charset="-120"/>
              </a:rPr>
              <a:t>技高</a:t>
            </a:r>
            <a:r>
              <a:rPr lang="zh-TW" altLang="en-US" sz="1400" dirty="0">
                <a:latin typeface="微軟正黑體" panose="020B0604030504040204" pitchFamily="34" charset="-120"/>
                <a:ea typeface="微軟正黑體" panose="020B0604030504040204" pitchFamily="34" charset="-120"/>
              </a:rPr>
              <a:t>三年具體學習能力表現，與</a:t>
            </a:r>
            <a:r>
              <a:rPr lang="zh-TW" altLang="en-US" sz="1400" kern="100" dirty="0">
                <a:solidFill>
                  <a:schemeClr val="tx1"/>
                </a:solidFill>
                <a:latin typeface="微軟正黑體" panose="020B0604030504040204" pitchFamily="34" charset="-120"/>
                <a:ea typeface="微軟正黑體" panose="020B0604030504040204" pitchFamily="34" charset="-120"/>
              </a:rPr>
              <a:t>突顯對技高專業的重視。</a:t>
            </a:r>
            <a:endParaRPr lang="en-US" altLang="zh-TW" sz="1400" kern="100" dirty="0">
              <a:solidFill>
                <a:schemeClr val="tx1"/>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61C7507E-6D74-FFA4-ECD2-ED7C0798FFCA}"/>
              </a:ext>
            </a:extLst>
          </p:cNvPr>
          <p:cNvGrpSpPr/>
          <p:nvPr/>
        </p:nvGrpSpPr>
        <p:grpSpPr>
          <a:xfrm>
            <a:off x="142365" y="5561990"/>
            <a:ext cx="3353232" cy="1206548"/>
            <a:chOff x="1559496" y="5102772"/>
            <a:chExt cx="3353232" cy="1206548"/>
          </a:xfrm>
        </p:grpSpPr>
        <p:pic>
          <p:nvPicPr>
            <p:cNvPr id="3" name="圖片 2">
              <a:extLst>
                <a:ext uri="{FF2B5EF4-FFF2-40B4-BE49-F238E27FC236}">
                  <a16:creationId xmlns:a16="http://schemas.microsoft.com/office/drawing/2014/main" id="{56C54B3D-F4A9-9086-B3E5-350FAD17CAC1}"/>
                </a:ext>
              </a:extLst>
            </p:cNvPr>
            <p:cNvPicPr>
              <a:picLocks noChangeAspect="1"/>
            </p:cNvPicPr>
            <p:nvPr/>
          </p:nvPicPr>
          <p:blipFill rotWithShape="1">
            <a:blip r:embed="rId2">
              <a:extLst>
                <a:ext uri="{28A0092B-C50C-407E-A947-70E740481C1C}">
                  <a14:useLocalDpi xmlns:a14="http://schemas.microsoft.com/office/drawing/2010/main" val="0"/>
                </a:ext>
              </a:extLst>
            </a:blip>
            <a:srcRect l="72174" t="47657" r="3119" b="26916"/>
            <a:stretch/>
          </p:blipFill>
          <p:spPr>
            <a:xfrm>
              <a:off x="1559496" y="5102772"/>
              <a:ext cx="3240058" cy="1206548"/>
            </a:xfrm>
            <a:prstGeom prst="rect">
              <a:avLst/>
            </a:prstGeom>
          </p:spPr>
        </p:pic>
        <p:sp>
          <p:nvSpPr>
            <p:cNvPr id="4" name="矩形 3">
              <a:extLst>
                <a:ext uri="{FF2B5EF4-FFF2-40B4-BE49-F238E27FC236}">
                  <a16:creationId xmlns:a16="http://schemas.microsoft.com/office/drawing/2014/main" id="{AAC11132-8DD2-0BC3-104A-80090DD98FD4}"/>
                </a:ext>
              </a:extLst>
            </p:cNvPr>
            <p:cNvSpPr/>
            <p:nvPr/>
          </p:nvSpPr>
          <p:spPr>
            <a:xfrm>
              <a:off x="1937181" y="5562085"/>
              <a:ext cx="2484687" cy="631897"/>
            </a:xfrm>
            <a:prstGeom prst="rect">
              <a:avLst/>
            </a:prstGeom>
          </p:spPr>
          <p:txBody>
            <a:bodyPr wrap="square">
              <a:spAutoFit/>
            </a:bodyPr>
            <a:lstStyle/>
            <a:p>
              <a:pPr marL="447675" indent="-447675" algn="ctr">
                <a:spcBef>
                  <a:spcPts val="0"/>
                </a:spcBef>
              </a:pPr>
              <a:r>
                <a:rPr lang="zh-TW" altLang="en-US" sz="1200" b="1" dirty="0">
                  <a:solidFill>
                    <a:schemeClr val="bg1"/>
                  </a:solidFill>
                  <a:latin typeface="微軟正黑體" panose="020B0604030504040204" pitchFamily="34" charset="-120"/>
                  <a:ea typeface="微軟正黑體" panose="020B0604030504040204" pitchFamily="34" charset="-120"/>
                </a:rPr>
                <a:t>在符合上傳件數下</a:t>
              </a:r>
              <a:endParaRPr lang="en-US" altLang="zh-TW" sz="1200" b="1" dirty="0">
                <a:solidFill>
                  <a:schemeClr val="bg1"/>
                </a:solidFill>
                <a:latin typeface="微軟正黑體" panose="020B0604030504040204" pitchFamily="34" charset="-120"/>
                <a:ea typeface="微軟正黑體" panose="020B0604030504040204" pitchFamily="34" charset="-120"/>
              </a:endParaRPr>
            </a:p>
            <a:p>
              <a:pPr marL="447675" indent="-447675" algn="ctr">
                <a:spcBef>
                  <a:spcPts val="0"/>
                </a:spcBef>
              </a:pPr>
              <a:r>
                <a:rPr lang="zh-TW" altLang="en-US" sz="1200" b="1" dirty="0">
                  <a:solidFill>
                    <a:srgbClr val="FFFF00"/>
                  </a:solidFill>
                  <a:latin typeface="微軟正黑體" panose="020B0604030504040204" pitchFamily="34" charset="-120"/>
                  <a:ea typeface="微軟正黑體" panose="020B0604030504040204" pitchFamily="34" charset="-120"/>
                </a:rPr>
                <a:t>可</a:t>
              </a:r>
              <a:r>
                <a:rPr lang="zh-TW" altLang="en-US" sz="1200" b="1" dirty="0">
                  <a:solidFill>
                    <a:schemeClr val="bg1"/>
                  </a:solidFill>
                  <a:latin typeface="微軟正黑體" panose="020B0604030504040204" pitchFamily="34" charset="-120"/>
                  <a:ea typeface="微軟正黑體" panose="020B0604030504040204" pitchFamily="34" charset="-120"/>
                </a:rPr>
                <a:t>上傳</a:t>
              </a:r>
              <a:r>
                <a:rPr lang="zh-TW" altLang="en-US" sz="1200" b="1" dirty="0">
                  <a:solidFill>
                    <a:srgbClr val="66FFFF"/>
                  </a:solidFill>
                  <a:latin typeface="微軟正黑體" panose="020B0604030504040204" pitchFamily="34" charset="-120"/>
                  <a:ea typeface="微軟正黑體" panose="020B0604030504040204" pitchFamily="34" charset="-120"/>
                </a:rPr>
                <a:t>專題實作</a:t>
              </a:r>
              <a:r>
                <a:rPr lang="zh-TW" altLang="en-US"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可</a:t>
              </a:r>
              <a:r>
                <a:rPr lang="zh-TW" altLang="en-US" sz="1200" b="1" dirty="0">
                  <a:solidFill>
                    <a:schemeClr val="bg1"/>
                  </a:solidFill>
                  <a:latin typeface="微軟正黑體" panose="020B0604030504040204" pitchFamily="34" charset="-120"/>
                  <a:ea typeface="微軟正黑體" panose="020B0604030504040204" pitchFamily="34" charset="-120"/>
                </a:rPr>
                <a:t>上傳</a:t>
              </a:r>
              <a:r>
                <a:rPr lang="zh-TW" altLang="en-US" sz="1200" b="1" dirty="0">
                  <a:solidFill>
                    <a:srgbClr val="66FFFF"/>
                  </a:solidFill>
                  <a:latin typeface="微軟正黑體" panose="020B0604030504040204" pitchFamily="34" charset="-120"/>
                  <a:ea typeface="微軟正黑體" panose="020B0604030504040204" pitchFamily="34" charset="-120"/>
                </a:rPr>
                <a:t>實習科目</a:t>
              </a:r>
              <a:endParaRPr lang="en-US" altLang="zh-TW" sz="1200" b="1" dirty="0">
                <a:solidFill>
                  <a:srgbClr val="66FFFF"/>
                </a:solidFill>
                <a:latin typeface="微軟正黑體" panose="020B0604030504040204" pitchFamily="34" charset="-120"/>
                <a:ea typeface="微軟正黑體" panose="020B0604030504040204" pitchFamily="34" charset="-120"/>
              </a:endParaRPr>
            </a:p>
            <a:p>
              <a:pPr marL="447675" indent="-447675" algn="ctr">
                <a:spcBef>
                  <a:spcPts val="0"/>
                </a:spcBef>
              </a:pPr>
              <a:r>
                <a:rPr lang="zh-TW" altLang="en-US" sz="1200" b="1" dirty="0">
                  <a:solidFill>
                    <a:srgbClr val="FFFF00"/>
                  </a:solidFill>
                  <a:latin typeface="微軟正黑體" panose="020B0604030504040204" pitchFamily="34" charset="-120"/>
                  <a:ea typeface="微軟正黑體" panose="020B0604030504040204" pitchFamily="34" charset="-120"/>
                </a:rPr>
                <a:t>也可</a:t>
              </a:r>
              <a:r>
                <a:rPr lang="zh-TW" altLang="en-US" sz="1200" b="1" dirty="0">
                  <a:solidFill>
                    <a:srgbClr val="66FFFF"/>
                  </a:solidFill>
                  <a:latin typeface="微軟正黑體" panose="020B0604030504040204" pitchFamily="34" charset="-120"/>
                  <a:ea typeface="微軟正黑體" panose="020B0604030504040204" pitchFamily="34" charset="-120"/>
                </a:rPr>
                <a:t>二者皆上傳</a:t>
              </a:r>
              <a:endParaRPr lang="en-US" altLang="zh-TW" sz="1200" b="1" dirty="0">
                <a:solidFill>
                  <a:srgbClr val="66FFFF"/>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0169DF5-978B-C2E6-DECF-919F6CE3F6CB}"/>
                </a:ext>
              </a:extLst>
            </p:cNvPr>
            <p:cNvSpPr txBox="1"/>
            <p:nvPr/>
          </p:nvSpPr>
          <p:spPr>
            <a:xfrm>
              <a:off x="1559496" y="5180961"/>
              <a:ext cx="3353232" cy="338554"/>
            </a:xfrm>
            <a:prstGeom prst="rect">
              <a:avLst/>
            </a:prstGeom>
            <a:noFill/>
          </p:spPr>
          <p:txBody>
            <a:bodyPr wrap="square">
              <a:spAutoFit/>
            </a:bodyPr>
            <a:lstStyle/>
            <a:p>
              <a:pPr marL="714375" indent="-714375" algn="ctr">
                <a:spcBef>
                  <a:spcPts val="0"/>
                </a:spcBef>
              </a:pPr>
              <a:r>
                <a:rPr lang="zh-TW" altLang="en-US" sz="1200" b="1" dirty="0">
                  <a:solidFill>
                    <a:srgbClr val="FFFF00"/>
                  </a:solidFill>
                  <a:latin typeface="微軟正黑體" panose="020B0604030504040204" pitchFamily="34" charset="-120"/>
                  <a:ea typeface="微軟正黑體" panose="020B0604030504040204" pitchFamily="34" charset="-120"/>
                </a:rPr>
                <a:t>專題實作</a:t>
              </a:r>
              <a:r>
                <a:rPr lang="zh-TW" altLang="en-US" sz="16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實習科目學習成果（含技能領域）</a:t>
              </a:r>
              <a:endParaRPr lang="en-US" altLang="zh-TW" sz="1600" b="1" dirty="0">
                <a:solidFill>
                  <a:srgbClr val="FFFF00"/>
                </a:solidFill>
                <a:latin typeface="微軟正黑體" panose="020B0604030504040204" pitchFamily="34" charset="-120"/>
                <a:ea typeface="微軟正黑體" panose="020B0604030504040204" pitchFamily="34" charset="-120"/>
              </a:endParaRPr>
            </a:p>
          </p:txBody>
        </p:sp>
      </p:grpSp>
      <p:pic>
        <p:nvPicPr>
          <p:cNvPr id="6" name="圖片 5">
            <a:extLst>
              <a:ext uri="{FF2B5EF4-FFF2-40B4-BE49-F238E27FC236}">
                <a16:creationId xmlns:a16="http://schemas.microsoft.com/office/drawing/2014/main" id="{F4B677E3-D615-75D9-AEDA-2520AAC21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601" t="266" r="14283" b="82281"/>
          <a:stretch/>
        </p:blipFill>
        <p:spPr>
          <a:xfrm flipH="1">
            <a:off x="294178" y="4363911"/>
            <a:ext cx="1184831" cy="1233698"/>
          </a:xfrm>
          <a:prstGeom prst="rect">
            <a:avLst/>
          </a:prstGeom>
        </p:spPr>
      </p:pic>
    </p:spTree>
    <p:extLst>
      <p:ext uri="{BB962C8B-B14F-4D97-AF65-F5344CB8AC3E}">
        <p14:creationId xmlns:p14="http://schemas.microsoft.com/office/powerpoint/2010/main" val="148711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p:cNvSpPr txBox="1">
            <a:spLocks/>
          </p:cNvSpPr>
          <p:nvPr/>
        </p:nvSpPr>
        <p:spPr>
          <a:xfrm>
            <a:off x="0" y="-43497"/>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0" name="標題 1"/>
          <p:cNvSpPr txBox="1">
            <a:spLocks/>
          </p:cNvSpPr>
          <p:nvPr/>
        </p:nvSpPr>
        <p:spPr>
          <a:xfrm>
            <a:off x="144016" y="89462"/>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22" name="矩形 21">
            <a:extLst>
              <a:ext uri="{FF2B5EF4-FFF2-40B4-BE49-F238E27FC236}">
                <a16:creationId xmlns:a16="http://schemas.microsoft.com/office/drawing/2014/main" id="{06D9930A-01AD-450B-94CD-2229B9930C2C}"/>
              </a:ext>
            </a:extLst>
          </p:cNvPr>
          <p:cNvSpPr/>
          <p:nvPr/>
        </p:nvSpPr>
        <p:spPr>
          <a:xfrm>
            <a:off x="2098980" y="1169724"/>
            <a:ext cx="1800493" cy="646331"/>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rgbClr val="FFFF00"/>
                </a:solidFill>
                <a:latin typeface="+mn-ea"/>
                <a:ea typeface="+mn-ea"/>
              </a:rPr>
              <a:t>登記就讀志願序</a:t>
            </a:r>
            <a:endParaRPr lang="en-US" altLang="zh-TW" b="1" dirty="0">
              <a:solidFill>
                <a:srgbClr val="FFFF00"/>
              </a:solidFill>
              <a:latin typeface="+mn-ea"/>
            </a:endParaRPr>
          </a:p>
          <a:p>
            <a:r>
              <a:rPr lang="zh-TW" altLang="en-US" b="1" dirty="0">
                <a:solidFill>
                  <a:schemeClr val="bg1"/>
                </a:solidFill>
                <a:latin typeface="微軟正黑體" panose="020B0604030504040204" pitchFamily="34" charset="-120"/>
                <a:ea typeface="微軟正黑體" panose="020B0604030504040204" pitchFamily="34" charset="-120"/>
              </a:rPr>
              <a:t>統一志願序分發</a:t>
            </a:r>
            <a:endParaRPr lang="zh-TW" altLang="en-US" dirty="0">
              <a:solidFill>
                <a:schemeClr val="bg1"/>
              </a:solidFill>
            </a:endParaRPr>
          </a:p>
        </p:txBody>
      </p:sp>
      <p:sp>
        <p:nvSpPr>
          <p:cNvPr id="23" name="矩形 22">
            <a:extLst>
              <a:ext uri="{FF2B5EF4-FFF2-40B4-BE49-F238E27FC236}">
                <a16:creationId xmlns:a16="http://schemas.microsoft.com/office/drawing/2014/main" id="{03450491-7686-454B-8D0C-D5940D4A2CCD}"/>
              </a:ext>
            </a:extLst>
          </p:cNvPr>
          <p:cNvSpPr/>
          <p:nvPr/>
        </p:nvSpPr>
        <p:spPr>
          <a:xfrm>
            <a:off x="3503712" y="1142199"/>
            <a:ext cx="8093396" cy="1831271"/>
          </a:xfrm>
          <a:prstGeom prst="rect">
            <a:avLst/>
          </a:prstGeom>
        </p:spPr>
        <p:txBody>
          <a:bodyPr wrap="square">
            <a:spAutoFit/>
          </a:bodyPr>
          <a:lstStyle/>
          <a:p>
            <a:pPr marL="730250" indent="-285750" algn="just">
              <a:spcBef>
                <a:spcPts val="300"/>
              </a:spcBef>
              <a:buFont typeface="Wingdings" panose="05000000000000000000" pitchFamily="2" charset="2"/>
              <a:buChar char="l"/>
            </a:pPr>
            <a:r>
              <a:rPr lang="zh-TW" altLang="en-US" b="1" dirty="0">
                <a:latin typeface="+mn-ea"/>
                <a:ea typeface="+mn-ea"/>
              </a:rPr>
              <a:t>由招生學校公告備取名單，錄取生須至招生委員會系統</a:t>
            </a:r>
            <a:r>
              <a:rPr lang="zh-TW" altLang="en-US" b="1" dirty="0">
                <a:solidFill>
                  <a:srgbClr val="C00000"/>
                </a:solidFill>
                <a:latin typeface="+mn-ea"/>
                <a:ea typeface="+mn-ea"/>
              </a:rPr>
              <a:t>登記就讀志願序</a:t>
            </a:r>
            <a:r>
              <a:rPr lang="zh-TW" altLang="en-US" b="1" dirty="0">
                <a:latin typeface="+mn-ea"/>
                <a:ea typeface="+mn-ea"/>
              </a:rPr>
              <a:t>參加統一分發作業。</a:t>
            </a:r>
            <a:endParaRPr lang="en-US" altLang="zh-TW" b="1" dirty="0">
              <a:latin typeface="+mn-ea"/>
              <a:ea typeface="+mn-ea"/>
            </a:endParaRPr>
          </a:p>
          <a:p>
            <a:pPr marL="730250" indent="-285750" algn="just">
              <a:spcBef>
                <a:spcPts val="300"/>
              </a:spcBef>
              <a:buFont typeface="Wingdings" panose="05000000000000000000" pitchFamily="2" charset="2"/>
              <a:buChar char="l"/>
            </a:pPr>
            <a:r>
              <a:rPr lang="zh-TW" altLang="en-US" sz="1800" b="1" dirty="0">
                <a:solidFill>
                  <a:srgbClr val="0070C0"/>
                </a:solidFill>
                <a:latin typeface="微軟正黑體" panose="020B0604030504040204" pitchFamily="34" charset="-120"/>
                <a:ea typeface="微軟正黑體" panose="020B0604030504040204" pitchFamily="34" charset="-120"/>
              </a:rPr>
              <a:t>同時報名</a:t>
            </a:r>
            <a:r>
              <a:rPr lang="zh-TW" altLang="en-US" sz="1800" b="1" u="sng" dirty="0">
                <a:solidFill>
                  <a:schemeClr val="tx1"/>
                </a:solidFill>
                <a:latin typeface="微軟正黑體" panose="020B0604030504040204" pitchFamily="34" charset="-120"/>
                <a:ea typeface="微軟正黑體" panose="020B0604030504040204" pitchFamily="34" charset="-120"/>
              </a:rPr>
              <a:t>甄選</a:t>
            </a:r>
            <a:r>
              <a:rPr lang="zh-TW" altLang="en-US" sz="1800" dirty="0">
                <a:solidFill>
                  <a:schemeClr val="tx1"/>
                </a:solidFill>
                <a:latin typeface="微軟正黑體" panose="020B0604030504040204" pitchFamily="34" charset="-120"/>
                <a:ea typeface="微軟正黑體" panose="020B0604030504040204" pitchFamily="34" charset="-120"/>
              </a:rPr>
              <a:t>入學與</a:t>
            </a:r>
            <a:r>
              <a:rPr lang="zh-TW" altLang="en-US" sz="1800" b="1" u="sng" dirty="0">
                <a:solidFill>
                  <a:schemeClr val="tx1"/>
                </a:solidFill>
                <a:latin typeface="微軟正黑體" panose="020B0604030504040204" pitchFamily="34" charset="-120"/>
                <a:ea typeface="微軟正黑體" panose="020B0604030504040204" pitchFamily="34" charset="-120"/>
              </a:rPr>
              <a:t>技優甄審</a:t>
            </a:r>
            <a:r>
              <a:rPr lang="zh-TW" altLang="en-US" sz="1800" dirty="0">
                <a:solidFill>
                  <a:schemeClr val="tx1"/>
                </a:solidFill>
                <a:latin typeface="微軟正黑體" panose="020B0604030504040204" pitchFamily="34" charset="-120"/>
                <a:ea typeface="微軟正黑體" panose="020B0604030504040204" pitchFamily="34" charset="-120"/>
              </a:rPr>
              <a:t>的考生，可於得知二管道之正備取情形後，先填寫技優志願</a:t>
            </a:r>
            <a:r>
              <a:rPr lang="zh-TW" altLang="en-US" sz="1800" dirty="0">
                <a:latin typeface="微軟正黑體" panose="020B0604030504040204" pitchFamily="34" charset="-120"/>
                <a:ea typeface="微軟正黑體" panose="020B0604030504040204" pitchFamily="34" charset="-120"/>
              </a:rPr>
              <a:t>序，待技優甄審</a:t>
            </a:r>
            <a:r>
              <a:rPr lang="en-US" altLang="zh-TW" sz="1800" dirty="0">
                <a:latin typeface="微軟正黑體" panose="020B0604030504040204" pitchFamily="34" charset="-120"/>
                <a:ea typeface="微軟正黑體" panose="020B0604030504040204" pitchFamily="34" charset="-120"/>
              </a:rPr>
              <a:t>7/8</a:t>
            </a:r>
            <a:r>
              <a:rPr lang="zh-TW" altLang="en-US" sz="1800" dirty="0">
                <a:latin typeface="微軟正黑體" panose="020B0604030504040204" pitchFamily="34" charset="-120"/>
                <a:ea typeface="微軟正黑體" panose="020B0604030504040204" pitchFamily="34" charset="-120"/>
              </a:rPr>
              <a:t>放榜，考生如時未分發至心儀校系，仍可於</a:t>
            </a:r>
            <a:r>
              <a:rPr lang="en-US" altLang="zh-TW" sz="1800" dirty="0">
                <a:latin typeface="微軟正黑體" panose="020B0604030504040204" pitchFamily="34" charset="-120"/>
                <a:ea typeface="微軟正黑體" panose="020B0604030504040204" pitchFamily="34" charset="-120"/>
              </a:rPr>
              <a:t>7/9-11</a:t>
            </a:r>
            <a:r>
              <a:rPr lang="zh-TW" altLang="en-US" sz="1800" dirty="0">
                <a:latin typeface="微軟正黑體" panose="020B0604030504040204" pitchFamily="34" charset="-120"/>
                <a:ea typeface="微軟正黑體" panose="020B0604030504040204" pitchFamily="34" charset="-120"/>
              </a:rPr>
              <a:t>填甄選志願序。</a:t>
            </a:r>
            <a:endParaRPr lang="en-US" altLang="zh-TW" sz="1800" dirty="0">
              <a:latin typeface="微軟正黑體" panose="020B0604030504040204" pitchFamily="34" charset="-120"/>
              <a:ea typeface="微軟正黑體" panose="020B0604030504040204" pitchFamily="34" charset="-120"/>
            </a:endParaRPr>
          </a:p>
          <a:p>
            <a:pPr marL="730250" indent="-285750" algn="just">
              <a:spcBef>
                <a:spcPts val="300"/>
              </a:spcBef>
              <a:buFont typeface="Wingdings" panose="05000000000000000000" pitchFamily="2" charset="2"/>
              <a:buChar char="l"/>
            </a:pPr>
            <a:r>
              <a:rPr lang="zh-TW" altLang="en-US" b="1" dirty="0">
                <a:latin typeface="+mn-ea"/>
                <a:ea typeface="+mn-ea"/>
              </a:rPr>
              <a:t>若同時獲四技二專甄選入學與技優甄審入學分發錄取，請擇一報到。 </a:t>
            </a:r>
          </a:p>
        </p:txBody>
      </p:sp>
      <p:sp>
        <p:nvSpPr>
          <p:cNvPr id="24" name="文字方塊 23">
            <a:extLst>
              <a:ext uri="{FF2B5EF4-FFF2-40B4-BE49-F238E27FC236}">
                <a16:creationId xmlns:a16="http://schemas.microsoft.com/office/drawing/2014/main" id="{999E5053-5519-41F9-8F23-E811EEFE2C07}"/>
              </a:ext>
            </a:extLst>
          </p:cNvPr>
          <p:cNvSpPr txBox="1"/>
          <p:nvPr/>
        </p:nvSpPr>
        <p:spPr>
          <a:xfrm>
            <a:off x="144016" y="2143093"/>
            <a:ext cx="2855211" cy="715089"/>
          </a:xfrm>
          <a:prstGeom prst="wedgeRoundRectCallout">
            <a:avLst>
              <a:gd name="adj1" fmla="val 49250"/>
              <a:gd name="adj2" fmla="val -93109"/>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p>
        </p:txBody>
      </p:sp>
      <p:sp>
        <p:nvSpPr>
          <p:cNvPr id="25" name="文字方塊 24">
            <a:extLst>
              <a:ext uri="{FF2B5EF4-FFF2-40B4-BE49-F238E27FC236}">
                <a16:creationId xmlns:a16="http://schemas.microsoft.com/office/drawing/2014/main" id="{8F9E3FCF-AC5C-41BB-B46A-AE3DA35FAE4C}"/>
              </a:ext>
            </a:extLst>
          </p:cNvPr>
          <p:cNvSpPr txBox="1"/>
          <p:nvPr/>
        </p:nvSpPr>
        <p:spPr>
          <a:xfrm>
            <a:off x="144016" y="2918222"/>
            <a:ext cx="2855211" cy="1021556"/>
          </a:xfrm>
          <a:prstGeom prst="wedgeRoundRectCallout">
            <a:avLst>
              <a:gd name="adj1" fmla="val 38351"/>
              <a:gd name="adj2" fmla="val 66321"/>
              <a:gd name="adj3" fmla="val 16667"/>
            </a:avLst>
          </a:prstGeom>
          <a:solidFill>
            <a:schemeClr val="accent6">
              <a:lumMod val="60000"/>
              <a:lumOff val="4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solidFill>
                  <a:srgbClr val="FF0000"/>
                </a:solidFill>
                <a:latin typeface="微軟正黑體" panose="020B0604030504040204" pitchFamily="34" charset="-120"/>
                <a:ea typeface="微軟正黑體" panose="020B0604030504040204" pitchFamily="34" charset="-120"/>
              </a:rPr>
              <a:t>注意</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ysClr val="windowText" lastClr="000000"/>
                </a:solidFill>
                <a:latin typeface="微軟正黑體" panose="020B0604030504040204" pitchFamily="34" charset="-120"/>
                <a:ea typeface="微軟正黑體" panose="020B0604030504040204" pitchFamily="34" charset="-120"/>
              </a:rPr>
              <a:t>如</a:t>
            </a:r>
            <a:r>
              <a:rPr lang="zh-TW" altLang="en-US" b="1" dirty="0">
                <a:solidFill>
                  <a:sysClr val="windowText" lastClr="000000"/>
                </a:solidFill>
                <a:latin typeface="微軟正黑體" panose="020B0604030504040204" pitchFamily="34" charset="-120"/>
                <a:ea typeface="微軟正黑體" panose="020B0604030504040204" pitchFamily="34" charset="-120"/>
                <a:hlinkClick r:id="rId2" action="ppaction://hlinksldjump"/>
              </a:rPr>
              <a:t>技優甄審</a:t>
            </a:r>
            <a:r>
              <a:rPr lang="zh-TW" altLang="en-US" b="1" dirty="0">
                <a:solidFill>
                  <a:sysClr val="windowText" lastClr="000000"/>
                </a:solidFill>
                <a:latin typeface="微軟正黑體" panose="020B0604030504040204" pitchFamily="34" charset="-120"/>
                <a:ea typeface="微軟正黑體" panose="020B0604030504040204" pitchFamily="34" charset="-120"/>
              </a:rPr>
              <a:t>有分發到想讀的校系，就不用填甄選志願囉</a:t>
            </a:r>
            <a:r>
              <a:rPr lang="en-US" altLang="zh-TW" b="1" dirty="0">
                <a:solidFill>
                  <a:sysClr val="windowText" lastClr="000000"/>
                </a:solidFill>
                <a:latin typeface="微軟正黑體" panose="020B0604030504040204" pitchFamily="34" charset="-120"/>
                <a:ea typeface="微軟正黑體" panose="020B0604030504040204" pitchFamily="34" charset="-120"/>
              </a:rPr>
              <a:t>~</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304E2616-8737-8759-CF78-30ECC9B47692}"/>
              </a:ext>
            </a:extLst>
          </p:cNvPr>
          <p:cNvPicPr>
            <a:picLocks noChangeAspect="1"/>
          </p:cNvPicPr>
          <p:nvPr/>
        </p:nvPicPr>
        <p:blipFill>
          <a:blip r:embed="rId3"/>
          <a:stretch>
            <a:fillRect/>
          </a:stretch>
        </p:blipFill>
        <p:spPr>
          <a:xfrm>
            <a:off x="3113648" y="3212976"/>
            <a:ext cx="8478433" cy="3019846"/>
          </a:xfrm>
          <a:prstGeom prst="rect">
            <a:avLst/>
          </a:prstGeom>
          <a:ln>
            <a:solidFill>
              <a:schemeClr val="tx1"/>
            </a:solidFill>
          </a:ln>
        </p:spPr>
      </p:pic>
      <p:sp>
        <p:nvSpPr>
          <p:cNvPr id="8" name="矩形 7">
            <a:extLst>
              <a:ext uri="{FF2B5EF4-FFF2-40B4-BE49-F238E27FC236}">
                <a16:creationId xmlns:a16="http://schemas.microsoft.com/office/drawing/2014/main" id="{3C42F00B-73C9-B5DA-58BE-300DBC517F20}"/>
              </a:ext>
            </a:extLst>
          </p:cNvPr>
          <p:cNvSpPr/>
          <p:nvPr/>
        </p:nvSpPr>
        <p:spPr>
          <a:xfrm>
            <a:off x="8407605" y="3212976"/>
            <a:ext cx="765194" cy="1510666"/>
          </a:xfrm>
          <a:prstGeom prst="rect">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F05F8B9-8C5A-AB16-873C-4F9EDA1F50B5}"/>
              </a:ext>
            </a:extLst>
          </p:cNvPr>
          <p:cNvSpPr/>
          <p:nvPr/>
        </p:nvSpPr>
        <p:spPr>
          <a:xfrm>
            <a:off x="8407605" y="4723642"/>
            <a:ext cx="432048" cy="1509180"/>
          </a:xfrm>
          <a:prstGeom prst="rect">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2365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5F5707B-3988-F3DE-B1E9-9202EEB61A82}"/>
              </a:ext>
            </a:extLst>
          </p:cNvPr>
          <p:cNvPicPr>
            <a:picLocks noChangeAspect="1"/>
          </p:cNvPicPr>
          <p:nvPr/>
        </p:nvPicPr>
        <p:blipFill>
          <a:blip r:embed="rId2"/>
          <a:stretch>
            <a:fillRect/>
          </a:stretch>
        </p:blipFill>
        <p:spPr>
          <a:xfrm>
            <a:off x="289615" y="769597"/>
            <a:ext cx="11612769" cy="5733256"/>
          </a:xfrm>
          <a:prstGeom prst="rect">
            <a:avLst/>
          </a:prstGeom>
        </p:spPr>
      </p:pic>
      <p:grpSp>
        <p:nvGrpSpPr>
          <p:cNvPr id="3" name="群組 2">
            <a:extLst>
              <a:ext uri="{FF2B5EF4-FFF2-40B4-BE49-F238E27FC236}">
                <a16:creationId xmlns:a16="http://schemas.microsoft.com/office/drawing/2014/main" id="{4E51A916-831C-487E-AD64-FFDB5CABEF1F}"/>
              </a:ext>
            </a:extLst>
          </p:cNvPr>
          <p:cNvGrpSpPr/>
          <p:nvPr/>
        </p:nvGrpSpPr>
        <p:grpSpPr>
          <a:xfrm>
            <a:off x="3431704" y="2485800"/>
            <a:ext cx="8064896" cy="3247456"/>
            <a:chOff x="4008491" y="2386062"/>
            <a:chExt cx="7564180" cy="3052390"/>
          </a:xfrm>
        </p:grpSpPr>
        <p:sp>
          <p:nvSpPr>
            <p:cNvPr id="6" name="矩形 5">
              <a:extLst>
                <a:ext uri="{FF2B5EF4-FFF2-40B4-BE49-F238E27FC236}">
                  <a16:creationId xmlns:a16="http://schemas.microsoft.com/office/drawing/2014/main" id="{82EB183E-28FF-4DBE-950D-58EE60F4177D}"/>
                </a:ext>
              </a:extLst>
            </p:cNvPr>
            <p:cNvSpPr/>
            <p:nvPr/>
          </p:nvSpPr>
          <p:spPr>
            <a:xfrm>
              <a:off x="5817213" y="2386062"/>
              <a:ext cx="3946735" cy="549649"/>
            </a:xfrm>
            <a:prstGeom prst="rect">
              <a:avLst/>
            </a:prstGeom>
          </p:spPr>
          <p:txBody>
            <a:bodyPr wrap="square">
              <a:spAutoFit/>
            </a:bodyPr>
            <a:lstStyle/>
            <a:p>
              <a:r>
                <a:rPr lang="en-US" altLang="zh-TW" sz="1600" dirty="0">
                  <a:solidFill>
                    <a:srgbClr val="7030A0"/>
                  </a:solidFill>
                </a:rPr>
                <a:t>https://www.jctv.ntut.edu.tw/enter42/apply/contents.php?academicYear=113&amp;subId=185</a:t>
              </a:r>
              <a:endParaRPr lang="zh-TW" altLang="en-US" sz="1600" dirty="0">
                <a:solidFill>
                  <a:srgbClr val="7030A0"/>
                </a:solidFill>
              </a:endParaRPr>
            </a:p>
          </p:txBody>
        </p:sp>
        <p:sp>
          <p:nvSpPr>
            <p:cNvPr id="7" name="圓角矩形 79">
              <a:extLst>
                <a:ext uri="{FF2B5EF4-FFF2-40B4-BE49-F238E27FC236}">
                  <a16:creationId xmlns:a16="http://schemas.microsoft.com/office/drawing/2014/main" id="{E4EE91A8-DA5F-441B-8A9F-7A0DD7AB9757}"/>
                </a:ext>
              </a:extLst>
            </p:cNvPr>
            <p:cNvSpPr/>
            <p:nvPr/>
          </p:nvSpPr>
          <p:spPr>
            <a:xfrm>
              <a:off x="4008491" y="3676689"/>
              <a:ext cx="7564180" cy="1761763"/>
            </a:xfrm>
            <a:prstGeom prst="roundRect">
              <a:avLst>
                <a:gd name="adj" fmla="val 8558"/>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F34368CA-C88A-4FD1-AD36-A46CB953988F}"/>
              </a:ext>
            </a:extLst>
          </p:cNvPr>
          <p:cNvSpPr/>
          <p:nvPr/>
        </p:nvSpPr>
        <p:spPr>
          <a:xfrm>
            <a:off x="4201970" y="89893"/>
            <a:ext cx="7407538" cy="646331"/>
          </a:xfrm>
          <a:prstGeom prst="rect">
            <a:avLst/>
          </a:prstGeom>
        </p:spPr>
        <p:txBody>
          <a:bodyPr wrap="square">
            <a:spAutoFit/>
          </a:bodyPr>
          <a:lstStyle/>
          <a:p>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參考聯合會／甄選入學網頁</a:t>
            </a:r>
            <a:endParaRPr lang="en-US" altLang="zh-TW" b="1" kern="100" dirty="0">
              <a:latin typeface="微軟正黑體" panose="020B0604030504040204" pitchFamily="34" charset="-120"/>
              <a:ea typeface="微軟正黑體" panose="020B0604030504040204" pitchFamily="34" charset="-120"/>
              <a:cs typeface="標楷體" panose="03000509000000000000" pitchFamily="65" charset="-120"/>
            </a:endParaRPr>
          </a:p>
          <a:p>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左側功能列 </a:t>
            </a:r>
            <a:r>
              <a:rPr lang="en-US" altLang="zh-TW"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16.</a:t>
            </a:r>
            <a:r>
              <a:rPr lang="zh-TW" altLang="en-US"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歷年資料／</a:t>
            </a:r>
            <a:r>
              <a:rPr lang="en-US" altLang="zh-TW"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9.</a:t>
            </a:r>
            <a:r>
              <a:rPr lang="zh-TW" altLang="en-US"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統計資料 </a:t>
            </a:r>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（有各學年度資料）</a:t>
            </a:r>
            <a:endParaRPr lang="zh-TW" altLang="en-US" dirty="0"/>
          </a:p>
        </p:txBody>
      </p:sp>
      <p:sp>
        <p:nvSpPr>
          <p:cNvPr id="12" name="矩形 11">
            <a:extLst>
              <a:ext uri="{FF2B5EF4-FFF2-40B4-BE49-F238E27FC236}">
                <a16:creationId xmlns:a16="http://schemas.microsoft.com/office/drawing/2014/main" id="{7E4A1F74-649B-4842-A851-1E4CA02BEA98}"/>
              </a:ext>
            </a:extLst>
          </p:cNvPr>
          <p:cNvSpPr/>
          <p:nvPr/>
        </p:nvSpPr>
        <p:spPr>
          <a:xfrm>
            <a:off x="0" y="89893"/>
            <a:ext cx="4074289" cy="646331"/>
          </a:xfrm>
          <a:prstGeom prst="rect">
            <a:avLst/>
          </a:prstGeom>
          <a:solidFill>
            <a:srgbClr val="FC79B2"/>
          </a:solidFill>
        </p:spPr>
        <p:txBody>
          <a:bodyPr wrap="square">
            <a:spAutoFit/>
          </a:bodyPr>
          <a:lstStyle/>
          <a:p>
            <a:r>
              <a:rPr lang="zh-TW" altLang="en-US" sz="3600" b="1" kern="100" dirty="0">
                <a:latin typeface="微軟正黑體" panose="020B0604030504040204" pitchFamily="34" charset="-120"/>
                <a:ea typeface="微軟正黑體" panose="020B0604030504040204" pitchFamily="34" charset="-120"/>
                <a:cs typeface="標楷體" panose="03000509000000000000" pitchFamily="65" charset="-120"/>
              </a:rPr>
              <a:t>第一階段篩選標準</a:t>
            </a:r>
            <a:endParaRPr lang="zh-TW" altLang="en-US" sz="3600" b="1"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7D92B3FF-831A-1463-5AE9-655055DCA2E0}"/>
              </a:ext>
            </a:extLst>
          </p:cNvPr>
          <p:cNvPicPr>
            <a:picLocks noChangeAspect="1"/>
          </p:cNvPicPr>
          <p:nvPr/>
        </p:nvPicPr>
        <p:blipFill>
          <a:blip r:embed="rId3"/>
          <a:stretch>
            <a:fillRect/>
          </a:stretch>
        </p:blipFill>
        <p:spPr>
          <a:xfrm>
            <a:off x="9568801" y="2188860"/>
            <a:ext cx="1620467" cy="1620467"/>
          </a:xfrm>
          <a:prstGeom prst="rect">
            <a:avLst/>
          </a:prstGeom>
        </p:spPr>
      </p:pic>
    </p:spTree>
    <p:extLst>
      <p:ext uri="{BB962C8B-B14F-4D97-AF65-F5344CB8AC3E}">
        <p14:creationId xmlns:p14="http://schemas.microsoft.com/office/powerpoint/2010/main" val="2034500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11A975F-C495-D5C6-9488-1E88AEF01C0F}"/>
              </a:ext>
            </a:extLst>
          </p:cNvPr>
          <p:cNvPicPr>
            <a:picLocks noChangeAspect="1"/>
          </p:cNvPicPr>
          <p:nvPr/>
        </p:nvPicPr>
        <p:blipFill>
          <a:blip r:embed="rId2"/>
          <a:stretch>
            <a:fillRect/>
          </a:stretch>
        </p:blipFill>
        <p:spPr>
          <a:xfrm>
            <a:off x="202295" y="779820"/>
            <a:ext cx="9954163" cy="5735805"/>
          </a:xfrm>
          <a:prstGeom prst="rect">
            <a:avLst/>
          </a:prstGeom>
        </p:spPr>
      </p:pic>
      <p:pic>
        <p:nvPicPr>
          <p:cNvPr id="19" name="圖片 18">
            <a:extLst>
              <a:ext uri="{FF2B5EF4-FFF2-40B4-BE49-F238E27FC236}">
                <a16:creationId xmlns:a16="http://schemas.microsoft.com/office/drawing/2014/main" id="{8CD4EF8B-7A5F-4526-87DD-2C4A6E0FA70D}"/>
              </a:ext>
            </a:extLst>
          </p:cNvPr>
          <p:cNvPicPr>
            <a:picLocks noChangeAspect="1"/>
          </p:cNvPicPr>
          <p:nvPr/>
        </p:nvPicPr>
        <p:blipFill>
          <a:blip r:embed="rId3"/>
          <a:stretch>
            <a:fillRect/>
          </a:stretch>
        </p:blipFill>
        <p:spPr>
          <a:xfrm>
            <a:off x="7596325" y="2730280"/>
            <a:ext cx="4529042" cy="3429000"/>
          </a:xfrm>
          <a:prstGeom prst="rect">
            <a:avLst/>
          </a:prstGeom>
        </p:spPr>
      </p:pic>
      <p:pic>
        <p:nvPicPr>
          <p:cNvPr id="20" name="圖片 19">
            <a:extLst>
              <a:ext uri="{FF2B5EF4-FFF2-40B4-BE49-F238E27FC236}">
                <a16:creationId xmlns:a16="http://schemas.microsoft.com/office/drawing/2014/main" id="{C99F87F9-12DE-4FBB-A848-DC26CF5840E1}"/>
              </a:ext>
            </a:extLst>
          </p:cNvPr>
          <p:cNvPicPr>
            <a:picLocks noChangeAspect="1"/>
          </p:cNvPicPr>
          <p:nvPr/>
        </p:nvPicPr>
        <p:blipFill>
          <a:blip r:embed="rId4"/>
          <a:stretch>
            <a:fillRect/>
          </a:stretch>
        </p:blipFill>
        <p:spPr>
          <a:xfrm>
            <a:off x="5666475" y="2734803"/>
            <a:ext cx="1960958" cy="3461803"/>
          </a:xfrm>
          <a:prstGeom prst="rect">
            <a:avLst/>
          </a:prstGeom>
        </p:spPr>
      </p:pic>
      <p:sp>
        <p:nvSpPr>
          <p:cNvPr id="21" name="矩形 20">
            <a:extLst>
              <a:ext uri="{FF2B5EF4-FFF2-40B4-BE49-F238E27FC236}">
                <a16:creationId xmlns:a16="http://schemas.microsoft.com/office/drawing/2014/main" id="{8FC9F723-15F3-4B6A-AEE6-F8FA15D7CEDB}"/>
              </a:ext>
            </a:extLst>
          </p:cNvPr>
          <p:cNvSpPr/>
          <p:nvPr/>
        </p:nvSpPr>
        <p:spPr>
          <a:xfrm>
            <a:off x="225330" y="6013543"/>
            <a:ext cx="1847528" cy="36612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0125107E-C6C0-4976-AF41-E012D7ED8746}"/>
              </a:ext>
            </a:extLst>
          </p:cNvPr>
          <p:cNvSpPr/>
          <p:nvPr/>
        </p:nvSpPr>
        <p:spPr>
          <a:xfrm>
            <a:off x="2873054" y="3509256"/>
            <a:ext cx="2574874" cy="279784"/>
          </a:xfrm>
          <a:prstGeom prst="rect">
            <a:avLst/>
          </a:prstGeom>
          <a:noFill/>
          <a:ln w="38100" cmpd="sng">
            <a:solidFill>
              <a:srgbClr val="D41C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rgbClr val="D41CB1"/>
              </a:solidFill>
            </a:endParaRPr>
          </a:p>
        </p:txBody>
      </p:sp>
      <p:sp>
        <p:nvSpPr>
          <p:cNvPr id="23" name="矩形 22">
            <a:extLst>
              <a:ext uri="{FF2B5EF4-FFF2-40B4-BE49-F238E27FC236}">
                <a16:creationId xmlns:a16="http://schemas.microsoft.com/office/drawing/2014/main" id="{76944FC5-7317-40EC-BDF5-FB3C8705475B}"/>
              </a:ext>
            </a:extLst>
          </p:cNvPr>
          <p:cNvSpPr/>
          <p:nvPr/>
        </p:nvSpPr>
        <p:spPr>
          <a:xfrm>
            <a:off x="5931398" y="2065451"/>
            <a:ext cx="6193969" cy="659676"/>
          </a:xfrm>
          <a:prstGeom prst="rect">
            <a:avLst/>
          </a:prstGeom>
          <a:noFill/>
          <a:ln w="38100" cmpd="sng">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4" name="向下箭號 21">
            <a:extLst>
              <a:ext uri="{FF2B5EF4-FFF2-40B4-BE49-F238E27FC236}">
                <a16:creationId xmlns:a16="http://schemas.microsoft.com/office/drawing/2014/main" id="{87DF475D-CF66-40B3-8E16-E4958B432F45}"/>
              </a:ext>
            </a:extLst>
          </p:cNvPr>
          <p:cNvSpPr/>
          <p:nvPr/>
        </p:nvSpPr>
        <p:spPr>
          <a:xfrm>
            <a:off x="11470904" y="3140680"/>
            <a:ext cx="570634" cy="965212"/>
          </a:xfrm>
          <a:prstGeom prst="downArrow">
            <a:avLst/>
          </a:prstGeom>
          <a:solidFill>
            <a:srgbClr val="D41CB1"/>
          </a:solidFill>
          <a:ln cmpd="sng">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檢視</a:t>
            </a:r>
          </a:p>
        </p:txBody>
      </p:sp>
      <p:sp>
        <p:nvSpPr>
          <p:cNvPr id="25" name="矩形 24">
            <a:extLst>
              <a:ext uri="{FF2B5EF4-FFF2-40B4-BE49-F238E27FC236}">
                <a16:creationId xmlns:a16="http://schemas.microsoft.com/office/drawing/2014/main" id="{6A9C5FB6-072B-4A27-BBB8-F3F745D7DD31}"/>
              </a:ext>
            </a:extLst>
          </p:cNvPr>
          <p:cNvSpPr/>
          <p:nvPr/>
        </p:nvSpPr>
        <p:spPr>
          <a:xfrm>
            <a:off x="5542758" y="1745909"/>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6EDEB591-AD6D-49F3-AB79-6056F4E536EB}"/>
              </a:ext>
            </a:extLst>
          </p:cNvPr>
          <p:cNvSpPr/>
          <p:nvPr/>
        </p:nvSpPr>
        <p:spPr>
          <a:xfrm>
            <a:off x="2873054" y="4549461"/>
            <a:ext cx="2574874" cy="27978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474A4AD5-FDC0-4F81-A62B-AD21CA7153E3}"/>
              </a:ext>
            </a:extLst>
          </p:cNvPr>
          <p:cNvSpPr/>
          <p:nvPr/>
        </p:nvSpPr>
        <p:spPr>
          <a:xfrm>
            <a:off x="5673099" y="3731110"/>
            <a:ext cx="1916602" cy="2455820"/>
          </a:xfrm>
          <a:prstGeom prst="rect">
            <a:avLst/>
          </a:prstGeom>
          <a:noFill/>
          <a:ln w="38100" cmpd="sng">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cxnSp>
        <p:nvCxnSpPr>
          <p:cNvPr id="36" name="接點: 肘形 35">
            <a:extLst>
              <a:ext uri="{FF2B5EF4-FFF2-40B4-BE49-F238E27FC236}">
                <a16:creationId xmlns:a16="http://schemas.microsoft.com/office/drawing/2014/main" id="{56C094FE-B308-4EEE-8A54-7E33FF87D013}"/>
              </a:ext>
            </a:extLst>
          </p:cNvPr>
          <p:cNvCxnSpPr>
            <a:cxnSpLocks/>
            <a:stCxn id="22" idx="3"/>
            <a:endCxn id="37" idx="1"/>
          </p:cNvCxnSpPr>
          <p:nvPr/>
        </p:nvCxnSpPr>
        <p:spPr>
          <a:xfrm flipV="1">
            <a:off x="5447928" y="2400127"/>
            <a:ext cx="483470" cy="1249021"/>
          </a:xfrm>
          <a:prstGeom prst="bentConnector3">
            <a:avLst>
              <a:gd name="adj1" fmla="val 50000"/>
            </a:avLst>
          </a:prstGeom>
          <a:ln w="28575">
            <a:solidFill>
              <a:srgbClr val="FF30FF"/>
            </a:solidFill>
            <a:tailEnd type="triangle"/>
          </a:ln>
        </p:spPr>
        <p:style>
          <a:lnRef idx="1">
            <a:schemeClr val="accent1"/>
          </a:lnRef>
          <a:fillRef idx="0">
            <a:schemeClr val="accent1"/>
          </a:fillRef>
          <a:effectRef idx="0">
            <a:schemeClr val="accent1"/>
          </a:effectRef>
          <a:fontRef idx="minor">
            <a:schemeClr val="tx1"/>
          </a:fontRef>
        </p:style>
      </p:cxnSp>
      <p:pic>
        <p:nvPicPr>
          <p:cNvPr id="37" name="圖片 36">
            <a:extLst>
              <a:ext uri="{FF2B5EF4-FFF2-40B4-BE49-F238E27FC236}">
                <a16:creationId xmlns:a16="http://schemas.microsoft.com/office/drawing/2014/main" id="{11BD3C08-C74B-4DD8-AC4A-39BF945C44E2}"/>
              </a:ext>
            </a:extLst>
          </p:cNvPr>
          <p:cNvPicPr>
            <a:picLocks noChangeAspect="1"/>
          </p:cNvPicPr>
          <p:nvPr/>
        </p:nvPicPr>
        <p:blipFill rotWithShape="1">
          <a:blip r:embed="rId5"/>
          <a:srcRect t="34927"/>
          <a:stretch/>
        </p:blipFill>
        <p:spPr>
          <a:xfrm>
            <a:off x="5931398" y="2090216"/>
            <a:ext cx="6260602" cy="619822"/>
          </a:xfrm>
          <a:prstGeom prst="rect">
            <a:avLst/>
          </a:prstGeom>
        </p:spPr>
      </p:pic>
      <p:sp>
        <p:nvSpPr>
          <p:cNvPr id="38" name="矩形 37">
            <a:extLst>
              <a:ext uri="{FF2B5EF4-FFF2-40B4-BE49-F238E27FC236}">
                <a16:creationId xmlns:a16="http://schemas.microsoft.com/office/drawing/2014/main" id="{F61E84D0-59D5-4F9C-95DF-C01C33AAA496}"/>
              </a:ext>
            </a:extLst>
          </p:cNvPr>
          <p:cNvSpPr/>
          <p:nvPr/>
        </p:nvSpPr>
        <p:spPr>
          <a:xfrm>
            <a:off x="41533" y="110533"/>
            <a:ext cx="203132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簡章查詢</a:t>
            </a:r>
            <a:endParaRPr lang="zh-TW" altLang="en-US" sz="3600" b="1"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058097B0-CA6E-D281-2CDB-2C44AB147545}"/>
              </a:ext>
            </a:extLst>
          </p:cNvPr>
          <p:cNvSpPr/>
          <p:nvPr/>
        </p:nvSpPr>
        <p:spPr>
          <a:xfrm>
            <a:off x="6482292" y="6227965"/>
            <a:ext cx="5092180" cy="584996"/>
          </a:xfrm>
          <a:prstGeom prst="rect">
            <a:avLst/>
          </a:prstGeom>
          <a:solidFill>
            <a:srgbClr val="FC79B2"/>
          </a:solidFill>
        </p:spPr>
        <p:txBody>
          <a:bodyPr wrap="square">
            <a:noAutofit/>
          </a:bodyPr>
          <a:lstStyle/>
          <a:p>
            <a:pPr algn="ctr"/>
            <a:r>
              <a:rPr lang="zh-TW" altLang="en-US" b="1" dirty="0">
                <a:latin typeface="微軟正黑體" panose="020B0604030504040204" pitchFamily="34" charset="-120"/>
                <a:ea typeface="微軟正黑體" panose="020B0604030504040204" pitchFamily="34" charset="-120"/>
                <a:cs typeface="Oswald"/>
              </a:rPr>
              <a:t>本頁面為示例，</a:t>
            </a:r>
            <a:r>
              <a:rPr lang="en-US" altLang="zh-TW" b="1" dirty="0">
                <a:latin typeface="微軟正黑體" panose="020B0604030504040204" pitchFamily="34" charset="-120"/>
                <a:ea typeface="微軟正黑體" panose="020B0604030504040204" pitchFamily="34" charset="-120"/>
                <a:cs typeface="Oswald"/>
              </a:rPr>
              <a:t>114</a:t>
            </a:r>
            <a:r>
              <a:rPr lang="zh-TW" altLang="en-US" b="1" dirty="0">
                <a:latin typeface="微軟正黑體" panose="020B0604030504040204" pitchFamily="34" charset="-120"/>
                <a:ea typeface="微軟正黑體" panose="020B0604030504040204" pitchFamily="34" charset="-120"/>
                <a:cs typeface="Oswald"/>
              </a:rPr>
              <a:t>學年度資料，請自行查詢</a:t>
            </a:r>
            <a:endParaRPr lang="en-US" altLang="zh-TW" sz="28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390190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5DDDB8B4-C02C-4DB2-BB42-335B1633A7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5459" y="3342886"/>
            <a:ext cx="10206153" cy="3317238"/>
          </a:xfrm>
          <a:prstGeom prst="rect">
            <a:avLst/>
          </a:prstGeom>
        </p:spPr>
      </p:pic>
      <p:pic>
        <p:nvPicPr>
          <p:cNvPr id="33" name="圖片 32">
            <a:extLst>
              <a:ext uri="{FF2B5EF4-FFF2-40B4-BE49-F238E27FC236}">
                <a16:creationId xmlns:a16="http://schemas.microsoft.com/office/drawing/2014/main" id="{9A8D68DA-1E44-44B7-B995-26DD4B0794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3392" y="1042602"/>
            <a:ext cx="10262234" cy="2316672"/>
          </a:xfrm>
          <a:prstGeom prst="rect">
            <a:avLst/>
          </a:prstGeom>
        </p:spPr>
      </p:pic>
      <p:sp>
        <p:nvSpPr>
          <p:cNvPr id="2" name="矩形 1">
            <a:extLst>
              <a:ext uri="{FF2B5EF4-FFF2-40B4-BE49-F238E27FC236}">
                <a16:creationId xmlns:a16="http://schemas.microsoft.com/office/drawing/2014/main" id="{3BB46AB5-4760-44CE-928E-65F108D72912}"/>
              </a:ext>
            </a:extLst>
          </p:cNvPr>
          <p:cNvSpPr/>
          <p:nvPr/>
        </p:nvSpPr>
        <p:spPr>
          <a:xfrm>
            <a:off x="562222" y="210707"/>
            <a:ext cx="387798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校系分則（示例）</a:t>
            </a:r>
            <a:endParaRPr lang="zh-TW" altLang="en-US" sz="3600" b="1" dirty="0">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7DCA663A-F50F-45D4-8927-CC24A15756BE}"/>
              </a:ext>
            </a:extLst>
          </p:cNvPr>
          <p:cNvSpPr/>
          <p:nvPr/>
        </p:nvSpPr>
        <p:spPr>
          <a:xfrm>
            <a:off x="645458" y="2187029"/>
            <a:ext cx="2582983" cy="31034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7189D9F-D7B3-4B3C-B30F-4B7AC8A8B960}"/>
              </a:ext>
            </a:extLst>
          </p:cNvPr>
          <p:cNvSpPr/>
          <p:nvPr/>
        </p:nvSpPr>
        <p:spPr>
          <a:xfrm>
            <a:off x="3540009" y="1308238"/>
            <a:ext cx="1007968" cy="184086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3F1EB9B-1D59-4C3C-8313-B54E8D22F43A}"/>
              </a:ext>
            </a:extLst>
          </p:cNvPr>
          <p:cNvSpPr/>
          <p:nvPr/>
        </p:nvSpPr>
        <p:spPr>
          <a:xfrm>
            <a:off x="3250341" y="3366553"/>
            <a:ext cx="7580804" cy="1213381"/>
          </a:xfrm>
          <a:prstGeom prst="rect">
            <a:avLst/>
          </a:prstGeom>
          <a:noFill/>
          <a:ln w="38100" cmpd="sng">
            <a:solidFill>
              <a:srgbClr val="FF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A64C3472-7FD7-4597-A03D-489E594A5B79}"/>
              </a:ext>
            </a:extLst>
          </p:cNvPr>
          <p:cNvSpPr/>
          <p:nvPr/>
        </p:nvSpPr>
        <p:spPr>
          <a:xfrm>
            <a:off x="5160773" y="1308238"/>
            <a:ext cx="3994839" cy="181586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1D32BF32-DC89-410A-81CD-646A40C1D9AD}"/>
              </a:ext>
            </a:extLst>
          </p:cNvPr>
          <p:cNvSpPr/>
          <p:nvPr/>
        </p:nvSpPr>
        <p:spPr>
          <a:xfrm>
            <a:off x="9155612" y="1528832"/>
            <a:ext cx="612796" cy="1520024"/>
          </a:xfrm>
          <a:prstGeom prst="rect">
            <a:avLst/>
          </a:prstGeom>
          <a:noFill/>
          <a:ln w="38100" cmpd="sng">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326A4AC-3D06-43C8-A3E5-2B4CD64FE634}"/>
              </a:ext>
            </a:extLst>
          </p:cNvPr>
          <p:cNvSpPr/>
          <p:nvPr/>
        </p:nvSpPr>
        <p:spPr>
          <a:xfrm>
            <a:off x="645457" y="4742979"/>
            <a:ext cx="2589633" cy="170462"/>
          </a:xfrm>
          <a:prstGeom prst="rect">
            <a:avLst/>
          </a:prstGeom>
          <a:noFill/>
          <a:ln w="38100" cmpd="sng">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86C54716-069E-424B-9153-EA26C9A1FE5A}"/>
              </a:ext>
            </a:extLst>
          </p:cNvPr>
          <p:cNvSpPr/>
          <p:nvPr/>
        </p:nvSpPr>
        <p:spPr>
          <a:xfrm>
            <a:off x="668796" y="3996873"/>
            <a:ext cx="2565523" cy="452076"/>
          </a:xfrm>
          <a:prstGeom prst="rect">
            <a:avLst/>
          </a:prstGeom>
          <a:noFill/>
          <a:ln w="38100" cmpd="sng">
            <a:solidFill>
              <a:srgbClr val="66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79D86ECC-CD2E-4098-8770-5662F41A38DD}"/>
              </a:ext>
            </a:extLst>
          </p:cNvPr>
          <p:cNvSpPr txBox="1"/>
          <p:nvPr/>
        </p:nvSpPr>
        <p:spPr>
          <a:xfrm>
            <a:off x="7432105" y="4822382"/>
            <a:ext cx="2597369" cy="1478756"/>
          </a:xfrm>
          <a:prstGeom prst="roundRect">
            <a:avLst>
              <a:gd name="adj" fmla="val 10943"/>
            </a:avLst>
          </a:prstGeom>
          <a:solidFill>
            <a:srgbClr val="CCFFFF"/>
          </a:solidFill>
          <a:ln w="28575">
            <a:solidFill>
              <a:srgbClr val="0070C0"/>
            </a:solidFill>
          </a:ln>
        </p:spPr>
        <p:txBody>
          <a:bodyPr wrap="square" rtlCol="0">
            <a:spAutoFit/>
          </a:bodyPr>
          <a:lstStyle/>
          <a:p>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篩選倍率、預計甄試人數</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備審資料</a:t>
            </a:r>
            <a:r>
              <a:rPr lang="zh-TW" altLang="en-US" sz="1200" b="1" dirty="0">
                <a:solidFill>
                  <a:srgbClr val="C00000"/>
                </a:solidFill>
                <a:latin typeface="微軟正黑體" panose="020B0604030504040204" pitchFamily="34" charset="-120"/>
                <a:ea typeface="微軟正黑體" panose="020B0604030504040204" pitchFamily="34" charset="-120"/>
              </a:rPr>
              <a:t>上傳截止日</a:t>
            </a:r>
            <a:endParaRPr lang="en-US" altLang="zh-TW" sz="1200" b="1" dirty="0">
              <a:solidFill>
                <a:srgbClr val="C00000"/>
              </a:solidFill>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備審資料項目與件數</a:t>
            </a:r>
          </a:p>
          <a:p>
            <a:r>
              <a:rPr lang="en-US" altLang="zh-TW" sz="1200" b="1" dirty="0">
                <a:latin typeface="微軟正黑體" panose="020B0604030504040204" pitchFamily="34" charset="-120"/>
                <a:ea typeface="微軟正黑體" panose="020B0604030504040204" pitchFamily="34" charset="-120"/>
              </a:rPr>
              <a:t>4.</a:t>
            </a:r>
            <a:r>
              <a:rPr lang="zh-TW" altLang="en-US" sz="1200" b="1" dirty="0">
                <a:latin typeface="微軟正黑體" panose="020B0604030504040204" pitchFamily="34" charset="-120"/>
                <a:ea typeface="微軟正黑體" panose="020B0604030504040204" pitchFamily="34" charset="-120"/>
              </a:rPr>
              <a:t>不額外加分，仍在備審資料評分</a:t>
            </a:r>
            <a:br>
              <a:rPr lang="en-US" altLang="zh-TW" sz="1200" b="1" dirty="0">
                <a:latin typeface="微軟正黑體" panose="020B0604030504040204" pitchFamily="34" charset="-120"/>
                <a:ea typeface="微軟正黑體" panose="020B0604030504040204" pitchFamily="34" charset="-120"/>
              </a:rPr>
            </a:br>
            <a:r>
              <a:rPr lang="en-US" altLang="zh-TW" sz="1200" b="1" dirty="0">
                <a:latin typeface="微軟正黑體" panose="020B0604030504040204" pitchFamily="34" charset="-120"/>
                <a:ea typeface="微軟正黑體" panose="020B0604030504040204" pitchFamily="34" charset="-120"/>
              </a:rPr>
              <a:t>5.</a:t>
            </a:r>
            <a:r>
              <a:rPr lang="zh-TW" altLang="en-US" sz="1200" b="1" dirty="0">
                <a:latin typeface="微軟正黑體" panose="020B0604030504040204" pitchFamily="34" charset="-120"/>
                <a:ea typeface="微軟正黑體" panose="020B0604030504040204" pitchFamily="34" charset="-120"/>
              </a:rPr>
              <a:t>甄試日期</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到校面試、實作</a:t>
            </a:r>
            <a:r>
              <a:rPr lang="en-US" altLang="zh-TW" sz="1200" b="1" dirty="0">
                <a:latin typeface="微軟正黑體" panose="020B0604030504040204" pitchFamily="34" charset="-120"/>
                <a:ea typeface="微軟正黑體" panose="020B0604030504040204" pitchFamily="34" charset="-120"/>
              </a:rPr>
              <a:t>)</a:t>
            </a:r>
          </a:p>
          <a:p>
            <a:r>
              <a:rPr lang="en-US" altLang="zh-TW" sz="1200" b="1" dirty="0">
                <a:latin typeface="微軟正黑體" panose="020B0604030504040204" pitchFamily="34" charset="-120"/>
                <a:ea typeface="微軟正黑體" panose="020B0604030504040204" pitchFamily="34" charset="-120"/>
              </a:rPr>
              <a:t>6.</a:t>
            </a:r>
            <a:r>
              <a:rPr lang="zh-TW" altLang="en-US" sz="1200" b="1" dirty="0">
                <a:latin typeface="微軟正黑體" panose="020B0604030504040204" pitchFamily="34" charset="-120"/>
                <a:ea typeface="微軟正黑體" panose="020B0604030504040204" pitchFamily="34" charset="-120"/>
              </a:rPr>
              <a:t>二階成績計算</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7.</a:t>
            </a:r>
            <a:r>
              <a:rPr lang="zh-TW" altLang="en-US" sz="1200" b="1" dirty="0">
                <a:latin typeface="微軟正黑體" panose="020B0604030504040204" pitchFamily="34" charset="-120"/>
                <a:ea typeface="微軟正黑體" panose="020B0604030504040204" pitchFamily="34" charset="-120"/>
              </a:rPr>
              <a:t>網站公告與查詢</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取消寄發</a:t>
            </a:r>
            <a:r>
              <a:rPr lang="en-US" altLang="zh-TW" sz="1200" b="1" dirty="0">
                <a:latin typeface="微軟正黑體" panose="020B0604030504040204" pitchFamily="34" charset="-120"/>
                <a:ea typeface="微軟正黑體" panose="020B0604030504040204" pitchFamily="34" charset="-120"/>
              </a:rPr>
              <a:t>)</a:t>
            </a:r>
          </a:p>
        </p:txBody>
      </p:sp>
      <p:sp>
        <p:nvSpPr>
          <p:cNvPr id="49" name="矩形 48">
            <a:extLst>
              <a:ext uri="{FF2B5EF4-FFF2-40B4-BE49-F238E27FC236}">
                <a16:creationId xmlns:a16="http://schemas.microsoft.com/office/drawing/2014/main" id="{86CE197A-0EAC-43CA-A48E-3BD39C905BEE}"/>
              </a:ext>
            </a:extLst>
          </p:cNvPr>
          <p:cNvSpPr/>
          <p:nvPr/>
        </p:nvSpPr>
        <p:spPr>
          <a:xfrm>
            <a:off x="2927647" y="2329354"/>
            <a:ext cx="501419" cy="523220"/>
          </a:xfrm>
          <a:prstGeom prst="rect">
            <a:avLst/>
          </a:prstGeom>
        </p:spPr>
        <p:txBody>
          <a:bodyPr wrap="none">
            <a:spAutoFit/>
          </a:bodyPr>
          <a:lstStyle/>
          <a:p>
            <a:r>
              <a:rPr lang="en-US" altLang="zh-TW" sz="2800" kern="0" spc="-3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FF0000"/>
              </a:solidFill>
            </a:endParaRPr>
          </a:p>
        </p:txBody>
      </p:sp>
      <p:sp>
        <p:nvSpPr>
          <p:cNvPr id="50" name="矩形 49">
            <a:extLst>
              <a:ext uri="{FF2B5EF4-FFF2-40B4-BE49-F238E27FC236}">
                <a16:creationId xmlns:a16="http://schemas.microsoft.com/office/drawing/2014/main" id="{770D270F-5BDA-469D-86D7-031E9BE0358D}"/>
              </a:ext>
            </a:extLst>
          </p:cNvPr>
          <p:cNvSpPr/>
          <p:nvPr/>
        </p:nvSpPr>
        <p:spPr>
          <a:xfrm>
            <a:off x="2895719" y="3630006"/>
            <a:ext cx="501419" cy="523220"/>
          </a:xfrm>
          <a:prstGeom prst="rect">
            <a:avLst/>
          </a:prstGeom>
        </p:spPr>
        <p:txBody>
          <a:bodyPr wrap="none">
            <a:spAutoFit/>
          </a:bodyPr>
          <a:lstStyle/>
          <a:p>
            <a:r>
              <a:rPr lang="en-US" altLang="zh-TW" sz="2800" kern="0" spc="-30" dirty="0">
                <a:solidFill>
                  <a:srgbClr val="7030A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7030A0"/>
              </a:solidFill>
            </a:endParaRPr>
          </a:p>
        </p:txBody>
      </p:sp>
      <p:sp>
        <p:nvSpPr>
          <p:cNvPr id="51" name="矩形 50">
            <a:extLst>
              <a:ext uri="{FF2B5EF4-FFF2-40B4-BE49-F238E27FC236}">
                <a16:creationId xmlns:a16="http://schemas.microsoft.com/office/drawing/2014/main" id="{8EEE3378-A51A-4586-A1B8-1FECAD38EEDF}"/>
              </a:ext>
            </a:extLst>
          </p:cNvPr>
          <p:cNvSpPr/>
          <p:nvPr/>
        </p:nvSpPr>
        <p:spPr>
          <a:xfrm>
            <a:off x="3407268" y="3396740"/>
            <a:ext cx="501419" cy="523220"/>
          </a:xfrm>
          <a:prstGeom prst="rect">
            <a:avLst/>
          </a:prstGeom>
        </p:spPr>
        <p:txBody>
          <a:bodyPr wrap="none">
            <a:spAutoFit/>
          </a:bodyPr>
          <a:lstStyle/>
          <a:p>
            <a:r>
              <a:rPr lang="en-US" altLang="zh-TW" sz="2800" kern="0" spc="-30" dirty="0">
                <a:solidFill>
                  <a:srgbClr val="FF00FF"/>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FF00FF"/>
              </a:solidFill>
            </a:endParaRPr>
          </a:p>
        </p:txBody>
      </p:sp>
      <p:sp>
        <p:nvSpPr>
          <p:cNvPr id="52" name="矩形 51">
            <a:extLst>
              <a:ext uri="{FF2B5EF4-FFF2-40B4-BE49-F238E27FC236}">
                <a16:creationId xmlns:a16="http://schemas.microsoft.com/office/drawing/2014/main" id="{8EC0BA8B-71A1-4426-BE97-B8F277A0A157}"/>
              </a:ext>
            </a:extLst>
          </p:cNvPr>
          <p:cNvSpPr/>
          <p:nvPr/>
        </p:nvSpPr>
        <p:spPr>
          <a:xfrm>
            <a:off x="2875989" y="4382862"/>
            <a:ext cx="501419" cy="523220"/>
          </a:xfrm>
          <a:prstGeom prst="rect">
            <a:avLst/>
          </a:prstGeom>
        </p:spPr>
        <p:txBody>
          <a:bodyPr wrap="none">
            <a:spAutoFit/>
          </a:bodyPr>
          <a:lstStyle/>
          <a:p>
            <a:r>
              <a:rPr lang="en-US" altLang="zh-TW" sz="2800" kern="0" spc="-30" dirty="0">
                <a:solidFill>
                  <a:srgbClr val="E46C0A"/>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E46C0A"/>
              </a:solidFill>
            </a:endParaRPr>
          </a:p>
        </p:txBody>
      </p:sp>
      <p:sp>
        <p:nvSpPr>
          <p:cNvPr id="53" name="矩形 52">
            <a:extLst>
              <a:ext uri="{FF2B5EF4-FFF2-40B4-BE49-F238E27FC236}">
                <a16:creationId xmlns:a16="http://schemas.microsoft.com/office/drawing/2014/main" id="{85740506-C482-46B0-93CE-6A545886B9E8}"/>
              </a:ext>
            </a:extLst>
          </p:cNvPr>
          <p:cNvSpPr/>
          <p:nvPr/>
        </p:nvSpPr>
        <p:spPr>
          <a:xfrm>
            <a:off x="6044585" y="1316623"/>
            <a:ext cx="536040" cy="523220"/>
          </a:xfrm>
          <a:prstGeom prst="rect">
            <a:avLst/>
          </a:prstGeom>
        </p:spPr>
        <p:txBody>
          <a:bodyPr wrap="square">
            <a:spAutoFit/>
          </a:bodyPr>
          <a:lstStyle/>
          <a:p>
            <a:pPr algn="just">
              <a:spcBef>
                <a:spcPts val="630"/>
              </a:spcBef>
              <a:spcAft>
                <a:spcPts val="0"/>
              </a:spcAft>
            </a:pPr>
            <a:r>
              <a:rPr lang="en-US" altLang="zh-TW" sz="2800" kern="0" spc="-3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zh-TW" sz="2800" kern="100" dirty="0">
              <a:solidFill>
                <a:srgbClr val="FF0000"/>
              </a:solidFill>
              <a:latin typeface="Times New Roman" panose="02020603050405020304" pitchFamily="18" charset="0"/>
            </a:endParaRPr>
          </a:p>
        </p:txBody>
      </p:sp>
      <p:sp>
        <p:nvSpPr>
          <p:cNvPr id="54" name="矩形 53">
            <a:extLst>
              <a:ext uri="{FF2B5EF4-FFF2-40B4-BE49-F238E27FC236}">
                <a16:creationId xmlns:a16="http://schemas.microsoft.com/office/drawing/2014/main" id="{9A56B400-17E4-4FDF-87BE-A2DC1E190E63}"/>
              </a:ext>
            </a:extLst>
          </p:cNvPr>
          <p:cNvSpPr/>
          <p:nvPr/>
        </p:nvSpPr>
        <p:spPr>
          <a:xfrm>
            <a:off x="9160694" y="1680690"/>
            <a:ext cx="501419" cy="523220"/>
          </a:xfrm>
          <a:prstGeom prst="rect">
            <a:avLst/>
          </a:prstGeom>
        </p:spPr>
        <p:txBody>
          <a:bodyPr wrap="none">
            <a:spAutoFit/>
          </a:bodyPr>
          <a:lstStyle/>
          <a:p>
            <a:r>
              <a:rPr lang="en-US" altLang="zh-TW" sz="2800" kern="0" spc="-30" dirty="0">
                <a:solidFill>
                  <a:srgbClr val="00B0F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00B0F0"/>
              </a:solidFill>
            </a:endParaRPr>
          </a:p>
        </p:txBody>
      </p:sp>
      <p:sp>
        <p:nvSpPr>
          <p:cNvPr id="55" name="矩形 54">
            <a:extLst>
              <a:ext uri="{FF2B5EF4-FFF2-40B4-BE49-F238E27FC236}">
                <a16:creationId xmlns:a16="http://schemas.microsoft.com/office/drawing/2014/main" id="{4BAECBF7-4876-494A-827B-37D073B36DED}"/>
              </a:ext>
            </a:extLst>
          </p:cNvPr>
          <p:cNvSpPr/>
          <p:nvPr/>
        </p:nvSpPr>
        <p:spPr>
          <a:xfrm>
            <a:off x="8959512" y="586990"/>
            <a:ext cx="1368151" cy="380362"/>
          </a:xfrm>
          <a:prstGeom prst="rect">
            <a:avLst/>
          </a:prstGeom>
          <a:solidFill>
            <a:srgbClr val="C00000"/>
          </a:solidFill>
        </p:spPr>
        <p:txBody>
          <a:bodyPr wrap="square" lIns="0" tIns="0" rIns="0" bIns="0" anchor="ctr">
            <a:noAutofit/>
          </a:bodyPr>
          <a:lstStyle/>
          <a:p>
            <a:pPr algn="ctr"/>
            <a:r>
              <a:rPr lang="zh-TW" altLang="en-US" sz="1200" b="1" dirty="0">
                <a:solidFill>
                  <a:srgbClr val="FFFF00"/>
                </a:solidFill>
                <a:latin typeface="微軟正黑體" panose="020B0604030504040204" pitchFamily="34" charset="-120"/>
                <a:ea typeface="微軟正黑體" panose="020B0604030504040204" pitchFamily="34" charset="-120"/>
              </a:rPr>
              <a:t>限制選填</a:t>
            </a:r>
            <a:endParaRPr lang="en-US" altLang="zh-TW" sz="1200" b="1" dirty="0">
              <a:solidFill>
                <a:srgbClr val="FFFF00"/>
              </a:solidFill>
              <a:latin typeface="微軟正黑體" panose="020B0604030504040204" pitchFamily="34" charset="-120"/>
              <a:ea typeface="微軟正黑體" panose="020B0604030504040204" pitchFamily="34" charset="-120"/>
            </a:endParaRPr>
          </a:p>
          <a:p>
            <a:pPr algn="ctr"/>
            <a:r>
              <a:rPr lang="zh-TW" altLang="en-US" sz="1200" b="1" dirty="0">
                <a:solidFill>
                  <a:srgbClr val="FFFF00"/>
                </a:solidFill>
                <a:latin typeface="微軟正黑體" panose="020B0604030504040204" pitchFamily="34" charset="-120"/>
                <a:ea typeface="微軟正黑體" panose="020B0604030504040204" pitchFamily="34" charset="-120"/>
              </a:rPr>
              <a:t>系科</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組</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學程數</a:t>
            </a:r>
          </a:p>
        </p:txBody>
      </p:sp>
      <p:sp>
        <p:nvSpPr>
          <p:cNvPr id="56" name="矩形 55">
            <a:extLst>
              <a:ext uri="{FF2B5EF4-FFF2-40B4-BE49-F238E27FC236}">
                <a16:creationId xmlns:a16="http://schemas.microsoft.com/office/drawing/2014/main" id="{83A88EE5-EFB5-4380-8E40-9D5BCA01E2C4}"/>
              </a:ext>
            </a:extLst>
          </p:cNvPr>
          <p:cNvSpPr/>
          <p:nvPr/>
        </p:nvSpPr>
        <p:spPr>
          <a:xfrm>
            <a:off x="10327663" y="586991"/>
            <a:ext cx="556359" cy="380362"/>
          </a:xfrm>
          <a:prstGeom prst="rect">
            <a:avLst/>
          </a:prstGeom>
          <a:solidFill>
            <a:srgbClr val="C00000"/>
          </a:solidFill>
        </p:spPr>
        <p:txBody>
          <a:bodyPr wrap="square" lIns="0" tIns="0" rIns="0" bIns="0" anchor="ctr">
            <a:noAutofit/>
          </a:bodyPr>
          <a:lstStyle/>
          <a:p>
            <a:pPr algn="ctr">
              <a:lnSpc>
                <a:spcPts val="1400"/>
              </a:lnSpc>
            </a:pPr>
            <a:r>
              <a:rPr lang="en-US" altLang="zh-TW" sz="1400" b="1" dirty="0">
                <a:solidFill>
                  <a:srgbClr val="FFFF00"/>
                </a:solidFill>
                <a:latin typeface="+mn-ea"/>
                <a:ea typeface="+mn-ea"/>
              </a:rPr>
              <a:t>1~6</a:t>
            </a:r>
            <a:endParaRPr lang="zh-TW" altLang="en-US" sz="1400" b="1" dirty="0">
              <a:solidFill>
                <a:srgbClr val="FFFF00"/>
              </a:solidFill>
              <a:latin typeface="+mn-ea"/>
              <a:ea typeface="+mn-ea"/>
            </a:endParaRPr>
          </a:p>
        </p:txBody>
      </p:sp>
      <p:grpSp>
        <p:nvGrpSpPr>
          <p:cNvPr id="57" name="群組 56">
            <a:extLst>
              <a:ext uri="{FF2B5EF4-FFF2-40B4-BE49-F238E27FC236}">
                <a16:creationId xmlns:a16="http://schemas.microsoft.com/office/drawing/2014/main" id="{D15B61A9-B7BE-4205-B583-8BA6972B1E61}"/>
              </a:ext>
            </a:extLst>
          </p:cNvPr>
          <p:cNvGrpSpPr/>
          <p:nvPr/>
        </p:nvGrpSpPr>
        <p:grpSpPr>
          <a:xfrm>
            <a:off x="5923106" y="3940249"/>
            <a:ext cx="5975326" cy="2863423"/>
            <a:chOff x="5923106" y="3940249"/>
            <a:chExt cx="5975326" cy="2863423"/>
          </a:xfrm>
        </p:grpSpPr>
        <p:pic>
          <p:nvPicPr>
            <p:cNvPr id="58" name="圖片 57">
              <a:extLst>
                <a:ext uri="{FF2B5EF4-FFF2-40B4-BE49-F238E27FC236}">
                  <a16:creationId xmlns:a16="http://schemas.microsoft.com/office/drawing/2014/main" id="{1D2B9F59-D7A5-4CAB-AB62-378A7BCFF23A}"/>
                </a:ext>
              </a:extLst>
            </p:cNvPr>
            <p:cNvPicPr>
              <a:picLocks noChangeAspect="1"/>
            </p:cNvPicPr>
            <p:nvPr/>
          </p:nvPicPr>
          <p:blipFill>
            <a:blip r:embed="rId6"/>
            <a:stretch>
              <a:fillRect/>
            </a:stretch>
          </p:blipFill>
          <p:spPr>
            <a:xfrm>
              <a:off x="5923106" y="3940249"/>
              <a:ext cx="5832739" cy="2863423"/>
            </a:xfrm>
            <a:prstGeom prst="rect">
              <a:avLst/>
            </a:prstGeom>
            <a:ln w="25400">
              <a:solidFill>
                <a:srgbClr val="FF66FF"/>
              </a:solidFill>
            </a:ln>
          </p:spPr>
        </p:pic>
        <p:sp>
          <p:nvSpPr>
            <p:cNvPr id="59" name="矩形 58">
              <a:extLst>
                <a:ext uri="{FF2B5EF4-FFF2-40B4-BE49-F238E27FC236}">
                  <a16:creationId xmlns:a16="http://schemas.microsoft.com/office/drawing/2014/main" id="{448D1F84-E75E-493F-8A22-8B2E882F62AA}"/>
                </a:ext>
              </a:extLst>
            </p:cNvPr>
            <p:cNvSpPr/>
            <p:nvPr/>
          </p:nvSpPr>
          <p:spPr>
            <a:xfrm>
              <a:off x="8381914" y="5040134"/>
              <a:ext cx="3516518" cy="584775"/>
            </a:xfrm>
            <a:prstGeom prst="rect">
              <a:avLst/>
            </a:prstGeom>
          </p:spPr>
          <p:txBody>
            <a:bodyPr wrap="square">
              <a:spAutoFit/>
            </a:bodyPr>
            <a:lstStyle/>
            <a:p>
              <a:r>
                <a:rPr lang="zh-TW" altLang="en-US" sz="1600" b="1" dirty="0">
                  <a:highlight>
                    <a:srgbClr val="00FFFF"/>
                  </a:highlight>
                  <a:latin typeface="微軟正黑體" panose="020B0604030504040204" pitchFamily="34" charset="-120"/>
                  <a:ea typeface="微軟正黑體" panose="020B0604030504040204" pitchFamily="34" charset="-120"/>
                </a:rPr>
                <a:t>簡章所列的項次</a:t>
              </a:r>
              <a:r>
                <a:rPr lang="zh-TW" altLang="en-US" sz="1600" b="1" dirty="0">
                  <a:solidFill>
                    <a:srgbClr val="C00000"/>
                  </a:solidFill>
                  <a:highlight>
                    <a:srgbClr val="00FFFF"/>
                  </a:highlight>
                  <a:latin typeface="微軟正黑體" panose="020B0604030504040204" pitchFamily="34" charset="-120"/>
                  <a:ea typeface="微軟正黑體" panose="020B0604030504040204" pitchFamily="34" charset="-120"/>
                </a:rPr>
                <a:t>並沒有要求</a:t>
              </a:r>
              <a:r>
                <a:rPr lang="zh-TW" altLang="en-US" sz="1600" b="1" dirty="0">
                  <a:highlight>
                    <a:srgbClr val="00FFFF"/>
                  </a:highlight>
                  <a:latin typeface="微軟正黑體" panose="020B0604030504040204" pitchFamily="34" charset="-120"/>
                  <a:ea typeface="微軟正黑體" panose="020B0604030504040204" pitchFamily="34" charset="-120"/>
                </a:rPr>
                <a:t>學生必須全部都要提供，學生不需要樣樣具備</a:t>
              </a:r>
              <a:endParaRPr lang="en-US" altLang="zh-TW" sz="1600" b="1" dirty="0">
                <a:highlight>
                  <a:srgbClr val="00FFFF"/>
                </a:highlight>
                <a:latin typeface="微軟正黑體" panose="020B0604030504040204" pitchFamily="34" charset="-120"/>
                <a:ea typeface="微軟正黑體" panose="020B0604030504040204" pitchFamily="34" charset="-120"/>
              </a:endParaRPr>
            </a:p>
          </p:txBody>
        </p:sp>
      </p:grpSp>
      <p:sp>
        <p:nvSpPr>
          <p:cNvPr id="60" name="箭號: 向左 59">
            <a:extLst>
              <a:ext uri="{FF2B5EF4-FFF2-40B4-BE49-F238E27FC236}">
                <a16:creationId xmlns:a16="http://schemas.microsoft.com/office/drawing/2014/main" id="{2AAE788B-AB09-471D-AF77-06C6243D8974}"/>
              </a:ext>
            </a:extLst>
          </p:cNvPr>
          <p:cNvSpPr/>
          <p:nvPr/>
        </p:nvSpPr>
        <p:spPr>
          <a:xfrm flipH="1">
            <a:off x="377872" y="4390836"/>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EFCE07AB-EFE6-47EA-9E11-009FFDFF0E0B}"/>
              </a:ext>
            </a:extLst>
          </p:cNvPr>
          <p:cNvSpPr/>
          <p:nvPr/>
        </p:nvSpPr>
        <p:spPr>
          <a:xfrm>
            <a:off x="1731021" y="5383270"/>
            <a:ext cx="4303103" cy="523220"/>
          </a:xfrm>
          <a:prstGeom prst="rect">
            <a:avLst/>
          </a:prstGeom>
          <a:solidFill>
            <a:srgbClr val="85EDB4"/>
          </a:solidFill>
        </p:spPr>
        <p:txBody>
          <a:bodyPr wrap="square">
            <a:spAutoFit/>
          </a:bodyPr>
          <a:lstStyle/>
          <a:p>
            <a:pPr algn="just"/>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各入學管道之「第二階段</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甄試</a:t>
            </a:r>
            <a:r>
              <a:rPr lang="en-US" altLang="zh-TW" sz="1400" b="1" kern="100" spc="-30" dirty="0">
                <a:latin typeface="微軟正黑體" panose="020B0604030504040204" pitchFamily="34" charset="-120"/>
                <a:ea typeface="微軟正黑體" panose="020B0604030504040204" pitchFamily="34" charset="-120"/>
              </a:rPr>
              <a:t>(</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審</a:t>
            </a:r>
            <a:r>
              <a:rPr lang="en-US" altLang="zh-TW" sz="1400" b="1" kern="100" spc="-30" dirty="0">
                <a:latin typeface="微軟正黑體" panose="020B0604030504040204" pitchFamily="34" charset="-120"/>
                <a:ea typeface="微軟正黑體" panose="020B0604030504040204" pitchFamily="34" charset="-120"/>
              </a:rPr>
              <a:t>)</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通知、</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總成績</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公告、錄取</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報到</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」等作業</a:t>
            </a:r>
            <a:r>
              <a:rPr lang="zh-TW" altLang="zh-TW" sz="14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取消紙本寄發</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由</a:t>
            </a:r>
            <a:r>
              <a:rPr lang="zh-TW" altLang="zh-TW" sz="14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各校網站公告</a:t>
            </a:r>
            <a:r>
              <a:rPr lang="zh-TW" altLang="en-US" sz="1400" kern="10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id="{05B76E4E-FCD3-4D98-9964-CA015784A7B9}"/>
              </a:ext>
            </a:extLst>
          </p:cNvPr>
          <p:cNvSpPr/>
          <p:nvPr/>
        </p:nvSpPr>
        <p:spPr>
          <a:xfrm>
            <a:off x="1421780" y="5180165"/>
            <a:ext cx="536040" cy="523220"/>
          </a:xfrm>
          <a:prstGeom prst="rect">
            <a:avLst/>
          </a:prstGeom>
        </p:spPr>
        <p:txBody>
          <a:bodyPr wrap="square">
            <a:spAutoFit/>
          </a:bodyPr>
          <a:lstStyle/>
          <a:p>
            <a:pPr algn="just">
              <a:spcBef>
                <a:spcPts val="630"/>
              </a:spcBef>
              <a:spcAft>
                <a:spcPts val="0"/>
              </a:spcAft>
            </a:pPr>
            <a:r>
              <a:rPr lang="en-US" altLang="zh-TW" sz="2800" dirty="0">
                <a:solidFill>
                  <a:srgbClr val="00B050"/>
                </a:solidFill>
                <a:sym typeface="Wingdings 2" panose="05020102010507070707" pitchFamily="18" charset="2"/>
              </a:rPr>
              <a:t></a:t>
            </a:r>
            <a:endParaRPr lang="zh-TW" altLang="zh-TW" sz="4000" kern="100" dirty="0">
              <a:solidFill>
                <a:srgbClr val="00B050"/>
              </a:solidFill>
              <a:latin typeface="Times New Roman" panose="02020603050405020304" pitchFamily="18" charset="0"/>
            </a:endParaRPr>
          </a:p>
        </p:txBody>
      </p:sp>
      <p:sp>
        <p:nvSpPr>
          <p:cNvPr id="63" name="矩形 62">
            <a:extLst>
              <a:ext uri="{FF2B5EF4-FFF2-40B4-BE49-F238E27FC236}">
                <a16:creationId xmlns:a16="http://schemas.microsoft.com/office/drawing/2014/main" id="{1B14A64B-9167-455D-9F8F-B457A48F5FC8}"/>
              </a:ext>
            </a:extLst>
          </p:cNvPr>
          <p:cNvSpPr/>
          <p:nvPr/>
        </p:nvSpPr>
        <p:spPr>
          <a:xfrm>
            <a:off x="8839475" y="5592560"/>
            <a:ext cx="2896937" cy="1015663"/>
          </a:xfrm>
          <a:prstGeom prst="rect">
            <a:avLst/>
          </a:prstGeom>
          <a:solidFill>
            <a:schemeClr val="accent5">
              <a:lumMod val="20000"/>
              <a:lumOff val="80000"/>
            </a:schemeClr>
          </a:solidFill>
        </p:spPr>
        <p:txBody>
          <a:bodyPr wrap="square">
            <a:spAutoFit/>
          </a:bodyPr>
          <a:lstStyle/>
          <a:p>
            <a:pPr algn="just"/>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例如</a:t>
            </a:r>
            <a:r>
              <a:rPr lang="en-US" altLang="zh-TW" sz="1200" dirty="0">
                <a:latin typeface="微軟正黑體" panose="020B0604030504040204" pitchFamily="34" charset="-120"/>
                <a:ea typeface="微軟正黑體" panose="020B0604030504040204" pitchFamily="34" charset="-120"/>
              </a:rPr>
              <a:t>】</a:t>
            </a:r>
          </a:p>
          <a:p>
            <a:pPr algn="just"/>
            <a:r>
              <a:rPr lang="zh-TW" altLang="en-US" sz="1200" dirty="0">
                <a:latin typeface="微軟正黑體" panose="020B0604030504040204" pitchFamily="34" charset="-120"/>
                <a:ea typeface="微軟正黑體" panose="020B0604030504040204" pitchFamily="34" charset="-120"/>
              </a:rPr>
              <a:t>校系分則訂有「</a:t>
            </a:r>
            <a:r>
              <a:rPr lang="en-US" altLang="zh-TW" sz="1200" dirty="0">
                <a:latin typeface="微軟正黑體" panose="020B0604030504040204" pitchFamily="34" charset="-120"/>
                <a:ea typeface="微軟正黑體" panose="020B0604030504040204" pitchFamily="34" charset="-120"/>
              </a:rPr>
              <a:t>C-7</a:t>
            </a:r>
            <a:r>
              <a:rPr lang="zh-TW" altLang="en-US" sz="1200" dirty="0">
                <a:latin typeface="微軟正黑體" panose="020B0604030504040204" pitchFamily="34" charset="-120"/>
                <a:ea typeface="微軟正黑體" panose="020B0604030504040204" pitchFamily="34" charset="-120"/>
              </a:rPr>
              <a:t>檢定證照」， </a:t>
            </a:r>
            <a:r>
              <a:rPr lang="zh-TW" altLang="en-US" sz="1200" b="1" dirty="0">
                <a:solidFill>
                  <a:srgbClr val="0070C0"/>
                </a:solidFill>
                <a:latin typeface="微軟正黑體" panose="020B0604030504040204" pitchFamily="34" charset="-120"/>
                <a:ea typeface="微軟正黑體" panose="020B0604030504040204" pitchFamily="34" charset="-120"/>
              </a:rPr>
              <a:t>學生如果沒有檢定證照</a:t>
            </a:r>
            <a:r>
              <a:rPr lang="zh-TW" altLang="en-US" sz="1200" dirty="0">
                <a:latin typeface="微軟正黑體" panose="020B0604030504040204" pitchFamily="34" charset="-120"/>
                <a:ea typeface="微軟正黑體" panose="020B0604030504040204" pitchFamily="34" charset="-120"/>
              </a:rPr>
              <a:t>，</a:t>
            </a:r>
            <a:r>
              <a:rPr lang="zh-TW" altLang="en-US" sz="1200" b="1" dirty="0">
                <a:solidFill>
                  <a:srgbClr val="C00000"/>
                </a:solidFill>
                <a:latin typeface="微軟正黑體" panose="020B0604030504040204" pitchFamily="34" charset="-120"/>
                <a:ea typeface="微軟正黑體" panose="020B0604030504040204" pitchFamily="34" charset="-120"/>
              </a:rPr>
              <a:t>可以提供其他的多元表現項目</a:t>
            </a:r>
            <a:r>
              <a:rPr lang="zh-TW" altLang="en-US" sz="1200" dirty="0">
                <a:latin typeface="微軟正黑體" panose="020B0604030504040204" pitchFamily="34" charset="-120"/>
                <a:ea typeface="微軟正黑體" panose="020B0604030504040204" pitchFamily="34" charset="-120"/>
              </a:rPr>
              <a:t>，</a:t>
            </a:r>
            <a:r>
              <a:rPr lang="zh-TW" altLang="en-US" sz="1200" b="1" dirty="0">
                <a:solidFill>
                  <a:srgbClr val="C00000"/>
                </a:solidFill>
                <a:latin typeface="微軟正黑體" panose="020B0604030504040204" pitchFamily="34" charset="-120"/>
                <a:ea typeface="微軟正黑體" panose="020B0604030504040204" pitchFamily="34" charset="-120"/>
              </a:rPr>
              <a:t>或自己覺得有利的資料</a:t>
            </a:r>
            <a:r>
              <a:rPr lang="zh-TW" altLang="en-US" sz="1200" dirty="0">
                <a:latin typeface="微軟正黑體" panose="020B0604030504040204" pitchFamily="34" charset="-120"/>
                <a:ea typeface="微軟正黑體" panose="020B0604030504040204" pitchFamily="34" charset="-120"/>
              </a:rPr>
              <a:t>，讓教授審查。</a:t>
            </a:r>
          </a:p>
        </p:txBody>
      </p:sp>
      <p:sp>
        <p:nvSpPr>
          <p:cNvPr id="64" name="矩形 63">
            <a:extLst>
              <a:ext uri="{FF2B5EF4-FFF2-40B4-BE49-F238E27FC236}">
                <a16:creationId xmlns:a16="http://schemas.microsoft.com/office/drawing/2014/main" id="{A2E54854-64D4-4E0F-89D4-A5A15369A975}"/>
              </a:ext>
            </a:extLst>
          </p:cNvPr>
          <p:cNvSpPr/>
          <p:nvPr/>
        </p:nvSpPr>
        <p:spPr>
          <a:xfrm>
            <a:off x="26182" y="4264394"/>
            <a:ext cx="536040" cy="523220"/>
          </a:xfrm>
          <a:prstGeom prst="rect">
            <a:avLst/>
          </a:prstGeom>
        </p:spPr>
        <p:txBody>
          <a:bodyPr wrap="square">
            <a:spAutoFit/>
          </a:bodyPr>
          <a:lstStyle/>
          <a:p>
            <a:pPr algn="just">
              <a:spcBef>
                <a:spcPts val="630"/>
              </a:spcBef>
              <a:spcAft>
                <a:spcPts val="0"/>
              </a:spcAft>
            </a:pPr>
            <a:r>
              <a:rPr lang="en-US" altLang="zh-TW" sz="2800" dirty="0">
                <a:solidFill>
                  <a:srgbClr val="00B050"/>
                </a:solidFill>
                <a:sym typeface="Wingdings 2" panose="05020102010507070707" pitchFamily="18" charset="2"/>
              </a:rPr>
              <a:t></a:t>
            </a:r>
            <a:endParaRPr lang="zh-TW" altLang="zh-TW" sz="4000" kern="100" dirty="0">
              <a:solidFill>
                <a:srgbClr val="00B050"/>
              </a:solidFill>
              <a:latin typeface="Times New Roman" panose="02020603050405020304" pitchFamily="18" charset="0"/>
            </a:endParaRPr>
          </a:p>
        </p:txBody>
      </p:sp>
      <p:sp>
        <p:nvSpPr>
          <p:cNvPr id="65" name="箭號: 向左 64">
            <a:extLst>
              <a:ext uri="{FF2B5EF4-FFF2-40B4-BE49-F238E27FC236}">
                <a16:creationId xmlns:a16="http://schemas.microsoft.com/office/drawing/2014/main" id="{2E0AD0F2-6F02-4AED-A7B1-1ED437689AFA}"/>
              </a:ext>
            </a:extLst>
          </p:cNvPr>
          <p:cNvSpPr/>
          <p:nvPr/>
        </p:nvSpPr>
        <p:spPr>
          <a:xfrm flipH="1">
            <a:off x="436421" y="4882880"/>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6" name="箭號: 向左 65">
            <a:extLst>
              <a:ext uri="{FF2B5EF4-FFF2-40B4-BE49-F238E27FC236}">
                <a16:creationId xmlns:a16="http://schemas.microsoft.com/office/drawing/2014/main" id="{1FEEA1D8-ADC2-4DEB-8621-AD0630097E16}"/>
              </a:ext>
            </a:extLst>
          </p:cNvPr>
          <p:cNvSpPr/>
          <p:nvPr/>
        </p:nvSpPr>
        <p:spPr>
          <a:xfrm flipH="1">
            <a:off x="428814" y="5348704"/>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1E12832B-EBCE-BEB8-EA79-71E4F9AE032A}"/>
              </a:ext>
            </a:extLst>
          </p:cNvPr>
          <p:cNvSpPr/>
          <p:nvPr/>
        </p:nvSpPr>
        <p:spPr>
          <a:xfrm>
            <a:off x="4440207" y="494552"/>
            <a:ext cx="4423719" cy="366125"/>
          </a:xfrm>
          <a:prstGeom prst="rect">
            <a:avLst/>
          </a:prstGeom>
          <a:solidFill>
            <a:srgbClr val="FC79B2"/>
          </a:solidFill>
        </p:spPr>
        <p:txBody>
          <a:bodyPr wrap="square">
            <a:noAutofit/>
          </a:bodyPr>
          <a:lstStyle/>
          <a:p>
            <a:r>
              <a:rPr lang="zh-TW" altLang="en-US" sz="1600" b="1" dirty="0">
                <a:latin typeface="微軟正黑體" panose="020B0604030504040204" pitchFamily="34" charset="-120"/>
                <a:ea typeface="微軟正黑體" panose="020B0604030504040204" pitchFamily="34" charset="-120"/>
                <a:cs typeface="Oswald"/>
              </a:rPr>
              <a:t>本頁面為示例，</a:t>
            </a:r>
            <a:r>
              <a:rPr lang="en-US" altLang="zh-TW" sz="1600" b="1" dirty="0">
                <a:latin typeface="微軟正黑體" panose="020B0604030504040204" pitchFamily="34" charset="-120"/>
                <a:ea typeface="微軟正黑體" panose="020B0604030504040204" pitchFamily="34" charset="-120"/>
                <a:cs typeface="Oswald"/>
              </a:rPr>
              <a:t>114</a:t>
            </a:r>
            <a:r>
              <a:rPr lang="zh-TW" altLang="en-US" sz="16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3747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E2A7FF8-3865-556D-A05C-170B53A26585}"/>
              </a:ext>
            </a:extLst>
          </p:cNvPr>
          <p:cNvPicPr>
            <a:picLocks noChangeAspect="1"/>
          </p:cNvPicPr>
          <p:nvPr/>
        </p:nvPicPr>
        <p:blipFill>
          <a:blip r:embed="rId3"/>
          <a:stretch>
            <a:fillRect/>
          </a:stretch>
        </p:blipFill>
        <p:spPr>
          <a:xfrm>
            <a:off x="199202" y="957588"/>
            <a:ext cx="11793596" cy="5801535"/>
          </a:xfrm>
          <a:prstGeom prst="rect">
            <a:avLst/>
          </a:prstGeom>
          <a:ln>
            <a:solidFill>
              <a:schemeClr val="tx1"/>
            </a:solidFill>
          </a:ln>
        </p:spPr>
      </p:pic>
      <p:sp>
        <p:nvSpPr>
          <p:cNvPr id="38" name="矩形 37">
            <a:extLst>
              <a:ext uri="{FF2B5EF4-FFF2-40B4-BE49-F238E27FC236}">
                <a16:creationId xmlns:a16="http://schemas.microsoft.com/office/drawing/2014/main" id="{F61E84D0-59D5-4F9C-95DF-C01C33AAA496}"/>
              </a:ext>
            </a:extLst>
          </p:cNvPr>
          <p:cNvSpPr/>
          <p:nvPr/>
        </p:nvSpPr>
        <p:spPr>
          <a:xfrm>
            <a:off x="407368" y="220616"/>
            <a:ext cx="203132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簡章查詢</a:t>
            </a:r>
            <a:endParaRPr lang="zh-TW" altLang="en-US" sz="3600" b="1" dirty="0">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6CDE6111-3AD6-4697-8E0B-78C24755E7EF}"/>
              </a:ext>
            </a:extLst>
          </p:cNvPr>
          <p:cNvSpPr/>
          <p:nvPr/>
        </p:nvSpPr>
        <p:spPr>
          <a:xfrm>
            <a:off x="2438692" y="249571"/>
            <a:ext cx="9753307" cy="584775"/>
          </a:xfrm>
          <a:prstGeom prst="rect">
            <a:avLst/>
          </a:prstGeom>
          <a:solidFill>
            <a:srgbClr val="EADF4C"/>
          </a:solidFill>
        </p:spPr>
        <p:txBody>
          <a:bodyPr wrap="square">
            <a:spAutoFit/>
          </a:bodyPr>
          <a:lstStyle/>
          <a:p>
            <a:r>
              <a:rPr lang="zh-TW" altLang="en-US" sz="3200" b="1" dirty="0">
                <a:latin typeface="微軟正黑體" panose="020B0604030504040204" pitchFamily="34" charset="-120"/>
                <a:ea typeface="微軟正黑體" panose="020B0604030504040204" pitchFamily="34" charset="-120"/>
              </a:rPr>
              <a:t>校系科</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組</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、學程資料檔</a:t>
            </a:r>
            <a:r>
              <a:rPr lang="en-US" altLang="zh-TW" sz="3200" b="1" dirty="0">
                <a:latin typeface="微軟正黑體" panose="020B0604030504040204" pitchFamily="34" charset="-120"/>
                <a:ea typeface="微軟正黑體" panose="020B0604030504040204" pitchFamily="34" charset="-120"/>
              </a:rPr>
              <a:t>_</a:t>
            </a:r>
            <a:r>
              <a:rPr lang="zh-TW" altLang="en-US" sz="3200" b="1" dirty="0">
                <a:latin typeface="微軟正黑體" panose="020B0604030504040204" pitchFamily="34" charset="-120"/>
                <a:ea typeface="微軟正黑體" panose="020B0604030504040204" pitchFamily="34" charset="-120"/>
              </a:rPr>
              <a:t>輔導考生用</a:t>
            </a:r>
            <a:r>
              <a:rPr lang="en-US" altLang="zh-TW" sz="3200" b="1" dirty="0">
                <a:latin typeface="微軟正黑體" panose="020B0604030504040204" pitchFamily="34" charset="-120"/>
                <a:ea typeface="微軟正黑體" panose="020B0604030504040204" pitchFamily="34" charset="-120"/>
              </a:rPr>
              <a:t>(Excel</a:t>
            </a:r>
            <a:r>
              <a:rPr lang="zh-TW" altLang="en-US" sz="3200" b="1" dirty="0">
                <a:latin typeface="微軟正黑體" panose="020B0604030504040204" pitchFamily="34" charset="-120"/>
                <a:ea typeface="微軟正黑體" panose="020B0604030504040204" pitchFamily="34" charset="-120"/>
              </a:rPr>
              <a:t>檔</a:t>
            </a:r>
            <a:r>
              <a:rPr lang="en-US" altLang="zh-TW" sz="32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EFDB2AD-3692-2A45-E2CE-E8ED96D7FEE1}"/>
              </a:ext>
            </a:extLst>
          </p:cNvPr>
          <p:cNvSpPr/>
          <p:nvPr/>
        </p:nvSpPr>
        <p:spPr>
          <a:xfrm>
            <a:off x="1991544" y="4581128"/>
            <a:ext cx="5092180" cy="584996"/>
          </a:xfrm>
          <a:prstGeom prst="rect">
            <a:avLst/>
          </a:prstGeom>
          <a:solidFill>
            <a:srgbClr val="FC79B2"/>
          </a:solidFill>
        </p:spPr>
        <p:txBody>
          <a:bodyPr wrap="square">
            <a:noAutofit/>
          </a:bodyPr>
          <a:lstStyle/>
          <a:p>
            <a:pPr algn="ctr"/>
            <a:r>
              <a:rPr lang="zh-TW" altLang="en-US" b="1" dirty="0">
                <a:latin typeface="微軟正黑體" panose="020B0604030504040204" pitchFamily="34" charset="-120"/>
                <a:ea typeface="微軟正黑體" panose="020B0604030504040204" pitchFamily="34" charset="-120"/>
                <a:cs typeface="Oswald"/>
              </a:rPr>
              <a:t>本頁面為示例，</a:t>
            </a:r>
            <a:r>
              <a:rPr lang="en-US" altLang="zh-TW" b="1" dirty="0">
                <a:latin typeface="微軟正黑體" panose="020B0604030504040204" pitchFamily="34" charset="-120"/>
                <a:ea typeface="微軟正黑體" panose="020B0604030504040204" pitchFamily="34" charset="-120"/>
                <a:cs typeface="Oswald"/>
              </a:rPr>
              <a:t>114</a:t>
            </a:r>
            <a:r>
              <a:rPr lang="zh-TW" altLang="en-US" b="1" dirty="0">
                <a:latin typeface="微軟正黑體" panose="020B0604030504040204" pitchFamily="34" charset="-120"/>
                <a:ea typeface="微軟正黑體" panose="020B0604030504040204" pitchFamily="34" charset="-120"/>
                <a:cs typeface="Oswald"/>
              </a:rPr>
              <a:t>學年度資料，請自行查詢</a:t>
            </a:r>
            <a:endParaRPr lang="en-US" altLang="zh-TW" sz="28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4066767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圓角矩形 95"/>
          <p:cNvSpPr/>
          <p:nvPr/>
        </p:nvSpPr>
        <p:spPr>
          <a:xfrm>
            <a:off x="6492823" y="4735869"/>
            <a:ext cx="5173197" cy="1057768"/>
          </a:xfrm>
          <a:prstGeom prst="roundRect">
            <a:avLst/>
          </a:prstGeom>
          <a:solidFill>
            <a:srgbClr val="A20DBB"/>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93" name="圓角矩形 92"/>
          <p:cNvSpPr/>
          <p:nvPr/>
        </p:nvSpPr>
        <p:spPr>
          <a:xfrm>
            <a:off x="305157" y="1814767"/>
            <a:ext cx="4561085" cy="720477"/>
          </a:xfrm>
          <a:prstGeom prst="roundRect">
            <a:avLst/>
          </a:prstGeom>
          <a:solidFill>
            <a:srgbClr val="F579AE"/>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55" name="Line 4"/>
          <p:cNvSpPr>
            <a:spLocks noChangeShapeType="1"/>
          </p:cNvSpPr>
          <p:nvPr/>
        </p:nvSpPr>
        <p:spPr bwMode="auto">
          <a:xfrm>
            <a:off x="3087416" y="566431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8" name="Line 4"/>
          <p:cNvSpPr>
            <a:spLocks noChangeShapeType="1"/>
          </p:cNvSpPr>
          <p:nvPr/>
        </p:nvSpPr>
        <p:spPr bwMode="auto">
          <a:xfrm>
            <a:off x="5112811" y="566431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0" name="Line 4"/>
          <p:cNvSpPr>
            <a:spLocks noChangeShapeType="1"/>
          </p:cNvSpPr>
          <p:nvPr/>
        </p:nvSpPr>
        <p:spPr bwMode="auto">
          <a:xfrm>
            <a:off x="6080304" y="5663032"/>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2" name="Line 4"/>
          <p:cNvSpPr>
            <a:spLocks noChangeShapeType="1"/>
          </p:cNvSpPr>
          <p:nvPr/>
        </p:nvSpPr>
        <p:spPr bwMode="auto">
          <a:xfrm>
            <a:off x="7032104" y="5670349"/>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3" name="Line 4"/>
          <p:cNvSpPr>
            <a:spLocks noChangeShapeType="1"/>
          </p:cNvSpPr>
          <p:nvPr/>
        </p:nvSpPr>
        <p:spPr bwMode="auto">
          <a:xfrm>
            <a:off x="8040216" y="56656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4" name="Line 4"/>
          <p:cNvSpPr>
            <a:spLocks noChangeShapeType="1"/>
          </p:cNvSpPr>
          <p:nvPr/>
        </p:nvSpPr>
        <p:spPr bwMode="auto">
          <a:xfrm>
            <a:off x="9006849" y="56664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5" name="Line 4"/>
          <p:cNvSpPr>
            <a:spLocks noChangeShapeType="1"/>
          </p:cNvSpPr>
          <p:nvPr/>
        </p:nvSpPr>
        <p:spPr bwMode="auto">
          <a:xfrm>
            <a:off x="9865705" y="56656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7" name="Line 4"/>
          <p:cNvSpPr>
            <a:spLocks noChangeShapeType="1"/>
          </p:cNvSpPr>
          <p:nvPr/>
        </p:nvSpPr>
        <p:spPr bwMode="auto">
          <a:xfrm>
            <a:off x="10902423" y="566565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6" name="Line 4"/>
          <p:cNvSpPr>
            <a:spLocks noChangeShapeType="1"/>
          </p:cNvSpPr>
          <p:nvPr/>
        </p:nvSpPr>
        <p:spPr bwMode="auto">
          <a:xfrm>
            <a:off x="4189491" y="5664317"/>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7" name="Line 4"/>
          <p:cNvSpPr>
            <a:spLocks noChangeShapeType="1"/>
          </p:cNvSpPr>
          <p:nvPr/>
        </p:nvSpPr>
        <p:spPr bwMode="auto">
          <a:xfrm flipH="1">
            <a:off x="3096668" y="2447506"/>
            <a:ext cx="1" cy="424346"/>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0" name="Line 4"/>
          <p:cNvSpPr>
            <a:spLocks noChangeShapeType="1"/>
          </p:cNvSpPr>
          <p:nvPr/>
        </p:nvSpPr>
        <p:spPr bwMode="auto">
          <a:xfrm>
            <a:off x="3758445" y="1458490"/>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2" name="Line 6"/>
          <p:cNvSpPr>
            <a:spLocks noChangeShapeType="1"/>
          </p:cNvSpPr>
          <p:nvPr/>
        </p:nvSpPr>
        <p:spPr bwMode="auto">
          <a:xfrm>
            <a:off x="8527380" y="1451826"/>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3" name="Rectangle 7"/>
          <p:cNvSpPr>
            <a:spLocks noChangeArrowheads="1"/>
          </p:cNvSpPr>
          <p:nvPr/>
        </p:nvSpPr>
        <p:spPr bwMode="auto">
          <a:xfrm>
            <a:off x="6617916" y="1885213"/>
            <a:ext cx="3661138" cy="574675"/>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2800" b="1" dirty="0">
                <a:solidFill>
                  <a:srgbClr val="C00000"/>
                </a:solidFill>
                <a:latin typeface="微軟正黑體" panose="020B0604030504040204" pitchFamily="34" charset="-120"/>
                <a:ea typeface="微軟正黑體" panose="020B0604030504040204" pitchFamily="34" charset="-120"/>
              </a:rPr>
              <a:t>免</a:t>
            </a:r>
            <a:r>
              <a:rPr lang="zh-TW" altLang="en-US" sz="1600" b="1" dirty="0">
                <a:solidFill>
                  <a:schemeClr val="tx1"/>
                </a:solidFill>
                <a:latin typeface="微軟正黑體" panose="020B0604030504040204" pitchFamily="34" charset="-120"/>
                <a:ea typeface="微軟正黑體" panose="020B0604030504040204" pitchFamily="34" charset="-120"/>
              </a:rPr>
              <a:t>統測</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學測成績</a:t>
            </a:r>
          </a:p>
        </p:txBody>
      </p:sp>
      <p:sp>
        <p:nvSpPr>
          <p:cNvPr id="95" name="圓角矩形 94"/>
          <p:cNvSpPr/>
          <p:nvPr/>
        </p:nvSpPr>
        <p:spPr>
          <a:xfrm>
            <a:off x="305157" y="4757185"/>
            <a:ext cx="4444723" cy="1057768"/>
          </a:xfrm>
          <a:prstGeom prst="roundRect">
            <a:avLst/>
          </a:prstGeom>
          <a:solidFill>
            <a:srgbClr val="A20DBB"/>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21515" name="Rectangle 9"/>
          <p:cNvSpPr>
            <a:spLocks noChangeArrowheads="1"/>
          </p:cNvSpPr>
          <p:nvPr/>
        </p:nvSpPr>
        <p:spPr bwMode="auto">
          <a:xfrm>
            <a:off x="8528575" y="2872638"/>
            <a:ext cx="867289" cy="1590993"/>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國際或全國</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技藝技能競賽</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rgbClr val="FF0000"/>
                </a:solidFill>
                <a:latin typeface="微軟正黑體" panose="020B0604030504040204" pitchFamily="34" charset="-120"/>
                <a:ea typeface="微軟正黑體" panose="020B0604030504040204" pitchFamily="34" charset="-120"/>
              </a:rPr>
              <a:t>前</a:t>
            </a:r>
            <a:r>
              <a:rPr lang="en-US" altLang="zh-TW" sz="1300" b="1" dirty="0">
                <a:solidFill>
                  <a:srgbClr val="FF0000"/>
                </a:solidFill>
                <a:latin typeface="微軟正黑體" panose="020B0604030504040204" pitchFamily="34" charset="-120"/>
                <a:ea typeface="微軟正黑體" panose="020B0604030504040204" pitchFamily="34" charset="-120"/>
              </a:rPr>
              <a:t>3</a:t>
            </a:r>
            <a:r>
              <a:rPr lang="zh-TW" altLang="en-US" sz="1300" b="1" dirty="0">
                <a:solidFill>
                  <a:srgbClr val="FF0000"/>
                </a:solidFill>
                <a:latin typeface="微軟正黑體" panose="020B0604030504040204" pitchFamily="34" charset="-120"/>
                <a:ea typeface="微軟正黑體" panose="020B0604030504040204" pitchFamily="34" charset="-120"/>
              </a:rPr>
              <a:t>名獲獎</a:t>
            </a:r>
            <a:endParaRPr lang="en-US" altLang="zh-TW" sz="13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正備取國手</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p:txBody>
      </p:sp>
      <p:sp>
        <p:nvSpPr>
          <p:cNvPr id="21516" name="Rectangle 15"/>
          <p:cNvSpPr>
            <a:spLocks noChangeArrowheads="1"/>
          </p:cNvSpPr>
          <p:nvPr/>
        </p:nvSpPr>
        <p:spPr bwMode="auto">
          <a:xfrm>
            <a:off x="3686931" y="4835202"/>
            <a:ext cx="1050693" cy="936719"/>
          </a:xfrm>
          <a:prstGeom prst="roundRect">
            <a:avLst/>
          </a:prstGeom>
          <a:solidFill>
            <a:srgbClr val="FFC000"/>
          </a:solidFill>
          <a:ln w="12700">
            <a:noFill/>
            <a:miter lim="800000"/>
            <a:headEnd/>
            <a:tailEnd/>
          </a:ln>
          <a:scene3d>
            <a:camera prst="orthographicFront"/>
            <a:lightRig rig="threePt" dir="t"/>
          </a:scene3d>
          <a:sp3d>
            <a:bevelT/>
          </a:sp3d>
        </p:spPr>
        <p:txBody>
          <a:bodyPr wrap="none"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p>
          <a:p>
            <a:pPr algn="ctr" eaLnBrk="1" hangingPunct="1"/>
            <a:r>
              <a:rPr lang="zh-TW" altLang="en-US" sz="1400" dirty="0">
                <a:latin typeface="微軟正黑體" panose="020B0604030504040204" pitchFamily="34" charset="-120"/>
                <a:ea typeface="微軟正黑體" panose="020B0604030504040204" pitchFamily="34" charset="-120"/>
              </a:rPr>
              <a:t>日間部</a:t>
            </a: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聯合登記分發</a:t>
            </a:r>
            <a:br>
              <a:rPr lang="en-US" altLang="zh-TW" sz="1200" b="1" dirty="0">
                <a:solidFill>
                  <a:srgbClr val="FF0000"/>
                </a:solidFill>
                <a:latin typeface="微軟正黑體" panose="020B0604030504040204" pitchFamily="34" charset="-120"/>
                <a:ea typeface="微軟正黑體" panose="020B0604030504040204" pitchFamily="34" charset="-120"/>
              </a:rPr>
            </a:br>
            <a:r>
              <a:rPr lang="en-US" altLang="zh-TW" sz="800" b="1" dirty="0">
                <a:solidFill>
                  <a:srgbClr val="FF0000"/>
                </a:solidFill>
                <a:latin typeface="微軟正黑體" panose="020B0604030504040204" pitchFamily="34" charset="-120"/>
                <a:ea typeface="微軟正黑體" panose="020B0604030504040204" pitchFamily="34" charset="-120"/>
              </a:rPr>
              <a:t>(</a:t>
            </a:r>
            <a:r>
              <a:rPr lang="zh-TW" altLang="en-US" sz="8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800" b="1" dirty="0">
                <a:solidFill>
                  <a:srgbClr val="FF0000"/>
                </a:solidFill>
                <a:latin typeface="微軟正黑體" panose="020B0604030504040204" pitchFamily="34" charset="-120"/>
                <a:ea typeface="微軟正黑體" panose="020B0604030504040204" pitchFamily="34" charset="-120"/>
              </a:rPr>
              <a:t>)</a:t>
            </a:r>
          </a:p>
        </p:txBody>
      </p:sp>
      <p:sp>
        <p:nvSpPr>
          <p:cNvPr id="21517" name="Rectangle 16"/>
          <p:cNvSpPr>
            <a:spLocks noChangeArrowheads="1"/>
          </p:cNvSpPr>
          <p:nvPr/>
        </p:nvSpPr>
        <p:spPr bwMode="auto">
          <a:xfrm>
            <a:off x="5667785" y="4847488"/>
            <a:ext cx="825038" cy="892730"/>
          </a:xfrm>
          <a:prstGeom prst="roundRect">
            <a:avLst/>
          </a:prstGeom>
          <a:solidFill>
            <a:srgbClr val="CCFFFF"/>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四技二專</a:t>
            </a:r>
            <a:br>
              <a:rPr lang="en-US" altLang="zh-TW" sz="1400" b="1" dirty="0">
                <a:solidFill>
                  <a:srgbClr val="7030A0"/>
                </a:solidFill>
                <a:latin typeface="微軟正黑體" panose="020B0604030504040204" pitchFamily="34" charset="-120"/>
                <a:ea typeface="微軟正黑體" panose="020B0604030504040204" pitchFamily="34" charset="-120"/>
              </a:rPr>
            </a:br>
            <a:r>
              <a:rPr lang="zh-TW" altLang="en-US" sz="1400" b="1" dirty="0">
                <a:solidFill>
                  <a:srgbClr val="7030A0"/>
                </a:solidFill>
                <a:latin typeface="微軟正黑體" panose="020B0604030504040204" pitchFamily="34" charset="-120"/>
                <a:ea typeface="微軟正黑體" panose="020B0604030504040204" pitchFamily="34" charset="-120"/>
              </a:rPr>
              <a:t>進修部</a:t>
            </a:r>
          </a:p>
          <a:p>
            <a:pPr algn="ctr" eaLnBrk="1" hangingPunct="1"/>
            <a:r>
              <a:rPr lang="zh-TW" altLang="en-US" sz="1400" b="1" dirty="0">
                <a:latin typeface="微軟正黑體" panose="020B0604030504040204" pitchFamily="34" charset="-120"/>
                <a:ea typeface="微軟正黑體" panose="020B0604030504040204" pitchFamily="34" charset="-120"/>
              </a:rPr>
              <a:t>單獨招生</a:t>
            </a:r>
            <a:endParaRPr lang="en-US" altLang="zh-TW" sz="1400" b="1" dirty="0">
              <a:latin typeface="微軟正黑體" panose="020B0604030504040204" pitchFamily="34" charset="-120"/>
              <a:ea typeface="微軟正黑體" panose="020B0604030504040204" pitchFamily="34" charset="-120"/>
            </a:endParaRPr>
          </a:p>
          <a:p>
            <a:pPr algn="ctr" eaLnBrk="1" hangingPunct="1"/>
            <a:endParaRPr lang="en-US" altLang="zh-TW" sz="800" dirty="0">
              <a:latin typeface="微軟正黑體" panose="020B0604030504040204" pitchFamily="34" charset="-120"/>
              <a:ea typeface="微軟正黑體" panose="020B0604030504040204" pitchFamily="34" charset="-120"/>
            </a:endParaRPr>
          </a:p>
        </p:txBody>
      </p:sp>
      <p:sp>
        <p:nvSpPr>
          <p:cNvPr id="21518" name="Line 17"/>
          <p:cNvSpPr>
            <a:spLocks noChangeShapeType="1"/>
          </p:cNvSpPr>
          <p:nvPr/>
        </p:nvSpPr>
        <p:spPr bwMode="auto">
          <a:xfrm>
            <a:off x="3096667" y="4463337"/>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0" name="Line 19"/>
          <p:cNvSpPr>
            <a:spLocks noChangeShapeType="1"/>
          </p:cNvSpPr>
          <p:nvPr/>
        </p:nvSpPr>
        <p:spPr bwMode="auto">
          <a:xfrm flipH="1">
            <a:off x="5617625" y="1472462"/>
            <a:ext cx="1" cy="139939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1" name="Line 20"/>
          <p:cNvSpPr>
            <a:spLocks noChangeShapeType="1"/>
          </p:cNvSpPr>
          <p:nvPr/>
        </p:nvSpPr>
        <p:spPr bwMode="auto">
          <a:xfrm>
            <a:off x="8976320" y="2458301"/>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4" name="Rectangle 9"/>
          <p:cNvSpPr>
            <a:spLocks noChangeArrowheads="1"/>
          </p:cNvSpPr>
          <p:nvPr/>
        </p:nvSpPr>
        <p:spPr bwMode="auto">
          <a:xfrm>
            <a:off x="9452740" y="2872637"/>
            <a:ext cx="891733" cy="1590700"/>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技藝技能</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競賽得獎</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或</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取得</a:t>
            </a:r>
            <a:r>
              <a:rPr lang="zh-TW" altLang="en-US" sz="1300" b="1" dirty="0">
                <a:solidFill>
                  <a:schemeClr val="tx1"/>
                </a:solidFill>
                <a:latin typeface="微軟正黑體" panose="020B0604030504040204" pitchFamily="34" charset="-120"/>
                <a:ea typeface="微軟正黑體" panose="020B0604030504040204" pitchFamily="34" charset="-120"/>
              </a:rPr>
              <a:t>乙級</a:t>
            </a:r>
            <a:r>
              <a:rPr lang="zh-TW" altLang="en-US" sz="900" b="1" dirty="0">
                <a:solidFill>
                  <a:schemeClr val="tx1"/>
                </a:solidFill>
                <a:latin typeface="微軟正黑體" panose="020B0604030504040204" pitchFamily="34" charset="-120"/>
                <a:ea typeface="微軟正黑體" panose="020B0604030504040204" pitchFamily="34" charset="-120"/>
              </a:rPr>
              <a:t>以上</a:t>
            </a:r>
            <a:endParaRPr lang="en-US" altLang="zh-TW" sz="9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技術士證</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0070C0"/>
                </a:solidFill>
                <a:latin typeface="微軟正黑體" panose="020B0604030504040204" pitchFamily="34" charset="-120"/>
                <a:ea typeface="微軟正黑體" panose="020B0604030504040204" pitchFamily="34" charset="-120"/>
              </a:rPr>
              <a:t>或</a:t>
            </a:r>
            <a:endParaRPr lang="en-US" altLang="zh-TW" sz="1200" b="1" dirty="0">
              <a:solidFill>
                <a:srgbClr val="0070C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0070C0"/>
                </a:solidFill>
                <a:latin typeface="微軟正黑體" panose="020B0604030504040204" pitchFamily="34" charset="-120"/>
                <a:ea typeface="微軟正黑體" panose="020B0604030504040204" pitchFamily="34" charset="-120"/>
              </a:rPr>
              <a:t>專技普考證書</a:t>
            </a:r>
            <a:endParaRPr lang="en-US" altLang="zh-TW" sz="1200" b="1" dirty="0">
              <a:solidFill>
                <a:srgbClr val="0070C0"/>
              </a:solidFill>
              <a:latin typeface="微軟正黑體" panose="020B0604030504040204" pitchFamily="34" charset="-120"/>
              <a:ea typeface="微軟正黑體" panose="020B0604030504040204" pitchFamily="34" charset="-120"/>
            </a:endParaRPr>
          </a:p>
        </p:txBody>
      </p:sp>
      <p:sp>
        <p:nvSpPr>
          <p:cNvPr id="21528" name="Rectangle 8"/>
          <p:cNvSpPr>
            <a:spLocks noChangeArrowheads="1"/>
          </p:cNvSpPr>
          <p:nvPr/>
        </p:nvSpPr>
        <p:spPr bwMode="auto">
          <a:xfrm>
            <a:off x="8561177" y="4836375"/>
            <a:ext cx="879914"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技優保送</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29" name="Line 17"/>
          <p:cNvSpPr>
            <a:spLocks noChangeShapeType="1"/>
          </p:cNvSpPr>
          <p:nvPr/>
        </p:nvSpPr>
        <p:spPr bwMode="auto">
          <a:xfrm>
            <a:off x="9006849" y="4466487"/>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0" name="Rectangle 16"/>
          <p:cNvSpPr>
            <a:spLocks noChangeArrowheads="1"/>
          </p:cNvSpPr>
          <p:nvPr/>
        </p:nvSpPr>
        <p:spPr bwMode="auto">
          <a:xfrm>
            <a:off x="9459363" y="4836081"/>
            <a:ext cx="851868"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技優甄審</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31" name="Line 19"/>
          <p:cNvSpPr>
            <a:spLocks noChangeShapeType="1"/>
          </p:cNvSpPr>
          <p:nvPr/>
        </p:nvSpPr>
        <p:spPr bwMode="auto">
          <a:xfrm>
            <a:off x="9862711" y="4475718"/>
            <a:ext cx="0"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5" name="Rectangle 9"/>
          <p:cNvSpPr>
            <a:spLocks noChangeArrowheads="1"/>
          </p:cNvSpPr>
          <p:nvPr/>
        </p:nvSpPr>
        <p:spPr bwMode="auto">
          <a:xfrm>
            <a:off x="6528048" y="2872638"/>
            <a:ext cx="1008542" cy="1570359"/>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400" b="1" dirty="0">
                <a:solidFill>
                  <a:srgbClr val="FF0000"/>
                </a:solidFill>
                <a:latin typeface="微軟正黑體" panose="020B0604030504040204" pitchFamily="34" charset="-120"/>
                <a:ea typeface="微軟正黑體" panose="020B0604030504040204" pitchFamily="34" charset="-120"/>
              </a:rPr>
              <a:t> </a:t>
            </a:r>
            <a:r>
              <a:rPr lang="zh-TW" altLang="en-US" sz="1200" b="1" dirty="0">
                <a:solidFill>
                  <a:srgbClr val="FF0000"/>
                </a:solidFill>
                <a:latin typeface="微軟正黑體" panose="020B0604030504040204" pitchFamily="34" charset="-120"/>
                <a:ea typeface="微軟正黑體" panose="020B0604030504040204" pitchFamily="34" charset="-120"/>
              </a:rPr>
              <a:t>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綜高專門學程</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應屆生</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校內推薦</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在校前</a:t>
            </a:r>
            <a:r>
              <a:rPr lang="en-US" altLang="zh-TW" sz="1200" b="1" dirty="0">
                <a:solidFill>
                  <a:schemeClr val="tx1"/>
                </a:solidFill>
                <a:latin typeface="微軟正黑體" panose="020B0604030504040204" pitchFamily="34" charset="-120"/>
                <a:ea typeface="微軟正黑體" panose="020B0604030504040204" pitchFamily="34" charset="-120"/>
              </a:rPr>
              <a:t>30%</a:t>
            </a:r>
          </a:p>
          <a:p>
            <a:pPr algn="ctr" eaLnBrk="1" hangingPunct="1"/>
            <a:endParaRPr lang="en-US" altLang="zh-TW" sz="1200" b="1" dirty="0">
              <a:solidFill>
                <a:schemeClr val="tx1"/>
              </a:solidFill>
              <a:latin typeface="微軟正黑體" panose="020B0604030504040204" pitchFamily="34" charset="-120"/>
              <a:ea typeface="微軟正黑體" panose="020B0604030504040204" pitchFamily="34" charset="-120"/>
            </a:endParaRPr>
          </a:p>
        </p:txBody>
      </p:sp>
      <p:sp>
        <p:nvSpPr>
          <p:cNvPr id="21536" name="Rectangle 9"/>
          <p:cNvSpPr>
            <a:spLocks noChangeArrowheads="1"/>
          </p:cNvSpPr>
          <p:nvPr/>
        </p:nvSpPr>
        <p:spPr bwMode="auto">
          <a:xfrm>
            <a:off x="7612680" y="2871853"/>
            <a:ext cx="859585" cy="1570359"/>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t"/>
          <a:lstStyle/>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特殊經歷</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才藝專長</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優良表現</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或</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青年儲蓄</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方案</a:t>
            </a:r>
            <a:endParaRPr lang="en-US" altLang="zh-TW" sz="1300" b="1" dirty="0">
              <a:solidFill>
                <a:schemeClr val="tx1"/>
              </a:solidFill>
              <a:latin typeface="微軟正黑體" panose="020B0604030504040204" pitchFamily="34" charset="-120"/>
              <a:ea typeface="微軟正黑體" panose="020B0604030504040204" pitchFamily="34" charset="-120"/>
            </a:endParaRPr>
          </a:p>
        </p:txBody>
      </p:sp>
      <p:sp>
        <p:nvSpPr>
          <p:cNvPr id="21537" name="Line 20"/>
          <p:cNvSpPr>
            <a:spLocks noChangeShapeType="1"/>
          </p:cNvSpPr>
          <p:nvPr/>
        </p:nvSpPr>
        <p:spPr bwMode="auto">
          <a:xfrm>
            <a:off x="8040216" y="2479168"/>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8" name="Rectangle 8"/>
          <p:cNvSpPr>
            <a:spLocks noChangeArrowheads="1"/>
          </p:cNvSpPr>
          <p:nvPr/>
        </p:nvSpPr>
        <p:spPr bwMode="auto">
          <a:xfrm>
            <a:off x="6528048" y="4839550"/>
            <a:ext cx="1035062"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科技</a:t>
            </a:r>
            <a:r>
              <a:rPr lang="zh-TW" altLang="en-US" sz="1400" dirty="0">
                <a:latin typeface="微軟正黑體" panose="020B0604030504040204" pitchFamily="34" charset="-120"/>
                <a:ea typeface="微軟正黑體" panose="020B0604030504040204" pitchFamily="34" charset="-120"/>
              </a:rPr>
              <a:t>校院</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繁星</a:t>
            </a:r>
            <a:r>
              <a:rPr lang="zh-TW" altLang="en-US" sz="1400" dirty="0">
                <a:latin typeface="微軟正黑體" panose="020B0604030504040204" pitchFamily="34" charset="-120"/>
                <a:ea typeface="微軟正黑體" panose="020B0604030504040204" pitchFamily="34" charset="-120"/>
              </a:rPr>
              <a:t>計畫</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200" dirty="0">
                <a:latin typeface="微軟正黑體" panose="020B0604030504040204" pitchFamily="34" charset="-120"/>
                <a:ea typeface="微軟正黑體" panose="020B0604030504040204" pitchFamily="34" charset="-120"/>
              </a:rPr>
              <a:t>推薦甄選入學</a:t>
            </a:r>
            <a:endParaRPr lang="en-US" altLang="zh-TW" sz="1200" dirty="0">
              <a:latin typeface="微軟正黑體" panose="020B0604030504040204" pitchFamily="34" charset="-120"/>
              <a:ea typeface="微軟正黑體" panose="020B0604030504040204" pitchFamily="34" charset="-120"/>
            </a:endParaRPr>
          </a:p>
        </p:txBody>
      </p:sp>
      <p:sp>
        <p:nvSpPr>
          <p:cNvPr id="21539" name="Line 17"/>
          <p:cNvSpPr>
            <a:spLocks noChangeShapeType="1"/>
          </p:cNvSpPr>
          <p:nvPr/>
        </p:nvSpPr>
        <p:spPr bwMode="auto">
          <a:xfrm>
            <a:off x="7032104" y="4463337"/>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40" name="Rectangle 16"/>
          <p:cNvSpPr>
            <a:spLocks noChangeArrowheads="1"/>
          </p:cNvSpPr>
          <p:nvPr/>
        </p:nvSpPr>
        <p:spPr bwMode="auto">
          <a:xfrm>
            <a:off x="7612098" y="4835296"/>
            <a:ext cx="839778"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特殊選才</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41" name="Line 19"/>
          <p:cNvSpPr>
            <a:spLocks noChangeShapeType="1"/>
          </p:cNvSpPr>
          <p:nvPr/>
        </p:nvSpPr>
        <p:spPr bwMode="auto">
          <a:xfrm>
            <a:off x="8040216" y="4451974"/>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0" name="Line 20"/>
          <p:cNvSpPr>
            <a:spLocks noChangeShapeType="1"/>
          </p:cNvSpPr>
          <p:nvPr/>
        </p:nvSpPr>
        <p:spPr bwMode="auto">
          <a:xfrm>
            <a:off x="9858438" y="2468619"/>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1" name="Rectangle 9"/>
          <p:cNvSpPr>
            <a:spLocks noChangeArrowheads="1"/>
          </p:cNvSpPr>
          <p:nvPr/>
        </p:nvSpPr>
        <p:spPr bwMode="auto">
          <a:xfrm>
            <a:off x="4994638" y="2848064"/>
            <a:ext cx="1317386" cy="1615567"/>
          </a:xfrm>
          <a:prstGeom prst="roundRect">
            <a:avLst/>
          </a:prstGeom>
          <a:solidFill>
            <a:srgbClr val="CCFFFF"/>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符合</a:t>
            </a:r>
            <a:r>
              <a:rPr lang="zh-TW" altLang="en-US" sz="1600" b="1" dirty="0">
                <a:solidFill>
                  <a:srgbClr val="FF0000"/>
                </a:solidFill>
                <a:latin typeface="微軟正黑體" panose="020B0604030504040204" pitchFamily="34" charset="-120"/>
                <a:ea typeface="微軟正黑體" panose="020B0604030504040204" pitchFamily="34" charset="-120"/>
              </a:rPr>
              <a:t>單招</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簡章要求</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38" name="Rectangle 5"/>
          <p:cNvSpPr>
            <a:spLocks noChangeArrowheads="1"/>
          </p:cNvSpPr>
          <p:nvPr/>
        </p:nvSpPr>
        <p:spPr bwMode="auto">
          <a:xfrm>
            <a:off x="10383933" y="1872831"/>
            <a:ext cx="1080119" cy="574675"/>
          </a:xfrm>
          <a:prstGeom prst="round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eaLnBrk="1" hangingPunct="1"/>
            <a:r>
              <a:rPr lang="zh-TW" altLang="en-US" sz="1400" b="1" dirty="0">
                <a:solidFill>
                  <a:schemeClr val="tx1"/>
                </a:solidFill>
                <a:latin typeface="微軟正黑體" panose="020B0604030504040204" pitchFamily="34" charset="-120"/>
              </a:rPr>
              <a:t>參加</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rPr>
              <a:t>學測</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ndParaRPr>
          </a:p>
          <a:p>
            <a:pPr algn="ctr" eaLnBrk="1" hangingPunct="1"/>
            <a:r>
              <a:rPr lang="zh-TW" altLang="en-US" sz="1600" b="1" dirty="0">
                <a:solidFill>
                  <a:schemeClr val="tx1"/>
                </a:solidFill>
                <a:latin typeface="微軟正黑體" panose="020B0604030504040204" pitchFamily="34" charset="-120"/>
              </a:rPr>
              <a:t>取得成績</a:t>
            </a:r>
            <a:endParaRPr lang="en-US" altLang="zh-TW" sz="1600" b="1" dirty="0">
              <a:solidFill>
                <a:schemeClr val="tx1"/>
              </a:solidFill>
              <a:latin typeface="微軟正黑體" panose="020B0604030504040204" pitchFamily="34" charset="-120"/>
            </a:endParaRPr>
          </a:p>
        </p:txBody>
      </p:sp>
      <p:sp>
        <p:nvSpPr>
          <p:cNvPr id="46" name="Line 6"/>
          <p:cNvSpPr>
            <a:spLocks noChangeShapeType="1"/>
          </p:cNvSpPr>
          <p:nvPr/>
        </p:nvSpPr>
        <p:spPr bwMode="auto">
          <a:xfrm>
            <a:off x="10887987" y="1472463"/>
            <a:ext cx="0" cy="43338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7" name="Rectangle 9"/>
          <p:cNvSpPr>
            <a:spLocks noChangeArrowheads="1"/>
          </p:cNvSpPr>
          <p:nvPr/>
        </p:nvSpPr>
        <p:spPr bwMode="auto">
          <a:xfrm>
            <a:off x="10400879" y="2891686"/>
            <a:ext cx="1016810" cy="155131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400" b="1" dirty="0">
                <a:solidFill>
                  <a:srgbClr val="FF0000"/>
                </a:solidFill>
                <a:latin typeface="微軟正黑體" panose="020B0604030504040204" pitchFamily="34" charset="-120"/>
                <a:ea typeface="微軟正黑體" panose="020B0604030504040204" pitchFamily="34" charset="-120"/>
              </a:rPr>
              <a:t>普通科</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綜合高中</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藝術群</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實驗教育生</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符合</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簡章資格者</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49" name="Line 20"/>
          <p:cNvSpPr>
            <a:spLocks noChangeShapeType="1"/>
          </p:cNvSpPr>
          <p:nvPr/>
        </p:nvSpPr>
        <p:spPr bwMode="auto">
          <a:xfrm>
            <a:off x="10902423" y="2458299"/>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0" name="Rectangle 16"/>
          <p:cNvSpPr>
            <a:spLocks noChangeArrowheads="1"/>
          </p:cNvSpPr>
          <p:nvPr/>
        </p:nvSpPr>
        <p:spPr bwMode="auto">
          <a:xfrm>
            <a:off x="10403371" y="4803593"/>
            <a:ext cx="1060681" cy="936625"/>
          </a:xfrm>
          <a:prstGeom prst="round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a:t>
            </a:r>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高中生</a:t>
            </a:r>
            <a:r>
              <a:rPr lang="en-US" altLang="zh-TW" sz="1100" dirty="0">
                <a:latin typeface="微軟正黑體" panose="020B0604030504040204" pitchFamily="34" charset="-120"/>
                <a:ea typeface="微軟正黑體" panose="020B0604030504040204" pitchFamily="34" charset="-120"/>
              </a:rPr>
              <a:t>)</a:t>
            </a: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申請入學</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sp>
        <p:nvSpPr>
          <p:cNvPr id="51" name="Line 19"/>
          <p:cNvSpPr>
            <a:spLocks noChangeShapeType="1"/>
          </p:cNvSpPr>
          <p:nvPr/>
        </p:nvSpPr>
        <p:spPr bwMode="auto">
          <a:xfrm>
            <a:off x="10902423" y="4445852"/>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4" name="Rectangle 16"/>
          <p:cNvSpPr>
            <a:spLocks noChangeArrowheads="1"/>
          </p:cNvSpPr>
          <p:nvPr/>
        </p:nvSpPr>
        <p:spPr bwMode="auto">
          <a:xfrm>
            <a:off x="4772228" y="4835201"/>
            <a:ext cx="860333" cy="905017"/>
          </a:xfrm>
          <a:prstGeom prst="roundRect">
            <a:avLst/>
          </a:prstGeom>
          <a:solidFill>
            <a:srgbClr val="CCFFFF"/>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四技二專</a:t>
            </a:r>
            <a:endParaRPr lang="en-US" altLang="zh-TW" sz="1400" b="1" dirty="0">
              <a:solidFill>
                <a:srgbClr val="7030A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日間部</a:t>
            </a:r>
          </a:p>
          <a:p>
            <a:pPr algn="ctr" eaLnBrk="1" hangingPunct="1"/>
            <a:r>
              <a:rPr lang="zh-TW" altLang="en-US" sz="1400" b="1" dirty="0">
                <a:latin typeface="微軟正黑體" panose="020B0604030504040204" pitchFamily="34" charset="-120"/>
                <a:ea typeface="微軟正黑體" panose="020B0604030504040204" pitchFamily="34" charset="-120"/>
              </a:rPr>
              <a:t>單獨招生</a:t>
            </a:r>
            <a:endParaRPr lang="en-US" altLang="zh-TW" sz="1400" b="1" dirty="0">
              <a:latin typeface="微軟正黑體" panose="020B0604030504040204" pitchFamily="34" charset="-120"/>
              <a:ea typeface="微軟正黑體" panose="020B0604030504040204" pitchFamily="34" charset="-120"/>
            </a:endParaRPr>
          </a:p>
          <a:p>
            <a:pPr algn="ctr" eaLnBrk="1" hangingPunct="1"/>
            <a:r>
              <a:rPr lang="en-US" altLang="zh-TW" sz="800" b="1" dirty="0">
                <a:solidFill>
                  <a:srgbClr val="FF0000"/>
                </a:solidFill>
                <a:latin typeface="微軟正黑體" panose="020B0604030504040204" pitchFamily="34" charset="-120"/>
                <a:ea typeface="微軟正黑體" panose="020B0604030504040204" pitchFamily="34" charset="-120"/>
              </a:rPr>
              <a:t>(</a:t>
            </a:r>
            <a:r>
              <a:rPr lang="zh-TW" altLang="en-US" sz="8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800" b="1" dirty="0">
                <a:solidFill>
                  <a:srgbClr val="FF0000"/>
                </a:solidFill>
                <a:latin typeface="微軟正黑體" panose="020B0604030504040204" pitchFamily="34" charset="-120"/>
                <a:ea typeface="微軟正黑體" panose="020B0604030504040204" pitchFamily="34" charset="-120"/>
              </a:rPr>
              <a:t>)</a:t>
            </a:r>
          </a:p>
        </p:txBody>
      </p:sp>
      <p:sp>
        <p:nvSpPr>
          <p:cNvPr id="59" name="Line 17"/>
          <p:cNvSpPr>
            <a:spLocks noChangeShapeType="1"/>
          </p:cNvSpPr>
          <p:nvPr/>
        </p:nvSpPr>
        <p:spPr bwMode="auto">
          <a:xfrm flipH="1">
            <a:off x="4214276" y="4451973"/>
            <a:ext cx="0" cy="395514"/>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3" name="Line 6"/>
          <p:cNvSpPr>
            <a:spLocks noChangeShapeType="1"/>
          </p:cNvSpPr>
          <p:nvPr/>
        </p:nvSpPr>
        <p:spPr bwMode="auto">
          <a:xfrm>
            <a:off x="6997102" y="2479953"/>
            <a:ext cx="0" cy="4333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6" name="Rectangle 5"/>
          <p:cNvSpPr>
            <a:spLocks noChangeArrowheads="1"/>
          </p:cNvSpPr>
          <p:nvPr/>
        </p:nvSpPr>
        <p:spPr bwMode="auto">
          <a:xfrm>
            <a:off x="2605916" y="2871853"/>
            <a:ext cx="1064303" cy="1567697"/>
          </a:xfrm>
          <a:prstGeom prst="roundRect">
            <a:avLst/>
          </a:prstGeom>
          <a:solidFill>
            <a:srgbClr val="F4E78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200" b="1" dirty="0">
                <a:solidFill>
                  <a:srgbClr val="FF0000"/>
                </a:solidFill>
                <a:latin typeface="微軟正黑體" panose="020B0604030504040204" pitchFamily="34" charset="-120"/>
                <a:ea typeface="微軟正黑體" panose="020B0604030504040204" pitchFamily="34" charset="-120"/>
              </a:rPr>
              <a:t> 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ea typeface="微軟正黑體" panose="020B0604030504040204" pitchFamily="34" charset="-120"/>
              </a:rPr>
              <a:t>綜高專門學程</a:t>
            </a:r>
            <a:br>
              <a:rPr lang="en-US" altLang="zh-TW" sz="1050" b="1" dirty="0">
                <a:solidFill>
                  <a:srgbClr val="FF0000"/>
                </a:solidFill>
                <a:latin typeface="微軟正黑體" panose="020B0604030504040204" pitchFamily="34" charset="-120"/>
                <a:ea typeface="微軟正黑體" panose="020B0604030504040204" pitchFamily="34" charset="-120"/>
              </a:rPr>
            </a:br>
            <a:r>
              <a:rPr lang="zh-TW" altLang="en-US" sz="1050" b="1" dirty="0">
                <a:solidFill>
                  <a:srgbClr val="FF0000"/>
                </a:solidFill>
                <a:latin typeface="微軟正黑體" panose="020B0604030504040204" pitchFamily="34" charset="-120"/>
                <a:ea typeface="微軟正黑體" panose="020B0604030504040204" pitchFamily="34" charset="-120"/>
              </a:rPr>
              <a:t>非應屆普通科</a:t>
            </a:r>
            <a:endParaRPr lang="en-US" altLang="zh-TW" sz="105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100" dirty="0">
                <a:solidFill>
                  <a:schemeClr val="tx1">
                    <a:lumMod val="95000"/>
                    <a:lumOff val="5000"/>
                  </a:schemeClr>
                </a:solidFill>
                <a:latin typeface="微軟正黑體" panose="020B0604030504040204" pitchFamily="34" charset="-120"/>
                <a:ea typeface="微軟正黑體" panose="020B0604030504040204" pitchFamily="34" charset="-120"/>
              </a:rPr>
              <a:t>或青年儲蓄方案</a:t>
            </a:r>
            <a:endParaRPr lang="en-US" altLang="zh-TW" sz="1100"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68" name="Rectangle 3"/>
          <p:cNvSpPr>
            <a:spLocks noChangeArrowheads="1"/>
          </p:cNvSpPr>
          <p:nvPr/>
        </p:nvSpPr>
        <p:spPr bwMode="auto">
          <a:xfrm>
            <a:off x="2602732" y="6096420"/>
            <a:ext cx="8896443" cy="428924"/>
          </a:xfrm>
          <a:prstGeom prst="round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b="1" dirty="0">
                <a:solidFill>
                  <a:schemeClr val="bg1"/>
                </a:solidFill>
                <a:latin typeface="微軟正黑體" panose="020B0604030504040204" pitchFamily="34" charset="-120"/>
                <a:ea typeface="微軟正黑體" panose="020B0604030504040204" pitchFamily="34" charset="-120"/>
              </a:rPr>
              <a:t>適性的科大生</a:t>
            </a:r>
          </a:p>
        </p:txBody>
      </p:sp>
      <p:sp>
        <p:nvSpPr>
          <p:cNvPr id="69" name="標題 1"/>
          <p:cNvSpPr txBox="1">
            <a:spLocks/>
          </p:cNvSpPr>
          <p:nvPr/>
        </p:nvSpPr>
        <p:spPr>
          <a:xfrm>
            <a:off x="4271359" y="237277"/>
            <a:ext cx="6321000" cy="627623"/>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fontAlgn="auto">
              <a:spcBef>
                <a:spcPct val="0"/>
              </a:spcBef>
            </a:pPr>
            <a:r>
              <a:rPr kumimoji="0" lang="zh-TW" altLang="en-US" sz="4000" kern="0" dirty="0">
                <a:solidFill>
                  <a:srgbClr val="FF0000"/>
                </a:solidFill>
                <a:latin typeface="微軟正黑體" panose="020B0604030504040204" pitchFamily="34" charset="-120"/>
                <a:ea typeface="微軟正黑體" panose="020B0604030504040204" pitchFamily="34" charset="-120"/>
              </a:rPr>
              <a:t>四技二專</a:t>
            </a:r>
            <a:r>
              <a:rPr kumimoji="0" lang="zh-TW" altLang="en-US" sz="4000" kern="0" dirty="0">
                <a:latin typeface="微軟正黑體" panose="020B0604030504040204" pitchFamily="34" charset="-120"/>
                <a:ea typeface="微軟正黑體" panose="020B0604030504040204" pitchFamily="34" charset="-120"/>
              </a:rPr>
              <a:t>升學管道流程圖</a:t>
            </a:r>
          </a:p>
        </p:txBody>
      </p:sp>
      <p:sp>
        <p:nvSpPr>
          <p:cNvPr id="70" name="Rectangle 5"/>
          <p:cNvSpPr>
            <a:spLocks noChangeArrowheads="1"/>
          </p:cNvSpPr>
          <p:nvPr/>
        </p:nvSpPr>
        <p:spPr bwMode="auto">
          <a:xfrm>
            <a:off x="3698576" y="2871853"/>
            <a:ext cx="1064303" cy="1603865"/>
          </a:xfrm>
          <a:prstGeom prst="roundRect">
            <a:avLst/>
          </a:prstGeom>
          <a:solidFill>
            <a:srgbClr val="FFC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200" b="1" dirty="0">
                <a:solidFill>
                  <a:srgbClr val="FF0000"/>
                </a:solidFill>
                <a:latin typeface="微軟正黑體" panose="020B0604030504040204" pitchFamily="34" charset="-120"/>
                <a:ea typeface="微軟正黑體" panose="020B0604030504040204" pitchFamily="34" charset="-120"/>
              </a:rPr>
              <a:t> 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ea typeface="微軟正黑體" panose="020B0604030504040204" pitchFamily="34" charset="-120"/>
              </a:rPr>
              <a:t>綜高專門學程</a:t>
            </a:r>
            <a:br>
              <a:rPr lang="en-US" altLang="zh-TW" sz="1050" b="1" dirty="0">
                <a:solidFill>
                  <a:srgbClr val="FF0000"/>
                </a:solidFill>
                <a:latin typeface="微軟正黑體" panose="020B0604030504040204" pitchFamily="34" charset="-120"/>
                <a:ea typeface="微軟正黑體" panose="020B0604030504040204" pitchFamily="34" charset="-120"/>
              </a:rPr>
            </a:br>
            <a:r>
              <a:rPr lang="zh-TW" altLang="en-US" sz="1050" b="1" dirty="0">
                <a:solidFill>
                  <a:srgbClr val="FF0000"/>
                </a:solidFill>
                <a:latin typeface="微軟正黑體" panose="020B0604030504040204" pitchFamily="34" charset="-120"/>
              </a:rPr>
              <a:t>綜高學術學程</a:t>
            </a:r>
            <a:endParaRPr lang="en-US" altLang="zh-TW" sz="1050" b="1" dirty="0">
              <a:solidFill>
                <a:srgbClr val="FF0000"/>
              </a:solidFill>
              <a:latin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rPr>
              <a:t>非</a:t>
            </a:r>
            <a:r>
              <a:rPr lang="zh-TW" altLang="en-US" sz="1050" b="1" dirty="0">
                <a:solidFill>
                  <a:srgbClr val="FF0000"/>
                </a:solidFill>
                <a:latin typeface="微軟正黑體" panose="020B0604030504040204" pitchFamily="34" charset="-120"/>
                <a:ea typeface="微軟正黑體" panose="020B0604030504040204" pitchFamily="34" charset="-120"/>
              </a:rPr>
              <a:t>應屆普通科</a:t>
            </a:r>
            <a:endParaRPr lang="en-US" altLang="zh-TW" sz="1050" b="1" dirty="0">
              <a:solidFill>
                <a:srgbClr val="FF0000"/>
              </a:solidFill>
              <a:latin typeface="微軟正黑體" panose="020B0604030504040204" pitchFamily="34" charset="-120"/>
              <a:ea typeface="微軟正黑體" panose="020B0604030504040204" pitchFamily="34" charset="-120"/>
            </a:endParaRPr>
          </a:p>
        </p:txBody>
      </p:sp>
      <p:sp>
        <p:nvSpPr>
          <p:cNvPr id="71" name="Line 4"/>
          <p:cNvSpPr>
            <a:spLocks noChangeShapeType="1"/>
          </p:cNvSpPr>
          <p:nvPr/>
        </p:nvSpPr>
        <p:spPr bwMode="auto">
          <a:xfrm>
            <a:off x="4196025" y="2479168"/>
            <a:ext cx="0" cy="412519"/>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1" name="Rectangle 5"/>
          <p:cNvSpPr>
            <a:spLocks noChangeArrowheads="1"/>
          </p:cNvSpPr>
          <p:nvPr/>
        </p:nvSpPr>
        <p:spPr bwMode="auto">
          <a:xfrm>
            <a:off x="2573771" y="1893944"/>
            <a:ext cx="2198457" cy="574675"/>
          </a:xfrm>
          <a:prstGeom prst="roundRect">
            <a:avLst/>
          </a:prstGeom>
          <a:solidFill>
            <a:srgbClr val="F4E78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參加</a:t>
            </a:r>
            <a:r>
              <a:rPr lang="zh-TW" altLang="en-US" sz="2400" b="1" dirty="0">
                <a:solidFill>
                  <a:srgbClr val="C00000"/>
                </a:solidFill>
                <a:latin typeface="微軟正黑體" panose="020B0604030504040204" pitchFamily="34" charset="-120"/>
                <a:ea typeface="微軟正黑體" panose="020B0604030504040204" pitchFamily="34" charset="-120"/>
              </a:rPr>
              <a:t>統測</a:t>
            </a:r>
            <a:r>
              <a:rPr lang="zh-TW" altLang="en-US" sz="1600" b="1" dirty="0">
                <a:solidFill>
                  <a:schemeClr val="tx1"/>
                </a:solidFill>
                <a:latin typeface="微軟正黑體" panose="020B0604030504040204" pitchFamily="34" charset="-120"/>
                <a:ea typeface="微軟正黑體" panose="020B0604030504040204" pitchFamily="34" charset="-120"/>
              </a:rPr>
              <a:t>取得成績</a:t>
            </a:r>
          </a:p>
        </p:txBody>
      </p:sp>
      <p:sp>
        <p:nvSpPr>
          <p:cNvPr id="72" name="Rectangle 3"/>
          <p:cNvSpPr>
            <a:spLocks noChangeArrowheads="1"/>
          </p:cNvSpPr>
          <p:nvPr/>
        </p:nvSpPr>
        <p:spPr bwMode="auto">
          <a:xfrm>
            <a:off x="2567609" y="984533"/>
            <a:ext cx="8896443" cy="500383"/>
          </a:xfrm>
          <a:prstGeom prst="roundRect">
            <a:avLst/>
          </a:prstGeom>
          <a:solidFill>
            <a:schemeClr val="accent1"/>
          </a:solidFill>
          <a:ln w="12700">
            <a:solidFill>
              <a:schemeClr val="tx1"/>
            </a:solid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b="1" dirty="0">
                <a:solidFill>
                  <a:srgbClr val="FFFF00"/>
                </a:solidFill>
                <a:latin typeface="微軟正黑體" panose="020B0604030504040204" pitchFamily="34" charset="-120"/>
                <a:ea typeface="微軟正黑體" panose="020B0604030504040204" pitchFamily="34" charset="-120"/>
              </a:rPr>
              <a:t>技高</a:t>
            </a:r>
            <a:r>
              <a:rPr lang="zh-TW" altLang="en-US" b="1" dirty="0">
                <a:solidFill>
                  <a:schemeClr val="bg1"/>
                </a:solidFill>
                <a:latin typeface="微軟正黑體" panose="020B0604030504040204" pitchFamily="34" charset="-120"/>
                <a:ea typeface="微軟正黑體" panose="020B0604030504040204" pitchFamily="34" charset="-120"/>
              </a:rPr>
              <a:t>生 </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綜高</a:t>
            </a:r>
            <a:r>
              <a:rPr lang="zh-TW" altLang="en-US" b="1" dirty="0">
                <a:solidFill>
                  <a:schemeClr val="bg1"/>
                </a:solidFill>
                <a:latin typeface="微軟正黑體" panose="020B0604030504040204" pitchFamily="34" charset="-120"/>
                <a:ea typeface="微軟正黑體" panose="020B0604030504040204" pitchFamily="34" charset="-120"/>
              </a:rPr>
              <a:t>生 </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普高</a:t>
            </a:r>
            <a:r>
              <a:rPr lang="zh-TW" altLang="en-US" b="1" dirty="0">
                <a:solidFill>
                  <a:schemeClr val="bg1"/>
                </a:solidFill>
                <a:latin typeface="微軟正黑體" panose="020B0604030504040204" pitchFamily="34" charset="-120"/>
                <a:ea typeface="微軟正黑體" panose="020B0604030504040204" pitchFamily="34" charset="-120"/>
              </a:rPr>
              <a:t>生</a:t>
            </a:r>
            <a:endParaRPr lang="zh-TW" altLang="en-US" b="1" dirty="0">
              <a:solidFill>
                <a:srgbClr val="CCFFFF"/>
              </a:solidFill>
              <a:latin typeface="微軟正黑體" panose="020B0604030504040204" pitchFamily="34" charset="-120"/>
              <a:ea typeface="微軟正黑體" panose="020B0604030504040204" pitchFamily="34" charset="-120"/>
            </a:endParaRPr>
          </a:p>
        </p:txBody>
      </p:sp>
      <p:cxnSp>
        <p:nvCxnSpPr>
          <p:cNvPr id="3" name="肘形接點 2"/>
          <p:cNvCxnSpPr>
            <a:stCxn id="41" idx="2"/>
            <a:endCxn id="54" idx="0"/>
          </p:cNvCxnSpPr>
          <p:nvPr/>
        </p:nvCxnSpPr>
        <p:spPr>
          <a:xfrm rot="5400000">
            <a:off x="5242078" y="4423948"/>
            <a:ext cx="371570" cy="4509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肘形接點 56"/>
          <p:cNvCxnSpPr>
            <a:stCxn id="41" idx="2"/>
            <a:endCxn id="21517" idx="0"/>
          </p:cNvCxnSpPr>
          <p:nvPr/>
        </p:nvCxnSpPr>
        <p:spPr>
          <a:xfrm rot="16200000" flipH="1">
            <a:off x="5674888" y="4442073"/>
            <a:ext cx="383858" cy="426973"/>
          </a:xfrm>
          <a:prstGeom prst="bentConnector3">
            <a:avLst>
              <a:gd name="adj1" fmla="val 4777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8741864" y="1108865"/>
            <a:ext cx="2601995" cy="276999"/>
          </a:xfrm>
          <a:prstGeom prst="rect">
            <a:avLst/>
          </a:prstGeom>
        </p:spPr>
        <p:txBody>
          <a:bodyPr wrap="none">
            <a:spAutoFit/>
          </a:bodyPr>
          <a:lstStyle/>
          <a:p>
            <a:pPr algn="ctr"/>
            <a:r>
              <a:rPr lang="en-US" altLang="zh-TW"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chemeClr val="bg1"/>
                </a:solidFill>
                <a:latin typeface="微軟正黑體" panose="020B0604030504040204" pitchFamily="34" charset="-120"/>
                <a:ea typeface="微軟正黑體" panose="020B0604030504040204" pitchFamily="34" charset="-120"/>
              </a:rPr>
              <a:t>含應屆、非應屆畢業生及同等學力</a:t>
            </a:r>
            <a:r>
              <a:rPr lang="en-US" altLang="zh-TW" sz="1200" b="1" dirty="0">
                <a:solidFill>
                  <a:schemeClr val="bg1"/>
                </a:solidFill>
                <a:latin typeface="微軟正黑體" panose="020B0604030504040204" pitchFamily="34" charset="-120"/>
                <a:ea typeface="微軟正黑體" panose="020B0604030504040204" pitchFamily="34" charset="-120"/>
              </a:rPr>
              <a:t>)</a:t>
            </a:r>
            <a:endParaRPr lang="zh-TW" altLang="en-US" sz="1200" b="1" dirty="0">
              <a:solidFill>
                <a:schemeClr val="bg1"/>
              </a:solidFill>
              <a:latin typeface="微軟正黑體" panose="020B0604030504040204" pitchFamily="34" charset="-120"/>
              <a:ea typeface="微軟正黑體" panose="020B0604030504040204" pitchFamily="34" charset="-120"/>
            </a:endParaRPr>
          </a:p>
        </p:txBody>
      </p:sp>
      <p:pic>
        <p:nvPicPr>
          <p:cNvPr id="61" name="圖片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04" y="664074"/>
            <a:ext cx="1145014" cy="1145014"/>
          </a:xfrm>
          <a:prstGeom prst="rect">
            <a:avLst/>
          </a:prstGeom>
        </p:spPr>
      </p:pic>
      <p:pic>
        <p:nvPicPr>
          <p:cNvPr id="73" name="image105.jpeg"/>
          <p:cNvPicPr/>
          <p:nvPr/>
        </p:nvPicPr>
        <p:blipFill>
          <a:blip r:embed="rId4" cstate="print"/>
          <a:stretch>
            <a:fillRect/>
          </a:stretch>
        </p:blipFill>
        <p:spPr>
          <a:xfrm>
            <a:off x="536041" y="1854932"/>
            <a:ext cx="1467614" cy="624236"/>
          </a:xfrm>
          <a:prstGeom prst="rect">
            <a:avLst/>
          </a:prstGeom>
          <a:ln w="28575">
            <a:solidFill>
              <a:schemeClr val="accent1">
                <a:lumMod val="75000"/>
              </a:schemeClr>
            </a:solidFill>
          </a:ln>
        </p:spPr>
      </p:pic>
      <p:sp>
        <p:nvSpPr>
          <p:cNvPr id="74" name="矩形 73"/>
          <p:cNvSpPr/>
          <p:nvPr/>
        </p:nvSpPr>
        <p:spPr>
          <a:xfrm>
            <a:off x="476513" y="2504137"/>
            <a:ext cx="1927788" cy="261610"/>
          </a:xfrm>
          <a:prstGeom prst="rect">
            <a:avLst/>
          </a:prstGeom>
        </p:spPr>
        <p:txBody>
          <a:bodyPr wrap="square">
            <a:spAutoFit/>
          </a:bodyPr>
          <a:lstStyle/>
          <a:p>
            <a:pPr marL="0" lvl="2">
              <a:spcBef>
                <a:spcPts val="363"/>
              </a:spcBef>
            </a:pPr>
            <a:r>
              <a:rPr lang="en-US" altLang="zh-TW" sz="1050" b="1" dirty="0">
                <a:latin typeface="微軟正黑體" panose="020B0604030504040204" pitchFamily="34" charset="-120"/>
                <a:ea typeface="微軟正黑體" panose="020B0604030504040204" pitchFamily="34" charset="-120"/>
                <a:sym typeface="Roboto Condensed"/>
              </a:rPr>
              <a:t>http://www.tcte.edu.tw/</a:t>
            </a:r>
          </a:p>
        </p:txBody>
      </p:sp>
      <p:sp>
        <p:nvSpPr>
          <p:cNvPr id="92" name="矩形 91"/>
          <p:cNvSpPr/>
          <p:nvPr/>
        </p:nvSpPr>
        <p:spPr>
          <a:xfrm>
            <a:off x="462545" y="5823415"/>
            <a:ext cx="2105063" cy="253916"/>
          </a:xfrm>
          <a:prstGeom prst="rect">
            <a:avLst/>
          </a:prstGeom>
        </p:spPr>
        <p:txBody>
          <a:bodyPr wrap="none" anchor="ctr">
            <a:spAutoFit/>
          </a:bodyPr>
          <a:lstStyle/>
          <a:p>
            <a:r>
              <a:rPr lang="zh-TW" altLang="en-US" sz="1050" b="1" dirty="0">
                <a:latin typeface="微軟正黑體" panose="020B0604030504040204" pitchFamily="34" charset="-120"/>
                <a:ea typeface="微軟正黑體" panose="020B0604030504040204" pitchFamily="34" charset="-120"/>
              </a:rPr>
              <a:t>https://www.jctv.ntut.edu.tw/</a:t>
            </a:r>
          </a:p>
        </p:txBody>
      </p:sp>
      <p:grpSp>
        <p:nvGrpSpPr>
          <p:cNvPr id="5" name="群組 4"/>
          <p:cNvGrpSpPr/>
          <p:nvPr/>
        </p:nvGrpSpPr>
        <p:grpSpPr>
          <a:xfrm>
            <a:off x="508343" y="4989277"/>
            <a:ext cx="1695243" cy="673755"/>
            <a:chOff x="2986278" y="7681175"/>
            <a:chExt cx="1695243" cy="673755"/>
          </a:xfrm>
        </p:grpSpPr>
        <p:sp>
          <p:nvSpPr>
            <p:cNvPr id="97" name="圓角矩形 96"/>
            <p:cNvSpPr/>
            <p:nvPr/>
          </p:nvSpPr>
          <p:spPr>
            <a:xfrm>
              <a:off x="2986278" y="7681175"/>
              <a:ext cx="1695243" cy="673755"/>
            </a:xfrm>
            <a:prstGeom prst="roundRect">
              <a:avLst>
                <a:gd name="adj" fmla="val 0"/>
              </a:avLst>
            </a:prstGeom>
            <a:solidFill>
              <a:schemeClr val="bg1"/>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2" name="群組 1"/>
            <p:cNvGrpSpPr/>
            <p:nvPr/>
          </p:nvGrpSpPr>
          <p:grpSpPr>
            <a:xfrm>
              <a:off x="3046882" y="7752706"/>
              <a:ext cx="1444877" cy="602224"/>
              <a:chOff x="2151311" y="6899348"/>
              <a:chExt cx="6242294" cy="2018031"/>
            </a:xfrm>
            <a:solidFill>
              <a:schemeClr val="bg1"/>
            </a:solidFill>
          </p:grpSpPr>
          <p:pic>
            <p:nvPicPr>
              <p:cNvPr id="88" name="圖片 1" descr="聯合會logo"/>
              <p:cNvPicPr>
                <a:picLocks noChangeAspect="1" noChangeArrowheads="1"/>
              </p:cNvPicPr>
              <p:nvPr/>
            </p:nvPicPr>
            <p:blipFill rotWithShape="1">
              <a:blip r:embed="rId5" cstate="print"/>
              <a:srcRect r="86443"/>
              <a:stretch/>
            </p:blipFill>
            <p:spPr bwMode="auto">
              <a:xfrm>
                <a:off x="2151311" y="6937408"/>
                <a:ext cx="1437213" cy="1903816"/>
              </a:xfrm>
              <a:prstGeom prst="rect">
                <a:avLst/>
              </a:prstGeom>
              <a:grpFill/>
              <a:ln w="9525">
                <a:noFill/>
                <a:miter lim="800000"/>
                <a:headEnd/>
                <a:tailEnd/>
              </a:ln>
            </p:spPr>
          </p:pic>
          <p:pic>
            <p:nvPicPr>
              <p:cNvPr id="90" name="圖片 1" descr="聯合會logo"/>
              <p:cNvPicPr>
                <a:picLocks noChangeAspect="1" noChangeArrowheads="1"/>
              </p:cNvPicPr>
              <p:nvPr/>
            </p:nvPicPr>
            <p:blipFill rotWithShape="1">
              <a:blip r:embed="rId5" cstate="print"/>
              <a:srcRect l="13744" t="38292" r="21237" b="17187"/>
              <a:stretch/>
            </p:blipFill>
            <p:spPr bwMode="auto">
              <a:xfrm>
                <a:off x="3569069" y="6899348"/>
                <a:ext cx="4824536" cy="1051991"/>
              </a:xfrm>
              <a:prstGeom prst="rect">
                <a:avLst/>
              </a:prstGeom>
              <a:grpFill/>
              <a:ln w="9525">
                <a:noFill/>
                <a:miter lim="800000"/>
                <a:headEnd/>
                <a:tailEnd/>
              </a:ln>
            </p:spPr>
          </p:pic>
          <p:pic>
            <p:nvPicPr>
              <p:cNvPr id="91" name="圖片 1" descr="聯合會logo"/>
              <p:cNvPicPr>
                <a:picLocks noChangeAspect="1" noChangeArrowheads="1"/>
              </p:cNvPicPr>
              <p:nvPr/>
            </p:nvPicPr>
            <p:blipFill rotWithShape="1">
              <a:blip r:embed="rId5" cstate="print"/>
              <a:srcRect l="78763" t="38019" b="17187"/>
              <a:stretch/>
            </p:blipFill>
            <p:spPr bwMode="auto">
              <a:xfrm>
                <a:off x="5070037" y="7858931"/>
                <a:ext cx="1575806" cy="1058448"/>
              </a:xfrm>
              <a:prstGeom prst="rect">
                <a:avLst/>
              </a:prstGeom>
              <a:grpFill/>
              <a:ln w="9525">
                <a:noFill/>
                <a:miter lim="800000"/>
                <a:headEnd/>
                <a:tailEnd/>
              </a:ln>
            </p:spPr>
          </p:pic>
        </p:grpSp>
      </p:grpSp>
      <p:sp>
        <p:nvSpPr>
          <p:cNvPr id="21514" name="Rectangle 8"/>
          <p:cNvSpPr>
            <a:spLocks noChangeArrowheads="1"/>
          </p:cNvSpPr>
          <p:nvPr/>
        </p:nvSpPr>
        <p:spPr bwMode="auto">
          <a:xfrm>
            <a:off x="2567608" y="4847487"/>
            <a:ext cx="1070466" cy="946150"/>
          </a:xfrm>
          <a:prstGeom prst="roundRect">
            <a:avLst/>
          </a:prstGeom>
          <a:solidFill>
            <a:srgbClr val="F4E784"/>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甄選入學</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9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en-US" altLang="zh-TW" sz="900" b="1" dirty="0">
                <a:solidFill>
                  <a:srgbClr val="FF0000"/>
                </a:solidFill>
                <a:latin typeface="微軟正黑體" panose="020B0604030504040204" pitchFamily="34" charset="-120"/>
                <a:ea typeface="微軟正黑體" panose="020B0604030504040204" pitchFamily="34" charset="-120"/>
              </a:rPr>
              <a:t>(</a:t>
            </a:r>
            <a:r>
              <a:rPr lang="zh-TW" altLang="en-US" sz="9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900" b="1" dirty="0">
                <a:solidFill>
                  <a:srgbClr val="FF0000"/>
                </a:solidFill>
                <a:latin typeface="微軟正黑體" panose="020B0604030504040204" pitchFamily="34" charset="-120"/>
                <a:ea typeface="微軟正黑體" panose="020B0604030504040204" pitchFamily="34" charset="-120"/>
              </a:rPr>
              <a:t>)</a:t>
            </a:r>
          </a:p>
        </p:txBody>
      </p:sp>
      <p:sp>
        <p:nvSpPr>
          <p:cNvPr id="75" name="矩形 74">
            <a:extLst>
              <a:ext uri="{FF2B5EF4-FFF2-40B4-BE49-F238E27FC236}">
                <a16:creationId xmlns:a16="http://schemas.microsoft.com/office/drawing/2014/main" id="{12CC5095-AAB7-4A08-801B-2D06255BEBCB}"/>
              </a:ext>
            </a:extLst>
          </p:cNvPr>
          <p:cNvSpPr/>
          <p:nvPr/>
        </p:nvSpPr>
        <p:spPr>
          <a:xfrm>
            <a:off x="9974832" y="689372"/>
            <a:ext cx="582654" cy="232315"/>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EP</a:t>
            </a:r>
            <a:endParaRPr lang="zh-TW" altLang="en-US" b="1" dirty="0"/>
          </a:p>
        </p:txBody>
      </p:sp>
      <p:sp>
        <p:nvSpPr>
          <p:cNvPr id="76" name="文字方塊 75">
            <a:extLst>
              <a:ext uri="{FF2B5EF4-FFF2-40B4-BE49-F238E27FC236}">
                <a16:creationId xmlns:a16="http://schemas.microsoft.com/office/drawing/2014/main" id="{A22ACCA9-32F2-40A6-93AC-3974A3C5F10A}"/>
              </a:ext>
            </a:extLst>
          </p:cNvPr>
          <p:cNvSpPr txBox="1"/>
          <p:nvPr/>
        </p:nvSpPr>
        <p:spPr>
          <a:xfrm>
            <a:off x="10557486" y="655825"/>
            <a:ext cx="1481625"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學習歷程檔案</a:t>
            </a:r>
            <a:endParaRPr lang="zh-TW" altLang="en-US" sz="1400" dirty="0"/>
          </a:p>
        </p:txBody>
      </p:sp>
      <p:sp>
        <p:nvSpPr>
          <p:cNvPr id="77" name="矩形 76">
            <a:extLst>
              <a:ext uri="{FF2B5EF4-FFF2-40B4-BE49-F238E27FC236}">
                <a16:creationId xmlns:a16="http://schemas.microsoft.com/office/drawing/2014/main" id="{9D121D6B-68F1-47FA-8AC5-1521F12AE56B}"/>
              </a:ext>
            </a:extLst>
          </p:cNvPr>
          <p:cNvSpPr/>
          <p:nvPr/>
        </p:nvSpPr>
        <p:spPr>
          <a:xfrm>
            <a:off x="3134280" y="4529914"/>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
        <p:nvSpPr>
          <p:cNvPr id="78" name="矩形 77">
            <a:extLst>
              <a:ext uri="{FF2B5EF4-FFF2-40B4-BE49-F238E27FC236}">
                <a16:creationId xmlns:a16="http://schemas.microsoft.com/office/drawing/2014/main" id="{9DB769CC-37D6-4640-B928-451073AA47BB}"/>
              </a:ext>
            </a:extLst>
          </p:cNvPr>
          <p:cNvSpPr/>
          <p:nvPr/>
        </p:nvSpPr>
        <p:spPr>
          <a:xfrm>
            <a:off x="10930165" y="4524778"/>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
        <p:nvSpPr>
          <p:cNvPr id="79" name="矩形 78">
            <a:extLst>
              <a:ext uri="{FF2B5EF4-FFF2-40B4-BE49-F238E27FC236}">
                <a16:creationId xmlns:a16="http://schemas.microsoft.com/office/drawing/2014/main" id="{6DEC902A-2CEA-4AC4-8099-D7ED6BE3810A}"/>
              </a:ext>
            </a:extLst>
          </p:cNvPr>
          <p:cNvSpPr/>
          <p:nvPr/>
        </p:nvSpPr>
        <p:spPr>
          <a:xfrm>
            <a:off x="9904444" y="4529914"/>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pic>
        <p:nvPicPr>
          <p:cNvPr id="4" name="圖片 3">
            <a:extLst>
              <a:ext uri="{FF2B5EF4-FFF2-40B4-BE49-F238E27FC236}">
                <a16:creationId xmlns:a16="http://schemas.microsoft.com/office/drawing/2014/main" id="{65F00F4E-66FD-4CC3-3EF7-5169272BE8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31" y="3588449"/>
            <a:ext cx="1135267" cy="1135267"/>
          </a:xfrm>
          <a:prstGeom prst="rect">
            <a:avLst/>
          </a:prstGeom>
        </p:spPr>
      </p:pic>
    </p:spTree>
    <p:extLst>
      <p:ext uri="{BB962C8B-B14F-4D97-AF65-F5344CB8AC3E}">
        <p14:creationId xmlns:p14="http://schemas.microsoft.com/office/powerpoint/2010/main" val="17364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25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
                                  </p:stCondLst>
                                  <p:childTnLst>
                                    <p:set>
                                      <p:cBhvr>
                                        <p:cTn id="29" dur="1" fill="hold">
                                          <p:stCondLst>
                                            <p:cond delay="0"/>
                                          </p:stCondLst>
                                        </p:cTn>
                                        <p:tgtEl>
                                          <p:spTgt spid="95"/>
                                        </p:tgtEl>
                                        <p:attrNameLst>
                                          <p:attrName>style.visibility</p:attrName>
                                        </p:attrNameLst>
                                      </p:cBhvr>
                                      <p:to>
                                        <p:strVal val="visible"/>
                                      </p:to>
                                    </p:set>
                                    <p:animEffect transition="in" filter="fade">
                                      <p:cBhvr>
                                        <p:cTn id="30" dur="1000"/>
                                        <p:tgtEl>
                                          <p:spTgt spid="95"/>
                                        </p:tgtEl>
                                      </p:cBhvr>
                                    </p:animEffect>
                                    <p:anim calcmode="lin" valueType="num">
                                      <p:cBhvr>
                                        <p:cTn id="31" dur="1000" fill="hold"/>
                                        <p:tgtEl>
                                          <p:spTgt spid="95"/>
                                        </p:tgtEl>
                                        <p:attrNameLst>
                                          <p:attrName>ppt_x</p:attrName>
                                        </p:attrNameLst>
                                      </p:cBhvr>
                                      <p:tavLst>
                                        <p:tav tm="0">
                                          <p:val>
                                            <p:strVal val="#ppt_x"/>
                                          </p:val>
                                        </p:tav>
                                        <p:tav tm="100000">
                                          <p:val>
                                            <p:strVal val="#ppt_x"/>
                                          </p:val>
                                        </p:tav>
                                      </p:tavLst>
                                    </p:anim>
                                    <p:anim calcmode="lin" valueType="num">
                                      <p:cBhvr>
                                        <p:cTn id="32" dur="1000" fill="hold"/>
                                        <p:tgtEl>
                                          <p:spTgt spid="9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1000"/>
                                        <p:tgtEl>
                                          <p:spTgt spid="92"/>
                                        </p:tgtEl>
                                      </p:cBhvr>
                                    </p:animEffect>
                                    <p:anim calcmode="lin" valueType="num">
                                      <p:cBhvr>
                                        <p:cTn id="36" dur="1000" fill="hold"/>
                                        <p:tgtEl>
                                          <p:spTgt spid="92"/>
                                        </p:tgtEl>
                                        <p:attrNameLst>
                                          <p:attrName>ppt_x</p:attrName>
                                        </p:attrNameLst>
                                      </p:cBhvr>
                                      <p:tavLst>
                                        <p:tav tm="0">
                                          <p:val>
                                            <p:strVal val="#ppt_x"/>
                                          </p:val>
                                        </p:tav>
                                        <p:tav tm="100000">
                                          <p:val>
                                            <p:strVal val="#ppt_x"/>
                                          </p:val>
                                        </p:tav>
                                      </p:tavLst>
                                    </p:anim>
                                    <p:anim calcmode="lin" valueType="num">
                                      <p:cBhvr>
                                        <p:cTn id="37" dur="1000" fill="hold"/>
                                        <p:tgtEl>
                                          <p:spTgt spid="9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3" grpId="0" animBg="1"/>
      <p:bldP spid="95" grpId="0" animBg="1"/>
      <p:bldP spid="74" grpId="0"/>
      <p:bldP spid="9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680608-DAE6-BB61-1F0D-AB276744FF4E}"/>
              </a:ext>
            </a:extLst>
          </p:cNvPr>
          <p:cNvPicPr>
            <a:picLocks noChangeAspect="1"/>
          </p:cNvPicPr>
          <p:nvPr/>
        </p:nvPicPr>
        <p:blipFill rotWithShape="1">
          <a:blip r:embed="rId2"/>
          <a:srcRect b="51292"/>
          <a:stretch/>
        </p:blipFill>
        <p:spPr>
          <a:xfrm>
            <a:off x="587054" y="119441"/>
            <a:ext cx="10965236" cy="3077562"/>
          </a:xfrm>
          <a:prstGeom prst="rect">
            <a:avLst/>
          </a:prstGeom>
        </p:spPr>
      </p:pic>
      <p:sp>
        <p:nvSpPr>
          <p:cNvPr id="3" name="矩形 2">
            <a:extLst>
              <a:ext uri="{FF2B5EF4-FFF2-40B4-BE49-F238E27FC236}">
                <a16:creationId xmlns:a16="http://schemas.microsoft.com/office/drawing/2014/main" id="{4992A404-79EE-49ED-B8CB-3C5A7DA30CF2}"/>
              </a:ext>
            </a:extLst>
          </p:cNvPr>
          <p:cNvSpPr/>
          <p:nvPr/>
        </p:nvSpPr>
        <p:spPr>
          <a:xfrm>
            <a:off x="10547815" y="1202715"/>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B1D5809-E05D-4D6E-A2C4-154A2DDC788B}"/>
              </a:ext>
            </a:extLst>
          </p:cNvPr>
          <p:cNvSpPr/>
          <p:nvPr/>
        </p:nvSpPr>
        <p:spPr>
          <a:xfrm>
            <a:off x="285513" y="3254708"/>
            <a:ext cx="3074184" cy="3354765"/>
          </a:xfrm>
          <a:prstGeom prst="rect">
            <a:avLst/>
          </a:prstGeom>
        </p:spPr>
        <p:txBody>
          <a:bodyPr wrap="square">
            <a:spAutoFi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考生作業系統</a:t>
            </a:r>
          </a:p>
          <a:p>
            <a:pPr marL="182563" indent="-182563"/>
            <a:r>
              <a:rPr lang="en-US" altLang="zh-TW" sz="1600" dirty="0">
                <a:latin typeface="微軟正黑體" panose="020B0604030504040204" pitchFamily="34" charset="-120"/>
                <a:ea typeface="微軟正黑體" panose="020B0604030504040204" pitchFamily="34" charset="-120"/>
              </a:rPr>
              <a:t>6</a:t>
            </a:r>
            <a:r>
              <a:rPr lang="zh-TW" altLang="en-US" sz="1600" dirty="0">
                <a:latin typeface="微軟正黑體" panose="020B0604030504040204" pitchFamily="34" charset="-120"/>
                <a:ea typeface="微軟正黑體" panose="020B0604030504040204" pitchFamily="34" charset="-120"/>
              </a:rPr>
              <a:t>.應屆畢業生第六學期修課紀錄查詢作業</a:t>
            </a:r>
          </a:p>
          <a:p>
            <a:pPr marL="182563" indent="-182563"/>
            <a:r>
              <a:rPr lang="en-US" altLang="zh-TW" sz="1600" dirty="0">
                <a:latin typeface="微軟正黑體" panose="020B0604030504040204" pitchFamily="34" charset="-120"/>
                <a:ea typeface="微軟正黑體" panose="020B0604030504040204" pitchFamily="34" charset="-120"/>
              </a:rPr>
              <a:t>7</a:t>
            </a:r>
            <a:r>
              <a:rPr lang="zh-TW" altLang="en-US" sz="1600" dirty="0">
                <a:latin typeface="微軟正黑體" panose="020B0604030504040204" pitchFamily="34" charset="-120"/>
                <a:ea typeface="微軟正黑體" panose="020B0604030504040204" pitchFamily="34" charset="-120"/>
              </a:rPr>
              <a:t>.第一階段報名(一般組)</a:t>
            </a:r>
          </a:p>
          <a:p>
            <a:pPr marL="182563" indent="-182563"/>
            <a:r>
              <a:rPr lang="en-US" altLang="zh-TW" sz="1600" dirty="0">
                <a:latin typeface="微軟正黑體" panose="020B0604030504040204" pitchFamily="34" charset="-120"/>
                <a:ea typeface="微軟正黑體" panose="020B0604030504040204" pitchFamily="34" charset="-120"/>
              </a:rPr>
              <a:t>9</a:t>
            </a:r>
            <a:r>
              <a:rPr lang="zh-TW" altLang="en-US" sz="1600" dirty="0">
                <a:latin typeface="微軟正黑體" panose="020B0604030504040204" pitchFamily="34" charset="-120"/>
                <a:ea typeface="微軟正黑體" panose="020B0604030504040204" pitchFamily="34" charset="-120"/>
              </a:rPr>
              <a:t>.第一階段篩選結果公告-個人查詢、學校查詢(一般組)</a:t>
            </a:r>
          </a:p>
          <a:p>
            <a:pPr marL="182563" indent="-182563"/>
            <a:r>
              <a:rPr lang="en-US" altLang="zh-TW" sz="1600" dirty="0">
                <a:latin typeface="微軟正黑體" panose="020B0604030504040204" pitchFamily="34" charset="-120"/>
                <a:ea typeface="微軟正黑體" panose="020B0604030504040204" pitchFamily="34" charset="-120"/>
              </a:rPr>
              <a:t>10</a:t>
            </a:r>
            <a:r>
              <a:rPr lang="zh-TW" altLang="en-US" sz="1600" dirty="0">
                <a:latin typeface="微軟正黑體" panose="020B0604030504040204" pitchFamily="34" charset="-120"/>
                <a:ea typeface="微軟正黑體" panose="020B0604030504040204" pitchFamily="34" charset="-120"/>
              </a:rPr>
              <a:t>.第二階段報名(含學習歷程備審資料上傳) (一般組)</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.第二階段繳費及查詢系統</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.甄選總成績查詢</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.正備取生名單查詢</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5</a:t>
            </a:r>
            <a:r>
              <a:rPr lang="zh-TW" altLang="en-US" sz="1600" dirty="0">
                <a:latin typeface="微軟正黑體" panose="020B0604030504040204" pitchFamily="34" charset="-120"/>
                <a:ea typeface="微軟正黑體" panose="020B0604030504040204" pitchFamily="34" charset="-120"/>
              </a:rPr>
              <a:t>.登記就讀志願序</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6</a:t>
            </a:r>
            <a:r>
              <a:rPr lang="zh-TW" altLang="en-US" sz="1600" dirty="0">
                <a:latin typeface="微軟正黑體" panose="020B0604030504040204" pitchFamily="34" charset="-120"/>
                <a:ea typeface="微軟正黑體" panose="020B0604030504040204" pitchFamily="34" charset="-120"/>
              </a:rPr>
              <a:t>.就讀志願序統一分發放榜</a:t>
            </a:r>
          </a:p>
        </p:txBody>
      </p:sp>
      <p:sp>
        <p:nvSpPr>
          <p:cNvPr id="9" name="矩形 8">
            <a:extLst>
              <a:ext uri="{FF2B5EF4-FFF2-40B4-BE49-F238E27FC236}">
                <a16:creationId xmlns:a16="http://schemas.microsoft.com/office/drawing/2014/main" id="{3E43D268-5018-4874-97A3-3DC6AB052AB9}"/>
              </a:ext>
            </a:extLst>
          </p:cNvPr>
          <p:cNvSpPr/>
          <p:nvPr/>
        </p:nvSpPr>
        <p:spPr>
          <a:xfrm>
            <a:off x="213475" y="2931542"/>
            <a:ext cx="295465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考生作業系統</a:t>
            </a:r>
            <a:endParaRPr lang="zh-TW" altLang="en-US" sz="3600" b="1" dirty="0">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C2FB064F-9E92-33C5-6088-0FE4FE076BA0}"/>
              </a:ext>
            </a:extLst>
          </p:cNvPr>
          <p:cNvPicPr>
            <a:picLocks noChangeAspect="1"/>
          </p:cNvPicPr>
          <p:nvPr/>
        </p:nvPicPr>
        <p:blipFill>
          <a:blip r:embed="rId3"/>
          <a:stretch>
            <a:fillRect/>
          </a:stretch>
        </p:blipFill>
        <p:spPr>
          <a:xfrm>
            <a:off x="3541709" y="1596886"/>
            <a:ext cx="7579436" cy="5294686"/>
          </a:xfrm>
          <a:prstGeom prst="rect">
            <a:avLst/>
          </a:prstGeom>
        </p:spPr>
      </p:pic>
      <p:sp>
        <p:nvSpPr>
          <p:cNvPr id="5" name="矩形 4">
            <a:extLst>
              <a:ext uri="{FF2B5EF4-FFF2-40B4-BE49-F238E27FC236}">
                <a16:creationId xmlns:a16="http://schemas.microsoft.com/office/drawing/2014/main" id="{955A9857-1DFF-4528-B705-523465023042}"/>
              </a:ext>
            </a:extLst>
          </p:cNvPr>
          <p:cNvSpPr/>
          <p:nvPr/>
        </p:nvSpPr>
        <p:spPr>
          <a:xfrm>
            <a:off x="4022251" y="5608080"/>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0936941E-D5BA-4B3B-A502-B91A28B77310}"/>
              </a:ext>
            </a:extLst>
          </p:cNvPr>
          <p:cNvSpPr/>
          <p:nvPr/>
        </p:nvSpPr>
        <p:spPr>
          <a:xfrm>
            <a:off x="6665713" y="6253466"/>
            <a:ext cx="2521413" cy="48509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FFE37D8-C2FC-4F98-BCA8-729221C17A4D}"/>
              </a:ext>
            </a:extLst>
          </p:cNvPr>
          <p:cNvSpPr/>
          <p:nvPr/>
        </p:nvSpPr>
        <p:spPr>
          <a:xfrm>
            <a:off x="6011951" y="5734096"/>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11" name="矩形 10">
            <a:extLst>
              <a:ext uri="{FF2B5EF4-FFF2-40B4-BE49-F238E27FC236}">
                <a16:creationId xmlns:a16="http://schemas.microsoft.com/office/drawing/2014/main" id="{4B5F1FD6-17C5-4FB9-BF87-901E824A1EDA}"/>
              </a:ext>
            </a:extLst>
          </p:cNvPr>
          <p:cNvSpPr/>
          <p:nvPr/>
        </p:nvSpPr>
        <p:spPr>
          <a:xfrm>
            <a:off x="3593311" y="1501578"/>
            <a:ext cx="7592766" cy="5332289"/>
          </a:xfrm>
          <a:prstGeom prst="rect">
            <a:avLst/>
          </a:prstGeom>
          <a:noFill/>
          <a:ln w="76200" cmpd="sng">
            <a:solidFill>
              <a:srgbClr val="FC79B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A2957A4-F1C5-4936-B82C-703DAED330FD}"/>
              </a:ext>
            </a:extLst>
          </p:cNvPr>
          <p:cNvSpPr/>
          <p:nvPr/>
        </p:nvSpPr>
        <p:spPr>
          <a:xfrm>
            <a:off x="3934787" y="2831992"/>
            <a:ext cx="2379565" cy="110160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011BAECB-0AD9-4A02-AAA7-BA13F6789386}"/>
              </a:ext>
            </a:extLst>
          </p:cNvPr>
          <p:cNvSpPr/>
          <p:nvPr/>
        </p:nvSpPr>
        <p:spPr>
          <a:xfrm>
            <a:off x="8032477" y="4500336"/>
            <a:ext cx="3752950" cy="1569660"/>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正式版使用須知</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影音操作教學</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預定</a:t>
            </a:r>
            <a:r>
              <a:rPr lang="en-US" altLang="zh-TW" sz="2400" b="1" dirty="0">
                <a:latin typeface="微軟正黑體" panose="020B0604030504040204" pitchFamily="34" charset="-120"/>
                <a:ea typeface="微軟正黑體" panose="020B0604030504040204" pitchFamily="34" charset="-120"/>
                <a:cs typeface="Oswald"/>
              </a:rPr>
              <a:t>3</a:t>
            </a:r>
            <a:r>
              <a:rPr lang="zh-TW" altLang="en-US" sz="2400" b="1" dirty="0">
                <a:latin typeface="微軟正黑體" panose="020B0604030504040204" pitchFamily="34" charset="-120"/>
                <a:ea typeface="微軟正黑體" panose="020B0604030504040204" pitchFamily="34" charset="-120"/>
                <a:cs typeface="Oswald"/>
              </a:rPr>
              <a:t>月底開放請自行查詢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8396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F18C067A-E2D1-4FB5-8D60-40BDFBD6B45D}"/>
              </a:ext>
            </a:extLst>
          </p:cNvPr>
          <p:cNvSpPr txBox="1">
            <a:spLocks/>
          </p:cNvSpPr>
          <p:nvPr/>
        </p:nvSpPr>
        <p:spPr>
          <a:xfrm>
            <a:off x="0" y="-3788"/>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en-US" altLang="zh-TW" sz="2400" dirty="0">
                <a:solidFill>
                  <a:schemeClr val="bg1"/>
                </a:solidFill>
                <a:latin typeface="+mn-ea"/>
                <a:ea typeface="+mn-ea"/>
                <a:cs typeface="Oswald"/>
              </a:rPr>
              <a:t>  </a:t>
            </a:r>
            <a:r>
              <a:rPr kumimoji="0" lang="zh-TW" altLang="en-US" sz="2400" dirty="0">
                <a:solidFill>
                  <a:schemeClr val="bg1"/>
                </a:solidFill>
                <a:latin typeface="+mn-ea"/>
                <a:ea typeface="+mn-ea"/>
                <a:cs typeface="Oswald"/>
              </a:rPr>
              <a:t>備審資料參採學生學習歷程</a:t>
            </a:r>
            <a:endParaRPr kumimoji="0" lang="zh-TW" altLang="en-US" sz="2400" dirty="0">
              <a:solidFill>
                <a:schemeClr val="bg1"/>
              </a:solidFill>
              <a:latin typeface="+mn-ea"/>
              <a:ea typeface="+mn-ea"/>
              <a:cs typeface="Oswald"/>
              <a:sym typeface="Oswald"/>
            </a:endParaRPr>
          </a:p>
        </p:txBody>
      </p:sp>
      <p:sp>
        <p:nvSpPr>
          <p:cNvPr id="72" name="圓角矩形 68">
            <a:extLst>
              <a:ext uri="{FF2B5EF4-FFF2-40B4-BE49-F238E27FC236}">
                <a16:creationId xmlns:a16="http://schemas.microsoft.com/office/drawing/2014/main" id="{67B5184B-1DDF-4171-BFA4-30C5C85D34AA}"/>
              </a:ext>
            </a:extLst>
          </p:cNvPr>
          <p:cNvSpPr/>
          <p:nvPr/>
        </p:nvSpPr>
        <p:spPr>
          <a:xfrm>
            <a:off x="3185746" y="997103"/>
            <a:ext cx="2522093" cy="4648312"/>
          </a:xfrm>
          <a:prstGeom prst="roundRect">
            <a:avLst>
              <a:gd name="adj" fmla="val 239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84" name="圓角矩形 68">
            <a:extLst>
              <a:ext uri="{FF2B5EF4-FFF2-40B4-BE49-F238E27FC236}">
                <a16:creationId xmlns:a16="http://schemas.microsoft.com/office/drawing/2014/main" id="{843CAD39-AF24-4460-8F93-4754A2E95690}"/>
              </a:ext>
            </a:extLst>
          </p:cNvPr>
          <p:cNvSpPr/>
          <p:nvPr/>
        </p:nvSpPr>
        <p:spPr>
          <a:xfrm>
            <a:off x="5746778" y="991881"/>
            <a:ext cx="2568597" cy="4648312"/>
          </a:xfrm>
          <a:prstGeom prst="roundRect">
            <a:avLst>
              <a:gd name="adj" fmla="val 2396"/>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94" name="表格 93">
            <a:extLst>
              <a:ext uri="{FF2B5EF4-FFF2-40B4-BE49-F238E27FC236}">
                <a16:creationId xmlns:a16="http://schemas.microsoft.com/office/drawing/2014/main" id="{7ABE4770-87C3-45DE-BE35-3EE23905FF96}"/>
              </a:ext>
            </a:extLst>
          </p:cNvPr>
          <p:cNvGraphicFramePr>
            <a:graphicFrameLocks noGrp="1"/>
          </p:cNvGraphicFramePr>
          <p:nvPr>
            <p:extLst>
              <p:ext uri="{D42A27DB-BD31-4B8C-83A1-F6EECF244321}">
                <p14:modId xmlns:p14="http://schemas.microsoft.com/office/powerpoint/2010/main" val="514582764"/>
              </p:ext>
            </p:extLst>
          </p:nvPr>
        </p:nvGraphicFramePr>
        <p:xfrm>
          <a:off x="8364512" y="405726"/>
          <a:ext cx="3663598" cy="2499360"/>
        </p:xfrm>
        <a:graphic>
          <a:graphicData uri="http://schemas.openxmlformats.org/drawingml/2006/table">
            <a:tbl>
              <a:tblPr firstRow="1" bandRow="1">
                <a:tableStyleId>{5C22544A-7EE6-4342-B048-85BDC9FD1C3A}</a:tableStyleId>
              </a:tblPr>
              <a:tblGrid>
                <a:gridCol w="2160110">
                  <a:extLst>
                    <a:ext uri="{9D8B030D-6E8A-4147-A177-3AD203B41FA5}">
                      <a16:colId xmlns:a16="http://schemas.microsoft.com/office/drawing/2014/main" val="2783316243"/>
                    </a:ext>
                  </a:extLst>
                </a:gridCol>
                <a:gridCol w="1503488">
                  <a:extLst>
                    <a:ext uri="{9D8B030D-6E8A-4147-A177-3AD203B41FA5}">
                      <a16:colId xmlns:a16="http://schemas.microsoft.com/office/drawing/2014/main" val="1273845360"/>
                    </a:ext>
                  </a:extLst>
                </a:gridCol>
              </a:tblGrid>
              <a:tr h="241378">
                <a:tc gridSpan="2">
                  <a:txBody>
                    <a:bodyPr/>
                    <a:lstStyle/>
                    <a:p>
                      <a:pPr marL="98425"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rPr>
                        <a:t>聯合會辦理</a:t>
                      </a:r>
                      <a:endParaRPr lang="en-US" altLang="zh-TW" sz="1600" b="1"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03045202"/>
                  </a:ext>
                </a:extLst>
              </a:tr>
              <a:tr h="507309">
                <a:tc>
                  <a:txBody>
                    <a:bodyPr/>
                    <a:lstStyle/>
                    <a:p>
                      <a:pPr marL="0" indent="0" algn="ctr"/>
                      <a:r>
                        <a:rPr lang="zh-TW" altLang="en-US" sz="1600" dirty="0">
                          <a:solidFill>
                            <a:schemeClr val="tx1"/>
                          </a:solidFill>
                          <a:latin typeface="微軟正黑體" panose="020B0604030504040204" pitchFamily="34" charset="-120"/>
                          <a:ea typeface="微軟正黑體" panose="020B0604030504040204" pitchFamily="34" charset="-120"/>
                        </a:rPr>
                        <a:t>學生查看及疑義處理</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69875" indent="-171450" algn="l">
                        <a:buFont typeface="Wingdings" panose="05000000000000000000" pitchFamily="2" charset="2"/>
                        <a:buChar char="l"/>
                      </a:pPr>
                      <a:r>
                        <a:rPr lang="zh-TW" altLang="en-US" sz="1200" b="0" dirty="0">
                          <a:solidFill>
                            <a:schemeClr val="tx1"/>
                          </a:solidFill>
                          <a:latin typeface="微軟正黑體" panose="020B0604030504040204" pitchFamily="34" charset="-120"/>
                          <a:ea typeface="微軟正黑體" panose="020B0604030504040204" pitchFamily="34" charset="-120"/>
                        </a:rPr>
                        <a:t>應屆生</a:t>
                      </a:r>
                      <a:r>
                        <a:rPr lang="en-US" altLang="zh-TW" sz="1200" b="0" dirty="0">
                          <a:solidFill>
                            <a:schemeClr val="tx1"/>
                          </a:solidFill>
                          <a:latin typeface="微軟正黑體" panose="020B0604030504040204" pitchFamily="34" charset="-120"/>
                          <a:ea typeface="微軟正黑體" panose="020B0604030504040204" pitchFamily="34" charset="-120"/>
                        </a:rPr>
                        <a:t>1-4</a:t>
                      </a:r>
                      <a:r>
                        <a:rPr lang="zh-TW" altLang="en-US" sz="1200" b="0" dirty="0">
                          <a:solidFill>
                            <a:schemeClr val="tx1"/>
                          </a:solidFill>
                          <a:latin typeface="微軟正黑體" panose="020B0604030504040204" pitchFamily="34" charset="-120"/>
                          <a:ea typeface="微軟正黑體" panose="020B0604030504040204" pitchFamily="34" charset="-120"/>
                        </a:rPr>
                        <a:t>學期</a:t>
                      </a:r>
                      <a:endParaRPr lang="en-US" altLang="zh-TW" sz="1200" b="0" dirty="0">
                        <a:solidFill>
                          <a:schemeClr val="tx1"/>
                        </a:solidFill>
                        <a:latin typeface="微軟正黑體" panose="020B0604030504040204" pitchFamily="34" charset="-120"/>
                        <a:ea typeface="微軟正黑體" panose="020B0604030504040204" pitchFamily="34" charset="-120"/>
                      </a:endParaRPr>
                    </a:p>
                    <a:p>
                      <a:pPr marL="269875"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0" dirty="0">
                          <a:solidFill>
                            <a:schemeClr val="tx1"/>
                          </a:solidFill>
                          <a:latin typeface="微軟正黑體" panose="020B0604030504040204" pitchFamily="34" charset="-120"/>
                          <a:ea typeface="微軟正黑體" panose="020B0604030504040204" pitchFamily="34" charset="-120"/>
                        </a:rPr>
                        <a:t>具</a:t>
                      </a:r>
                      <a:r>
                        <a:rPr lang="en-US" altLang="zh-TW" sz="1200" b="0" dirty="0">
                          <a:solidFill>
                            <a:schemeClr val="tx1"/>
                          </a:solidFill>
                          <a:latin typeface="微軟正黑體" panose="020B0604030504040204" pitchFamily="34" charset="-120"/>
                          <a:ea typeface="微軟正黑體" panose="020B0604030504040204" pitchFamily="34" charset="-120"/>
                        </a:rPr>
                        <a:t>EP</a:t>
                      </a:r>
                      <a:r>
                        <a:rPr lang="zh-TW" altLang="en-US" sz="1200" b="0" dirty="0">
                          <a:solidFill>
                            <a:schemeClr val="tx1"/>
                          </a:solidFill>
                          <a:latin typeface="微軟正黑體" panose="020B0604030504040204" pitchFamily="34" charset="-120"/>
                          <a:ea typeface="微軟正黑體" panose="020B0604030504040204" pitchFamily="34" charset="-120"/>
                        </a:rPr>
                        <a:t>之非應屆生</a:t>
                      </a:r>
                      <a:r>
                        <a:rPr lang="en-US" altLang="zh-TW" sz="1200" b="0" dirty="0">
                          <a:solidFill>
                            <a:schemeClr val="tx1"/>
                          </a:solidFill>
                          <a:latin typeface="微軟正黑體" panose="020B0604030504040204" pitchFamily="34" charset="-120"/>
                          <a:ea typeface="微軟正黑體" panose="020B0604030504040204" pitchFamily="34" charset="-120"/>
                        </a:rPr>
                        <a:t>1~6</a:t>
                      </a:r>
                      <a:r>
                        <a:rPr lang="zh-TW" altLang="en-US" sz="1200" b="0" dirty="0">
                          <a:solidFill>
                            <a:schemeClr val="tx1"/>
                          </a:solidFill>
                          <a:latin typeface="微軟正黑體" panose="020B0604030504040204" pitchFamily="34" charset="-120"/>
                          <a:ea typeface="微軟正黑體" panose="020B0604030504040204" pitchFamily="34" charset="-120"/>
                        </a:rPr>
                        <a:t>學期</a:t>
                      </a:r>
                      <a:endParaRPr lang="en-US" altLang="zh-TW" sz="12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dirty="0">
                          <a:solidFill>
                            <a:schemeClr val="tx1"/>
                          </a:solidFill>
                          <a:latin typeface="微軟正黑體" panose="020B0604030504040204" pitchFamily="34" charset="-120"/>
                          <a:ea typeface="微軟正黑體" panose="020B0604030504040204" pitchFamily="34" charset="-120"/>
                        </a:rPr>
                        <a:t> 4/11-16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7695534"/>
                  </a:ext>
                </a:extLst>
              </a:tr>
              <a:tr h="352911">
                <a:tc rowSpan="3">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正式勾選</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200" dirty="0">
                          <a:solidFill>
                            <a:schemeClr val="tx1"/>
                          </a:solidFill>
                          <a:latin typeface="微軟正黑體" panose="020B0604030504040204" pitchFamily="34" charset="-120"/>
                          <a:ea typeface="微軟正黑體" panose="020B0604030504040204" pitchFamily="34" charset="-120"/>
                        </a:rPr>
                        <a:t>學習歷程檔案</a:t>
                      </a:r>
                      <a:endParaRPr lang="en-US" altLang="zh-TW" sz="1200" dirty="0">
                        <a:solidFill>
                          <a:schemeClr val="tx1"/>
                        </a:solidFill>
                        <a:latin typeface="微軟正黑體" panose="020B0604030504040204" pitchFamily="34" charset="-120"/>
                        <a:ea typeface="微軟正黑體" panose="020B0604030504040204" pitchFamily="34" charset="-120"/>
                      </a:endParaRPr>
                    </a:p>
                    <a:p>
                      <a:pPr algn="ctr"/>
                      <a:r>
                        <a:rPr lang="en-US" altLang="zh-TW" sz="1200" dirty="0">
                          <a:solidFill>
                            <a:schemeClr val="tx1"/>
                          </a:solidFill>
                          <a:latin typeface="微軟正黑體" panose="020B0604030504040204" pitchFamily="34" charset="-120"/>
                          <a:ea typeface="微軟正黑體" panose="020B0604030504040204" pitchFamily="34" charset="-120"/>
                        </a:rPr>
                        <a:t>(1~6</a:t>
                      </a:r>
                      <a:r>
                        <a:rPr lang="zh-TW" altLang="en-US" sz="1200" dirty="0">
                          <a:solidFill>
                            <a:schemeClr val="tx1"/>
                          </a:solidFill>
                          <a:latin typeface="微軟正黑體" panose="020B0604030504040204" pitchFamily="34" charset="-120"/>
                          <a:ea typeface="微軟正黑體" panose="020B0604030504040204" pitchFamily="34" charset="-120"/>
                        </a:rPr>
                        <a:t>學期</a:t>
                      </a: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10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申請入學</a:t>
                      </a:r>
                      <a:r>
                        <a:rPr lang="en-US" altLang="zh-TW" sz="1400" b="0" dirty="0">
                          <a:latin typeface="微軟正黑體" panose="020B0604030504040204" pitchFamily="34" charset="-120"/>
                          <a:ea typeface="微軟正黑體" panose="020B0604030504040204" pitchFamily="34" charset="-120"/>
                        </a:rPr>
                        <a:t>5/1-7</a:t>
                      </a: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alpha val="69804"/>
                      </a:srgbClr>
                    </a:solidFill>
                  </a:tcPr>
                </a:tc>
                <a:extLst>
                  <a:ext uri="{0D108BD9-81ED-4DB2-BD59-A6C34878D82A}">
                    <a16:rowId xmlns:a16="http://schemas.microsoft.com/office/drawing/2014/main" val="1375907135"/>
                  </a:ext>
                </a:extLst>
              </a:tr>
              <a:tr h="352911">
                <a:tc vMerge="1">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lnL w="6350" cap="flat" cmpd="sng" algn="ctr">
                      <a:solidFill>
                        <a:srgbClr val="E6D5F3"/>
                      </a:solidFill>
                      <a:prstDash val="solid"/>
                      <a:round/>
                      <a:headEnd type="none" w="med" len="med"/>
                      <a:tailEnd type="none" w="med" len="med"/>
                    </a:lnL>
                    <a:lnR w="6350" cap="flat" cmpd="sng" algn="ctr">
                      <a:solidFill>
                        <a:srgbClr val="E6D5F3"/>
                      </a:solidFill>
                      <a:prstDash val="solid"/>
                      <a:round/>
                      <a:headEnd type="none" w="med" len="med"/>
                      <a:tailEnd type="none" w="med" len="med"/>
                    </a:lnR>
                    <a:lnT w="6350" cap="flat" cmpd="sng" algn="ctr">
                      <a:solidFill>
                        <a:srgbClr val="E6D5F3"/>
                      </a:solidFill>
                      <a:prstDash val="solid"/>
                      <a:round/>
                      <a:headEnd type="none" w="med" len="med"/>
                      <a:tailEnd type="none" w="med" len="med"/>
                    </a:lnT>
                    <a:lnB w="6350" cap="flat" cmpd="sng" algn="ctr">
                      <a:solidFill>
                        <a:srgbClr val="E6D5F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技優甄審</a:t>
                      </a:r>
                      <a:r>
                        <a:rPr lang="en-US" altLang="zh-TW" sz="1400" b="0" dirty="0">
                          <a:latin typeface="微軟正黑體" panose="020B0604030504040204" pitchFamily="34" charset="-120"/>
                          <a:ea typeface="微軟正黑體" panose="020B0604030504040204" pitchFamily="34" charset="-120"/>
                        </a:rPr>
                        <a:t>6/5-10</a:t>
                      </a: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3882065"/>
                  </a:ext>
                </a:extLst>
              </a:tr>
              <a:tr h="352911">
                <a:tc vMerge="1">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lnL w="6350" cap="flat" cmpd="sng" algn="ctr">
                      <a:solidFill>
                        <a:srgbClr val="E6D5F3"/>
                      </a:solidFill>
                      <a:prstDash val="solid"/>
                      <a:round/>
                      <a:headEnd type="none" w="med" len="med"/>
                      <a:tailEnd type="none" w="med" len="med"/>
                    </a:lnL>
                    <a:lnR w="6350" cap="flat" cmpd="sng" algn="ctr">
                      <a:solidFill>
                        <a:srgbClr val="E6D5F3"/>
                      </a:solidFill>
                      <a:prstDash val="solid"/>
                      <a:round/>
                      <a:headEnd type="none" w="med" len="med"/>
                      <a:tailEnd type="none" w="med" len="med"/>
                    </a:lnR>
                    <a:lnT w="6350" cap="flat" cmpd="sng" algn="ctr">
                      <a:solidFill>
                        <a:srgbClr val="E6D5F3"/>
                      </a:solidFill>
                      <a:prstDash val="solid"/>
                      <a:round/>
                      <a:headEnd type="none" w="med" len="med"/>
                      <a:tailEnd type="none" w="med" len="med"/>
                    </a:lnT>
                    <a:lnB w="6350" cap="flat" cmpd="sng" algn="ctr">
                      <a:solidFill>
                        <a:srgbClr val="E6D5F3"/>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甄選入學</a:t>
                      </a:r>
                      <a:r>
                        <a:rPr lang="en-US" altLang="zh-TW" sz="1400" b="0" dirty="0">
                          <a:latin typeface="微軟正黑體" panose="020B0604030504040204" pitchFamily="34" charset="-120"/>
                          <a:ea typeface="微軟正黑體" panose="020B0604030504040204" pitchFamily="34" charset="-120"/>
                        </a:rPr>
                        <a:t>6/6-13</a:t>
                      </a:r>
                      <a:r>
                        <a:rPr lang="zh-TW" altLang="en-US" sz="1400" b="0" dirty="0">
                          <a:latin typeface="微軟正黑體" panose="020B0604030504040204" pitchFamily="34" charset="-120"/>
                          <a:ea typeface="微軟正黑體" panose="020B0604030504040204" pitchFamily="34" charset="-120"/>
                        </a:rPr>
                        <a:t> </a:t>
                      </a:r>
                      <a:endParaRPr lang="en-US" altLang="zh-TW" sz="1400" b="0" dirty="0">
                        <a:latin typeface="微軟正黑體" panose="020B0604030504040204" pitchFamily="34" charset="-120"/>
                        <a:ea typeface="微軟正黑體" panose="020B0604030504040204" pitchFamily="34" charset="-120"/>
                      </a:endParaRP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4DFF5">
                        <a:alpha val="60000"/>
                      </a:srgbClr>
                    </a:solidFill>
                  </a:tcPr>
                </a:tc>
                <a:extLst>
                  <a:ext uri="{0D108BD9-81ED-4DB2-BD59-A6C34878D82A}">
                    <a16:rowId xmlns:a16="http://schemas.microsoft.com/office/drawing/2014/main" val="391155029"/>
                  </a:ext>
                </a:extLst>
              </a:tr>
            </a:tbl>
          </a:graphicData>
        </a:graphic>
      </p:graphicFrame>
      <p:grpSp>
        <p:nvGrpSpPr>
          <p:cNvPr id="101" name="群組 100">
            <a:extLst>
              <a:ext uri="{FF2B5EF4-FFF2-40B4-BE49-F238E27FC236}">
                <a16:creationId xmlns:a16="http://schemas.microsoft.com/office/drawing/2014/main" id="{89848B45-C9D1-4EF4-90AD-F5D0A221CD9B}"/>
              </a:ext>
            </a:extLst>
          </p:cNvPr>
          <p:cNvGrpSpPr/>
          <p:nvPr/>
        </p:nvGrpSpPr>
        <p:grpSpPr>
          <a:xfrm>
            <a:off x="3671391" y="3739690"/>
            <a:ext cx="3941064" cy="934467"/>
            <a:chOff x="2828085" y="3138050"/>
            <a:chExt cx="3941064" cy="934467"/>
          </a:xfrm>
        </p:grpSpPr>
        <p:sp>
          <p:nvSpPr>
            <p:cNvPr id="103" name="圓角化對角線角落矩形 55">
              <a:extLst>
                <a:ext uri="{FF2B5EF4-FFF2-40B4-BE49-F238E27FC236}">
                  <a16:creationId xmlns:a16="http://schemas.microsoft.com/office/drawing/2014/main" id="{54580F2C-333E-403F-AB7C-6119DF3E3032}"/>
                </a:ext>
              </a:extLst>
            </p:cNvPr>
            <p:cNvSpPr/>
            <p:nvPr/>
          </p:nvSpPr>
          <p:spPr>
            <a:xfrm rot="5400000">
              <a:off x="4506158" y="1809526"/>
              <a:ext cx="584918" cy="3941064"/>
            </a:xfrm>
            <a:prstGeom prst="round2DiagRect">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pic>
          <p:nvPicPr>
            <p:cNvPr id="109" name="Picture 2" descr="https://caac.jctv.ntut.edu.tw/105generalquery/image/applyLogo.gif">
              <a:extLst>
                <a:ext uri="{FF2B5EF4-FFF2-40B4-BE49-F238E27FC236}">
                  <a16:creationId xmlns:a16="http://schemas.microsoft.com/office/drawing/2014/main" id="{7C439097-7272-445F-ADB0-3426AE12A879}"/>
                </a:ext>
              </a:extLst>
            </p:cNvPr>
            <p:cNvPicPr>
              <a:picLocks noChangeAspect="1" noChangeArrowheads="1"/>
            </p:cNvPicPr>
            <p:nvPr/>
          </p:nvPicPr>
          <p:blipFill>
            <a:blip r:embed="rId2" cstate="print"/>
            <a:srcRect/>
            <a:stretch>
              <a:fillRect/>
            </a:stretch>
          </p:blipFill>
          <p:spPr bwMode="auto">
            <a:xfrm>
              <a:off x="4609007" y="3138050"/>
              <a:ext cx="613768" cy="623887"/>
            </a:xfrm>
            <a:prstGeom prst="rect">
              <a:avLst/>
            </a:prstGeom>
            <a:noFill/>
            <a:effectLst>
              <a:outerShdw blurRad="50800" dist="38100" dir="2700000" algn="tl" rotWithShape="0">
                <a:prstClr val="black">
                  <a:alpha val="40000"/>
                </a:prstClr>
              </a:outerShdw>
            </a:effectLst>
          </p:spPr>
        </p:pic>
        <p:sp>
          <p:nvSpPr>
            <p:cNvPr id="111" name="矩形 110">
              <a:extLst>
                <a:ext uri="{FF2B5EF4-FFF2-40B4-BE49-F238E27FC236}">
                  <a16:creationId xmlns:a16="http://schemas.microsoft.com/office/drawing/2014/main" id="{EA42D8E6-A769-47AD-B838-2EDD2B33C619}"/>
                </a:ext>
              </a:extLst>
            </p:cNvPr>
            <p:cNvSpPr/>
            <p:nvPr/>
          </p:nvSpPr>
          <p:spPr>
            <a:xfrm>
              <a:off x="4472540" y="3683481"/>
              <a:ext cx="877163" cy="369332"/>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聯合會</a:t>
              </a:r>
              <a:endParaRPr lang="zh-TW" altLang="en-US" dirty="0">
                <a:latin typeface="微軟正黑體" panose="020B0604030504040204" pitchFamily="34" charset="-120"/>
                <a:ea typeface="微軟正黑體" panose="020B0604030504040204" pitchFamily="34" charset="-120"/>
              </a:endParaRPr>
            </a:p>
          </p:txBody>
        </p:sp>
      </p:grpSp>
      <p:pic>
        <p:nvPicPr>
          <p:cNvPr id="112" name="圖片 111">
            <a:extLst>
              <a:ext uri="{FF2B5EF4-FFF2-40B4-BE49-F238E27FC236}">
                <a16:creationId xmlns:a16="http://schemas.microsoft.com/office/drawing/2014/main" id="{27344A28-8FD9-454A-AFC7-5D652FC01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784" y="5721955"/>
            <a:ext cx="1698179" cy="996386"/>
          </a:xfrm>
          <a:prstGeom prst="rect">
            <a:avLst/>
          </a:prstGeom>
        </p:spPr>
      </p:pic>
      <p:sp>
        <p:nvSpPr>
          <p:cNvPr id="113" name="矩形 112">
            <a:extLst>
              <a:ext uri="{FF2B5EF4-FFF2-40B4-BE49-F238E27FC236}">
                <a16:creationId xmlns:a16="http://schemas.microsoft.com/office/drawing/2014/main" id="{46AD3D27-73F0-484D-8DE1-BC98A85A4748}"/>
              </a:ext>
            </a:extLst>
          </p:cNvPr>
          <p:cNvSpPr/>
          <p:nvPr/>
        </p:nvSpPr>
        <p:spPr>
          <a:xfrm>
            <a:off x="5205477" y="6372036"/>
            <a:ext cx="1107997" cy="369332"/>
          </a:xfrm>
          <a:prstGeom prst="rect">
            <a:avLst/>
          </a:prstGeom>
        </p:spPr>
        <p:txBody>
          <a:bodyPr wrap="none">
            <a:spAutoFit/>
          </a:bodyPr>
          <a:lstStyle/>
          <a:p>
            <a:pPr algn="ctr"/>
            <a:r>
              <a:rPr lang="zh-TW" altLang="en-US" b="1" dirty="0">
                <a:latin typeface="微軟正黑體" panose="020B0604030504040204" pitchFamily="34" charset="-120"/>
                <a:ea typeface="微軟正黑體" panose="020B0604030504040204" pitchFamily="34" charset="-120"/>
              </a:rPr>
              <a:t>招生校系</a:t>
            </a:r>
          </a:p>
        </p:txBody>
      </p:sp>
      <p:grpSp>
        <p:nvGrpSpPr>
          <p:cNvPr id="114" name="群組 113">
            <a:extLst>
              <a:ext uri="{FF2B5EF4-FFF2-40B4-BE49-F238E27FC236}">
                <a16:creationId xmlns:a16="http://schemas.microsoft.com/office/drawing/2014/main" id="{685E6B0F-9162-42F5-A503-B69A5000729A}"/>
              </a:ext>
            </a:extLst>
          </p:cNvPr>
          <p:cNvGrpSpPr/>
          <p:nvPr/>
        </p:nvGrpSpPr>
        <p:grpSpPr>
          <a:xfrm rot="10800000">
            <a:off x="7904696" y="4285665"/>
            <a:ext cx="445730" cy="258454"/>
            <a:chOff x="8228419" y="777525"/>
            <a:chExt cx="820946" cy="476021"/>
          </a:xfrm>
        </p:grpSpPr>
        <p:sp>
          <p:nvSpPr>
            <p:cNvPr id="116" name="Chevron 2">
              <a:extLst>
                <a:ext uri="{FF2B5EF4-FFF2-40B4-BE49-F238E27FC236}">
                  <a16:creationId xmlns:a16="http://schemas.microsoft.com/office/drawing/2014/main" id="{26D0779C-1847-4626-908A-0B25FBB96ADA}"/>
                </a:ext>
              </a:extLst>
            </p:cNvPr>
            <p:cNvSpPr/>
            <p:nvPr/>
          </p:nvSpPr>
          <p:spPr>
            <a:xfrm rot="5400000">
              <a:off x="8683416" y="887598"/>
              <a:ext cx="476021" cy="255876"/>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17" name="Chevron 2">
              <a:extLst>
                <a:ext uri="{FF2B5EF4-FFF2-40B4-BE49-F238E27FC236}">
                  <a16:creationId xmlns:a16="http://schemas.microsoft.com/office/drawing/2014/main" id="{5200D425-9A9D-44CD-9E6D-9ECF953C2A69}"/>
                </a:ext>
              </a:extLst>
            </p:cNvPr>
            <p:cNvSpPr/>
            <p:nvPr/>
          </p:nvSpPr>
          <p:spPr>
            <a:xfrm rot="5400000">
              <a:off x="843509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18" name="Chevron 2">
              <a:extLst>
                <a:ext uri="{FF2B5EF4-FFF2-40B4-BE49-F238E27FC236}">
                  <a16:creationId xmlns:a16="http://schemas.microsoft.com/office/drawing/2014/main" id="{C6548A0F-CB53-444F-9B19-68080817104E}"/>
                </a:ext>
              </a:extLst>
            </p:cNvPr>
            <p:cNvSpPr/>
            <p:nvPr/>
          </p:nvSpPr>
          <p:spPr>
            <a:xfrm rot="5400000">
              <a:off x="8162114" y="949232"/>
              <a:ext cx="265219" cy="132610"/>
            </a:xfrm>
            <a:prstGeom prst="triangle">
              <a:avLst/>
            </a:prstGeom>
            <a:solidFill>
              <a:srgbClr val="FFC5C5">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19" name="群組 118">
            <a:extLst>
              <a:ext uri="{FF2B5EF4-FFF2-40B4-BE49-F238E27FC236}">
                <a16:creationId xmlns:a16="http://schemas.microsoft.com/office/drawing/2014/main" id="{55FD4BC8-E0C0-4DC6-8F93-BFB0AD771453}"/>
              </a:ext>
            </a:extLst>
          </p:cNvPr>
          <p:cNvGrpSpPr/>
          <p:nvPr/>
        </p:nvGrpSpPr>
        <p:grpSpPr>
          <a:xfrm>
            <a:off x="8360180" y="3062027"/>
            <a:ext cx="3181690" cy="2042562"/>
            <a:chOff x="212789" y="2082799"/>
            <a:chExt cx="3181690" cy="2042562"/>
          </a:xfrm>
        </p:grpSpPr>
        <p:sp>
          <p:nvSpPr>
            <p:cNvPr id="120" name="圓角矩形 68">
              <a:extLst>
                <a:ext uri="{FF2B5EF4-FFF2-40B4-BE49-F238E27FC236}">
                  <a16:creationId xmlns:a16="http://schemas.microsoft.com/office/drawing/2014/main" id="{6C0EB920-6945-4449-B6A5-9BF82EF9B642}"/>
                </a:ext>
              </a:extLst>
            </p:cNvPr>
            <p:cNvSpPr/>
            <p:nvPr/>
          </p:nvSpPr>
          <p:spPr>
            <a:xfrm>
              <a:off x="234036" y="2086883"/>
              <a:ext cx="2921646" cy="612000"/>
            </a:xfrm>
            <a:prstGeom prst="roundRect">
              <a:avLst>
                <a:gd name="adj" fmla="val 19029"/>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21" name="矩形 120">
              <a:extLst>
                <a:ext uri="{FF2B5EF4-FFF2-40B4-BE49-F238E27FC236}">
                  <a16:creationId xmlns:a16="http://schemas.microsoft.com/office/drawing/2014/main" id="{3F4CDCF2-8DED-4AD3-9DAA-F73800045FBD}"/>
                </a:ext>
              </a:extLst>
            </p:cNvPr>
            <p:cNvSpPr/>
            <p:nvPr/>
          </p:nvSpPr>
          <p:spPr>
            <a:xfrm>
              <a:off x="707177" y="2082799"/>
              <a:ext cx="1983775" cy="615553"/>
            </a:xfrm>
            <a:prstGeom prst="rect">
              <a:avLst/>
            </a:prstGeom>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使用</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學習歷程檔案學生</a:t>
              </a:r>
            </a:p>
          </p:txBody>
        </p:sp>
        <p:grpSp>
          <p:nvGrpSpPr>
            <p:cNvPr id="122" name="群組 121">
              <a:extLst>
                <a:ext uri="{FF2B5EF4-FFF2-40B4-BE49-F238E27FC236}">
                  <a16:creationId xmlns:a16="http://schemas.microsoft.com/office/drawing/2014/main" id="{FE272AEB-1C73-4C93-868F-599B4DC60C75}"/>
                </a:ext>
              </a:extLst>
            </p:cNvPr>
            <p:cNvGrpSpPr/>
            <p:nvPr/>
          </p:nvGrpSpPr>
          <p:grpSpPr>
            <a:xfrm>
              <a:off x="227310" y="2810314"/>
              <a:ext cx="702029" cy="1127108"/>
              <a:chOff x="2889150" y="1243908"/>
              <a:chExt cx="702029" cy="1127108"/>
            </a:xfrm>
          </p:grpSpPr>
          <p:sp>
            <p:nvSpPr>
              <p:cNvPr id="126" name="左大括弧 125">
                <a:extLst>
                  <a:ext uri="{FF2B5EF4-FFF2-40B4-BE49-F238E27FC236}">
                    <a16:creationId xmlns:a16="http://schemas.microsoft.com/office/drawing/2014/main" id="{91F3EEFE-9E72-4593-AF72-02A5BEC48C17}"/>
                  </a:ext>
                </a:extLst>
              </p:cNvPr>
              <p:cNvSpPr/>
              <p:nvPr/>
            </p:nvSpPr>
            <p:spPr>
              <a:xfrm>
                <a:off x="3536608" y="1243908"/>
                <a:ext cx="45719" cy="432000"/>
              </a:xfrm>
              <a:prstGeom prst="leftBrace">
                <a:avLst/>
              </a:prstGeom>
              <a:ln w="1905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27" name="矩形 126">
                <a:extLst>
                  <a:ext uri="{FF2B5EF4-FFF2-40B4-BE49-F238E27FC236}">
                    <a16:creationId xmlns:a16="http://schemas.microsoft.com/office/drawing/2014/main" id="{364CCFE3-5C4B-4F50-A8E6-192142D0146D}"/>
                  </a:ext>
                </a:extLst>
              </p:cNvPr>
              <p:cNvSpPr/>
              <p:nvPr/>
            </p:nvSpPr>
            <p:spPr>
              <a:xfrm>
                <a:off x="2889150" y="1321413"/>
                <a:ext cx="569387" cy="323165"/>
              </a:xfrm>
              <a:prstGeom prst="rect">
                <a:avLst/>
              </a:prstGeom>
            </p:spPr>
            <p:txBody>
              <a:bodyPr wrap="none">
                <a:spAutoFit/>
              </a:bodyPr>
              <a:lstStyle/>
              <a:p>
                <a:r>
                  <a:rPr lang="zh-TW" altLang="en-US" sz="1500" b="1" dirty="0">
                    <a:solidFill>
                      <a:srgbClr val="0000FF"/>
                    </a:solidFill>
                    <a:latin typeface="微軟正黑體" panose="020B0604030504040204" pitchFamily="34" charset="-120"/>
                    <a:ea typeface="微軟正黑體" panose="020B0604030504040204" pitchFamily="34" charset="-120"/>
                  </a:rPr>
                  <a:t>勾選</a:t>
                </a:r>
                <a:endParaRPr lang="zh-TW" altLang="en-US" sz="1500" dirty="0">
                  <a:solidFill>
                    <a:srgbClr val="0000FF"/>
                  </a:solidFill>
                </a:endParaRPr>
              </a:p>
            </p:txBody>
          </p:sp>
          <p:sp>
            <p:nvSpPr>
              <p:cNvPr id="128" name="矩形 127">
                <a:extLst>
                  <a:ext uri="{FF2B5EF4-FFF2-40B4-BE49-F238E27FC236}">
                    <a16:creationId xmlns:a16="http://schemas.microsoft.com/office/drawing/2014/main" id="{BE3D9747-D1E5-4C54-9A90-980FA99892D7}"/>
                  </a:ext>
                </a:extLst>
              </p:cNvPr>
              <p:cNvSpPr/>
              <p:nvPr/>
            </p:nvSpPr>
            <p:spPr>
              <a:xfrm>
                <a:off x="2919931" y="1812024"/>
                <a:ext cx="569387" cy="553998"/>
              </a:xfrm>
              <a:prstGeom prst="rect">
                <a:avLst/>
              </a:prstGeom>
            </p:spPr>
            <p:txBody>
              <a:bodyPr wrap="none">
                <a:spAutoFit/>
              </a:bodyPr>
              <a:lstStyle/>
              <a:p>
                <a:r>
                  <a:rPr lang="zh-TW" altLang="en-US" sz="1500" b="1" dirty="0">
                    <a:latin typeface="微軟正黑體" panose="020B0604030504040204" pitchFamily="34" charset="-120"/>
                    <a:ea typeface="微軟正黑體" panose="020B0604030504040204" pitchFamily="34" charset="-120"/>
                  </a:rPr>
                  <a:t>上傳</a:t>
                </a:r>
                <a:endParaRPr lang="en-US" altLang="zh-TW" sz="1500" b="1" dirty="0">
                  <a:latin typeface="微軟正黑體" panose="020B0604030504040204" pitchFamily="34" charset="-120"/>
                  <a:ea typeface="微軟正黑體" panose="020B0604030504040204" pitchFamily="34" charset="-120"/>
                </a:endParaRPr>
              </a:p>
              <a:p>
                <a:r>
                  <a:rPr lang="en-US" altLang="zh-TW" sz="1500" b="1" dirty="0">
                    <a:latin typeface="微軟正黑體" panose="020B0604030504040204" pitchFamily="34" charset="-120"/>
                    <a:ea typeface="微軟正黑體" panose="020B0604030504040204" pitchFamily="34" charset="-120"/>
                  </a:rPr>
                  <a:t>PDF</a:t>
                </a:r>
                <a:endParaRPr lang="en-US" altLang="zh-TW" sz="1500" b="1" i="1" dirty="0">
                  <a:latin typeface="微軟正黑體" panose="020B0604030504040204" pitchFamily="34" charset="-120"/>
                  <a:ea typeface="微軟正黑體" panose="020B0604030504040204" pitchFamily="34" charset="-120"/>
                </a:endParaRPr>
              </a:p>
            </p:txBody>
          </p:sp>
          <p:sp>
            <p:nvSpPr>
              <p:cNvPr id="129" name="左大括弧 128">
                <a:extLst>
                  <a:ext uri="{FF2B5EF4-FFF2-40B4-BE49-F238E27FC236}">
                    <a16:creationId xmlns:a16="http://schemas.microsoft.com/office/drawing/2014/main" id="{C39C4D91-BDF8-47F6-AA1D-9DA1EF28698A}"/>
                  </a:ext>
                </a:extLst>
              </p:cNvPr>
              <p:cNvSpPr/>
              <p:nvPr/>
            </p:nvSpPr>
            <p:spPr>
              <a:xfrm>
                <a:off x="3527755" y="1787251"/>
                <a:ext cx="63424" cy="583765"/>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grpSp>
        <p:sp>
          <p:nvSpPr>
            <p:cNvPr id="123" name="圓角矩形 84">
              <a:extLst>
                <a:ext uri="{FF2B5EF4-FFF2-40B4-BE49-F238E27FC236}">
                  <a16:creationId xmlns:a16="http://schemas.microsoft.com/office/drawing/2014/main" id="{193AF630-EA41-4F36-9229-7B1511A160F6}"/>
                </a:ext>
              </a:extLst>
            </p:cNvPr>
            <p:cNvSpPr/>
            <p:nvPr/>
          </p:nvSpPr>
          <p:spPr>
            <a:xfrm>
              <a:off x="253752" y="2095301"/>
              <a:ext cx="2921646" cy="2013606"/>
            </a:xfrm>
            <a:prstGeom prst="roundRect">
              <a:avLst>
                <a:gd name="adj" fmla="val 5072"/>
              </a:avLst>
            </a:prstGeom>
            <a:noFill/>
            <a:ln w="28575">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24" name="矩形 123">
              <a:extLst>
                <a:ext uri="{FF2B5EF4-FFF2-40B4-BE49-F238E27FC236}">
                  <a16:creationId xmlns:a16="http://schemas.microsoft.com/office/drawing/2014/main" id="{327C7831-ED08-45C0-BEC4-9737B3830643}"/>
                </a:ext>
              </a:extLst>
            </p:cNvPr>
            <p:cNvSpPr/>
            <p:nvPr/>
          </p:nvSpPr>
          <p:spPr>
            <a:xfrm>
              <a:off x="2621021" y="2208772"/>
              <a:ext cx="431800" cy="193485"/>
            </a:xfrm>
            <a:prstGeom prst="rect">
              <a:avLst/>
            </a:prstGeom>
            <a:solidFill>
              <a:srgbClr val="FF0000"/>
            </a:solidFill>
            <a:ln w="1270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t>EP</a:t>
              </a:r>
              <a:endParaRPr lang="zh-TW" altLang="en-US" sz="1600" dirty="0"/>
            </a:p>
          </p:txBody>
        </p:sp>
        <p:sp>
          <p:nvSpPr>
            <p:cNvPr id="125" name="矩形 22">
              <a:extLst>
                <a:ext uri="{FF2B5EF4-FFF2-40B4-BE49-F238E27FC236}">
                  <a16:creationId xmlns:a16="http://schemas.microsoft.com/office/drawing/2014/main" id="{1FE5CAD1-FA49-45F4-AD4E-A7A54790BE59}"/>
                </a:ext>
              </a:extLst>
            </p:cNvPr>
            <p:cNvSpPr/>
            <p:nvPr/>
          </p:nvSpPr>
          <p:spPr>
            <a:xfrm>
              <a:off x="212789" y="2661130"/>
              <a:ext cx="3181690" cy="1464231"/>
            </a:xfrm>
            <a:prstGeom prst="roundRect">
              <a:avLst/>
            </a:prstGeom>
          </p:spPr>
          <p:txBody>
            <a:bodyPr wrap="square">
              <a:spAutoFit/>
            </a:bodyPr>
            <a:lstStyle/>
            <a:p>
              <a:r>
                <a:rPr lang="zh-TW" altLang="en-US" sz="1500" b="1" dirty="0">
                  <a:solidFill>
                    <a:srgbClr val="0000FF"/>
                  </a:solidFill>
                  <a:latin typeface="微軟正黑體" panose="020B0604030504040204" pitchFamily="34" charset="-120"/>
                  <a:ea typeface="微軟正黑體" panose="020B0604030504040204" pitchFamily="34" charset="-120"/>
                </a:rPr>
                <a:t>            ●</a:t>
              </a:r>
              <a:r>
                <a:rPr lang="en-US" altLang="zh-TW" sz="1500" b="1" dirty="0">
                  <a:solidFill>
                    <a:srgbClr val="0000FF"/>
                  </a:solidFill>
                  <a:latin typeface="微軟正黑體" panose="020B0604030504040204" pitchFamily="34" charset="-120"/>
                  <a:ea typeface="微軟正黑體" panose="020B0604030504040204" pitchFamily="34" charset="-120"/>
                </a:rPr>
                <a:t>B.</a:t>
              </a:r>
              <a:r>
                <a:rPr lang="zh-TW" altLang="en-US" sz="1500" b="1" dirty="0">
                  <a:solidFill>
                    <a:srgbClr val="0000FF"/>
                  </a:solidFill>
                  <a:latin typeface="微軟正黑體" panose="020B0604030504040204" pitchFamily="34" charset="-120"/>
                  <a:ea typeface="微軟正黑體" panose="020B0604030504040204" pitchFamily="34" charset="-120"/>
                </a:rPr>
                <a:t>課程學習成果</a:t>
              </a:r>
              <a:endParaRPr lang="en-US" altLang="zh-TW" sz="1500" b="1" dirty="0">
                <a:solidFill>
                  <a:srgbClr val="0000FF"/>
                </a:solidFill>
                <a:latin typeface="微軟正黑體" panose="020B0604030504040204" pitchFamily="34" charset="-120"/>
                <a:ea typeface="微軟正黑體" panose="020B0604030504040204" pitchFamily="34" charset="-120"/>
              </a:endParaRPr>
            </a:p>
            <a:p>
              <a:r>
                <a:rPr lang="zh-TW" altLang="en-US" sz="1500" b="1" dirty="0">
                  <a:solidFill>
                    <a:srgbClr val="0000FF"/>
                  </a:solidFill>
                  <a:latin typeface="微軟正黑體" panose="020B0604030504040204" pitchFamily="34" charset="-120"/>
                  <a:ea typeface="微軟正黑體" panose="020B0604030504040204" pitchFamily="34" charset="-120"/>
                </a:rPr>
                <a:t>            ●</a:t>
              </a:r>
              <a:r>
                <a:rPr lang="en-US" altLang="zh-TW" sz="1500" b="1" dirty="0">
                  <a:solidFill>
                    <a:srgbClr val="0000FF"/>
                  </a:solidFill>
                  <a:latin typeface="微軟正黑體" panose="020B0604030504040204" pitchFamily="34" charset="-120"/>
                  <a:ea typeface="微軟正黑體" panose="020B0604030504040204" pitchFamily="34" charset="-120"/>
                </a:rPr>
                <a:t>C.</a:t>
              </a:r>
              <a:r>
                <a:rPr lang="zh-TW" altLang="en-US" sz="1500" b="1" dirty="0">
                  <a:solidFill>
                    <a:srgbClr val="0000FF"/>
                  </a:solidFill>
                  <a:latin typeface="微軟正黑體" panose="020B0604030504040204" pitchFamily="34" charset="-120"/>
                  <a:ea typeface="微軟正黑體" panose="020B0604030504040204" pitchFamily="34" charset="-120"/>
                </a:rPr>
                <a:t>多元表現</a:t>
              </a:r>
              <a:endParaRPr lang="en-US" altLang="zh-TW" sz="1500" b="1" dirty="0">
                <a:solidFill>
                  <a:srgbClr val="0000FF"/>
                </a:solidFill>
                <a:latin typeface="微軟正黑體" panose="020B0604030504040204" pitchFamily="34" charset="-120"/>
                <a:ea typeface="微軟正黑體" panose="020B0604030504040204" pitchFamily="34" charset="-120"/>
              </a:endParaRPr>
            </a:p>
            <a:p>
              <a:pPr>
                <a:spcBef>
                  <a:spcPts val="600"/>
                </a:spcBef>
              </a:pPr>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D1.</a:t>
              </a:r>
              <a:r>
                <a:rPr lang="zh-TW" altLang="en-US" sz="1500" b="1" dirty="0">
                  <a:latin typeface="微軟正黑體" panose="020B0604030504040204" pitchFamily="34" charset="-120"/>
                  <a:ea typeface="微軟正黑體" panose="020B0604030504040204" pitchFamily="34" charset="-120"/>
                </a:rPr>
                <a:t>多元表現綜整心得</a:t>
              </a:r>
              <a:endParaRPr lang="en-US" altLang="zh-TW" sz="1500" b="1" dirty="0">
                <a:latin typeface="微軟正黑體" panose="020B0604030504040204" pitchFamily="34" charset="-120"/>
                <a:ea typeface="微軟正黑體" panose="020B0604030504040204" pitchFamily="34" charset="-120"/>
              </a:endParaRPr>
            </a:p>
            <a:p>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D2.</a:t>
              </a:r>
              <a:r>
                <a:rPr lang="zh-TW" altLang="en-US" sz="1500" b="1" dirty="0">
                  <a:latin typeface="微軟正黑體" panose="020B0604030504040204" pitchFamily="34" charset="-120"/>
                  <a:ea typeface="微軟正黑體" panose="020B0604030504040204" pitchFamily="34" charset="-120"/>
                </a:rPr>
                <a:t>學習歷程自述</a:t>
              </a:r>
              <a:endParaRPr lang="en-US" altLang="zh-TW" sz="1500" b="1" dirty="0">
                <a:latin typeface="微軟正黑體" panose="020B0604030504040204" pitchFamily="34" charset="-120"/>
                <a:ea typeface="微軟正黑體" panose="020B0604030504040204" pitchFamily="34" charset="-120"/>
              </a:endParaRPr>
            </a:p>
            <a:p>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D3.</a:t>
              </a:r>
              <a:r>
                <a:rPr lang="zh-TW" altLang="en-US" sz="1500" b="1" dirty="0">
                  <a:latin typeface="微軟正黑體" panose="020B0604030504040204" pitchFamily="34" charset="-120"/>
                  <a:ea typeface="微軟正黑體" panose="020B0604030504040204" pitchFamily="34" charset="-120"/>
                </a:rPr>
                <a:t>其他</a:t>
              </a: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有利審查文件</a:t>
              </a:r>
              <a:r>
                <a:rPr lang="en-US" altLang="zh-TW" sz="1500" b="1" dirty="0">
                  <a:latin typeface="微軟正黑體" panose="020B0604030504040204" pitchFamily="34" charset="-120"/>
                  <a:ea typeface="微軟正黑體" panose="020B0604030504040204" pitchFamily="34" charset="-120"/>
                </a:rPr>
                <a:t>)</a:t>
              </a:r>
              <a:endParaRPr lang="zh-TW" altLang="en-US" sz="1500" b="1" dirty="0">
                <a:latin typeface="微軟正黑體" panose="020B0604030504040204" pitchFamily="34" charset="-120"/>
                <a:ea typeface="微軟正黑體" panose="020B0604030504040204" pitchFamily="34" charset="-120"/>
              </a:endParaRPr>
            </a:p>
          </p:txBody>
        </p:sp>
      </p:grpSp>
      <p:grpSp>
        <p:nvGrpSpPr>
          <p:cNvPr id="130" name="群組 129">
            <a:extLst>
              <a:ext uri="{FF2B5EF4-FFF2-40B4-BE49-F238E27FC236}">
                <a16:creationId xmlns:a16="http://schemas.microsoft.com/office/drawing/2014/main" id="{95F7391A-2706-41D7-BD30-7FBE57CC97C2}"/>
              </a:ext>
            </a:extLst>
          </p:cNvPr>
          <p:cNvGrpSpPr/>
          <p:nvPr/>
        </p:nvGrpSpPr>
        <p:grpSpPr>
          <a:xfrm>
            <a:off x="196138" y="3133202"/>
            <a:ext cx="3073160" cy="1955562"/>
            <a:chOff x="8903109" y="1275669"/>
            <a:chExt cx="3073160" cy="1955562"/>
          </a:xfrm>
        </p:grpSpPr>
        <p:sp>
          <p:nvSpPr>
            <p:cNvPr id="131" name="圓角矩形 68">
              <a:extLst>
                <a:ext uri="{FF2B5EF4-FFF2-40B4-BE49-F238E27FC236}">
                  <a16:creationId xmlns:a16="http://schemas.microsoft.com/office/drawing/2014/main" id="{D23592B5-47FD-4777-B13E-D6BDC8160FE2}"/>
                </a:ext>
              </a:extLst>
            </p:cNvPr>
            <p:cNvSpPr/>
            <p:nvPr/>
          </p:nvSpPr>
          <p:spPr>
            <a:xfrm>
              <a:off x="8918578" y="1294505"/>
              <a:ext cx="2928655" cy="612000"/>
            </a:xfrm>
            <a:prstGeom prst="roundRect">
              <a:avLst>
                <a:gd name="adj" fmla="val 190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32" name="矩形 131">
              <a:extLst>
                <a:ext uri="{FF2B5EF4-FFF2-40B4-BE49-F238E27FC236}">
                  <a16:creationId xmlns:a16="http://schemas.microsoft.com/office/drawing/2014/main" id="{B5A849F1-0E7E-49DD-8238-74CFB71FB961}"/>
                </a:ext>
              </a:extLst>
            </p:cNvPr>
            <p:cNvSpPr/>
            <p:nvPr/>
          </p:nvSpPr>
          <p:spPr>
            <a:xfrm>
              <a:off x="9356535" y="1300740"/>
              <a:ext cx="1983775" cy="615553"/>
            </a:xfrm>
            <a:prstGeom prst="rect">
              <a:avLst/>
            </a:prstGeom>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不使用</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學習歷程檔案學生</a:t>
              </a:r>
            </a:p>
          </p:txBody>
        </p:sp>
        <p:sp>
          <p:nvSpPr>
            <p:cNvPr id="133" name="圓角矩形 84">
              <a:extLst>
                <a:ext uri="{FF2B5EF4-FFF2-40B4-BE49-F238E27FC236}">
                  <a16:creationId xmlns:a16="http://schemas.microsoft.com/office/drawing/2014/main" id="{73F9A94C-3675-4358-97E8-F6413D1E2867}"/>
                </a:ext>
              </a:extLst>
            </p:cNvPr>
            <p:cNvSpPr/>
            <p:nvPr/>
          </p:nvSpPr>
          <p:spPr>
            <a:xfrm>
              <a:off x="8903109" y="1275669"/>
              <a:ext cx="2948135" cy="1955562"/>
            </a:xfrm>
            <a:prstGeom prst="roundRect">
              <a:avLst>
                <a:gd name="adj" fmla="val 5072"/>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pSp>
          <p:nvGrpSpPr>
            <p:cNvPr id="134" name="群組 133">
              <a:extLst>
                <a:ext uri="{FF2B5EF4-FFF2-40B4-BE49-F238E27FC236}">
                  <a16:creationId xmlns:a16="http://schemas.microsoft.com/office/drawing/2014/main" id="{9747A23E-2628-4E61-9900-2F4A373CD696}"/>
                </a:ext>
              </a:extLst>
            </p:cNvPr>
            <p:cNvGrpSpPr/>
            <p:nvPr/>
          </p:nvGrpSpPr>
          <p:grpSpPr>
            <a:xfrm>
              <a:off x="8909604" y="1967269"/>
              <a:ext cx="3066665" cy="1156034"/>
              <a:chOff x="8276919" y="332800"/>
              <a:chExt cx="3066665" cy="1156034"/>
            </a:xfrm>
          </p:grpSpPr>
          <p:sp>
            <p:nvSpPr>
              <p:cNvPr id="135" name="矩形 134">
                <a:extLst>
                  <a:ext uri="{FF2B5EF4-FFF2-40B4-BE49-F238E27FC236}">
                    <a16:creationId xmlns:a16="http://schemas.microsoft.com/office/drawing/2014/main" id="{7931A4AB-9745-4FFA-AC55-683505A160F1}"/>
                  </a:ext>
                </a:extLst>
              </p:cNvPr>
              <p:cNvSpPr/>
              <p:nvPr/>
            </p:nvSpPr>
            <p:spPr>
              <a:xfrm>
                <a:off x="8300378" y="332800"/>
                <a:ext cx="3043206" cy="1156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B.</a:t>
                </a:r>
                <a:r>
                  <a:rPr lang="zh-TW" altLang="en-US" sz="1500" b="1" dirty="0">
                    <a:solidFill>
                      <a:schemeClr val="tx1"/>
                    </a:solidFill>
                    <a:latin typeface="微軟正黑體" panose="020B0604030504040204" pitchFamily="34" charset="-120"/>
                    <a:ea typeface="微軟正黑體" panose="020B0604030504040204" pitchFamily="34" charset="-120"/>
                  </a:rPr>
                  <a:t>課程學習成果</a:t>
                </a:r>
                <a:endParaRPr lang="en-US" altLang="zh-TW" sz="1500" b="1" i="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C.</a:t>
                </a:r>
                <a:r>
                  <a:rPr lang="zh-TW" altLang="en-US" sz="1500" b="1" dirty="0">
                    <a:solidFill>
                      <a:schemeClr val="tx1"/>
                    </a:solidFill>
                    <a:latin typeface="微軟正黑體" panose="020B0604030504040204" pitchFamily="34" charset="-120"/>
                    <a:ea typeface="微軟正黑體" panose="020B0604030504040204" pitchFamily="34" charset="-120"/>
                  </a:rPr>
                  <a:t>多元表現</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     </a:t>
                </a:r>
                <a:r>
                  <a:rPr lang="zh-TW" altLang="en-US" sz="1500" b="1" dirty="0">
                    <a:solidFill>
                      <a:schemeClr val="tx1"/>
                    </a:solidFill>
                    <a:latin typeface="微軟正黑體" panose="020B0604030504040204" pitchFamily="34" charset="-120"/>
                    <a:ea typeface="微軟正黑體" panose="020B0604030504040204" pitchFamily="34" charset="-120"/>
                  </a:rPr>
                  <a:t>●</a:t>
                </a:r>
                <a:r>
                  <a:rPr lang="en-US" altLang="zh-TW" sz="1500" b="1" dirty="0">
                    <a:solidFill>
                      <a:schemeClr val="tx1"/>
                    </a:solidFill>
                    <a:latin typeface="微軟正黑體" panose="020B0604030504040204" pitchFamily="34" charset="-120"/>
                    <a:ea typeface="微軟正黑體" panose="020B0604030504040204" pitchFamily="34" charset="-120"/>
                  </a:rPr>
                  <a:t>D1.</a:t>
                </a:r>
                <a:r>
                  <a:rPr lang="zh-TW" altLang="en-US" sz="1500" b="1"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D2.</a:t>
                </a:r>
                <a:r>
                  <a:rPr lang="zh-TW" altLang="en-US" sz="1500" b="1" dirty="0">
                    <a:solidFill>
                      <a:schemeClr val="tx1"/>
                    </a:solidFill>
                    <a:latin typeface="微軟正黑體" panose="020B0604030504040204" pitchFamily="34" charset="-120"/>
                    <a:ea typeface="微軟正黑體" panose="020B0604030504040204" pitchFamily="34" charset="-120"/>
                  </a:rPr>
                  <a:t>學習歷程自述</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D3.</a:t>
                </a:r>
                <a:r>
                  <a:rPr lang="zh-TW" altLang="en-US" sz="1500" b="1" dirty="0">
                    <a:solidFill>
                      <a:schemeClr val="tx1"/>
                    </a:solidFill>
                    <a:latin typeface="微軟正黑體" panose="020B0604030504040204" pitchFamily="34" charset="-120"/>
                    <a:ea typeface="微軟正黑體" panose="020B0604030504040204" pitchFamily="34" charset="-120"/>
                  </a:rPr>
                  <a:t>其他</a:t>
                </a:r>
                <a:r>
                  <a:rPr lang="en-US" altLang="zh-TW" sz="1500" b="1" dirty="0">
                    <a:solidFill>
                      <a:schemeClr val="tx1"/>
                    </a:solidFill>
                    <a:latin typeface="微軟正黑體" panose="020B0604030504040204" pitchFamily="34" charset="-120"/>
                    <a:ea typeface="微軟正黑體" panose="020B0604030504040204" pitchFamily="34" charset="-120"/>
                  </a:rPr>
                  <a:t>(</a:t>
                </a:r>
                <a:r>
                  <a:rPr lang="zh-TW" altLang="en-US" sz="1500" b="1" dirty="0">
                    <a:solidFill>
                      <a:schemeClr val="tx1"/>
                    </a:solidFill>
                    <a:latin typeface="微軟正黑體" panose="020B0604030504040204" pitchFamily="34" charset="-120"/>
                    <a:ea typeface="微軟正黑體" panose="020B0604030504040204" pitchFamily="34" charset="-120"/>
                  </a:rPr>
                  <a:t>有利審查文件</a:t>
                </a:r>
                <a:r>
                  <a:rPr lang="en-US" altLang="zh-TW" sz="1500" b="1" dirty="0">
                    <a:solidFill>
                      <a:schemeClr val="tx1"/>
                    </a:solidFill>
                    <a:latin typeface="微軟正黑體" panose="020B0604030504040204" pitchFamily="34" charset="-120"/>
                    <a:ea typeface="微軟正黑體" panose="020B0604030504040204" pitchFamily="34" charset="-120"/>
                  </a:rPr>
                  <a:t>)</a:t>
                </a:r>
                <a:endParaRPr lang="zh-TW" altLang="en-US" sz="1500" b="1" dirty="0">
                  <a:solidFill>
                    <a:schemeClr val="tx1"/>
                  </a:solidFill>
                  <a:latin typeface="微軟正黑體" panose="020B0604030504040204" pitchFamily="34" charset="-120"/>
                  <a:ea typeface="微軟正黑體" panose="020B0604030504040204" pitchFamily="34" charset="-120"/>
                </a:endParaRPr>
              </a:p>
            </p:txBody>
          </p:sp>
          <p:sp>
            <p:nvSpPr>
              <p:cNvPr id="136" name="左大括弧 135">
                <a:extLst>
                  <a:ext uri="{FF2B5EF4-FFF2-40B4-BE49-F238E27FC236}">
                    <a16:creationId xmlns:a16="http://schemas.microsoft.com/office/drawing/2014/main" id="{7E3280B3-5364-47E1-A298-F13565020A50}"/>
                  </a:ext>
                </a:extLst>
              </p:cNvPr>
              <p:cNvSpPr/>
              <p:nvPr/>
            </p:nvSpPr>
            <p:spPr>
              <a:xfrm>
                <a:off x="8848912" y="377615"/>
                <a:ext cx="116958" cy="108854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r>
                  <a:rPr lang="en-US" altLang="zh-TW" dirty="0"/>
                  <a:t>  </a:t>
                </a:r>
                <a:endParaRPr lang="zh-TW" altLang="en-US" dirty="0"/>
              </a:p>
            </p:txBody>
          </p:sp>
          <p:sp>
            <p:nvSpPr>
              <p:cNvPr id="137" name="矩形 136">
                <a:extLst>
                  <a:ext uri="{FF2B5EF4-FFF2-40B4-BE49-F238E27FC236}">
                    <a16:creationId xmlns:a16="http://schemas.microsoft.com/office/drawing/2014/main" id="{1158BB76-3E70-43E4-BB8A-01425118A266}"/>
                  </a:ext>
                </a:extLst>
              </p:cNvPr>
              <p:cNvSpPr/>
              <p:nvPr/>
            </p:nvSpPr>
            <p:spPr>
              <a:xfrm>
                <a:off x="8276919" y="656327"/>
                <a:ext cx="569387" cy="553998"/>
              </a:xfrm>
              <a:prstGeom prst="rect">
                <a:avLst/>
              </a:prstGeom>
            </p:spPr>
            <p:txBody>
              <a:bodyPr wrap="none">
                <a:spAutoFit/>
              </a:bodyPr>
              <a:lstStyle/>
              <a:p>
                <a:r>
                  <a:rPr lang="zh-TW" altLang="en-US" sz="1500" b="1" dirty="0">
                    <a:latin typeface="微軟正黑體" panose="020B0604030504040204" pitchFamily="34" charset="-120"/>
                    <a:ea typeface="微軟正黑體" panose="020B0604030504040204" pitchFamily="34" charset="-120"/>
                  </a:rPr>
                  <a:t>上傳</a:t>
                </a:r>
                <a:endParaRPr lang="en-US" altLang="zh-TW" sz="1500" b="1" dirty="0">
                  <a:latin typeface="微軟正黑體" panose="020B0604030504040204" pitchFamily="34" charset="-120"/>
                  <a:ea typeface="微軟正黑體" panose="020B0604030504040204" pitchFamily="34" charset="-120"/>
                </a:endParaRPr>
              </a:p>
              <a:p>
                <a:r>
                  <a:rPr lang="en-US" altLang="zh-TW" sz="1500" b="1" dirty="0">
                    <a:latin typeface="微軟正黑體" panose="020B0604030504040204" pitchFamily="34" charset="-120"/>
                    <a:ea typeface="微軟正黑體" panose="020B0604030504040204" pitchFamily="34" charset="-120"/>
                  </a:rPr>
                  <a:t>PDF</a:t>
                </a:r>
                <a:endParaRPr lang="en-US" altLang="zh-TW" sz="1500" b="1" i="1" dirty="0">
                  <a:latin typeface="微軟正黑體" panose="020B0604030504040204" pitchFamily="34" charset="-120"/>
                  <a:ea typeface="微軟正黑體" panose="020B0604030504040204" pitchFamily="34" charset="-120"/>
                </a:endParaRPr>
              </a:p>
            </p:txBody>
          </p:sp>
        </p:grpSp>
      </p:grpSp>
      <p:grpSp>
        <p:nvGrpSpPr>
          <p:cNvPr id="138" name="群組 137">
            <a:extLst>
              <a:ext uri="{FF2B5EF4-FFF2-40B4-BE49-F238E27FC236}">
                <a16:creationId xmlns:a16="http://schemas.microsoft.com/office/drawing/2014/main" id="{FAE8F99A-55D8-4541-B94A-DBE10B922D27}"/>
              </a:ext>
            </a:extLst>
          </p:cNvPr>
          <p:cNvGrpSpPr/>
          <p:nvPr/>
        </p:nvGrpSpPr>
        <p:grpSpPr>
          <a:xfrm>
            <a:off x="3166004" y="4211333"/>
            <a:ext cx="445730" cy="258454"/>
            <a:chOff x="8228419" y="777526"/>
            <a:chExt cx="820946" cy="476021"/>
          </a:xfrm>
        </p:grpSpPr>
        <p:sp>
          <p:nvSpPr>
            <p:cNvPr id="139" name="Chevron 2">
              <a:extLst>
                <a:ext uri="{FF2B5EF4-FFF2-40B4-BE49-F238E27FC236}">
                  <a16:creationId xmlns:a16="http://schemas.microsoft.com/office/drawing/2014/main" id="{4969D4B2-F884-48E8-9671-8AF21774AF66}"/>
                </a:ext>
              </a:extLst>
            </p:cNvPr>
            <p:cNvSpPr/>
            <p:nvPr/>
          </p:nvSpPr>
          <p:spPr>
            <a:xfrm rot="5400000">
              <a:off x="8662598" y="866780"/>
              <a:ext cx="476021" cy="297513"/>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0" name="Chevron 2">
              <a:extLst>
                <a:ext uri="{FF2B5EF4-FFF2-40B4-BE49-F238E27FC236}">
                  <a16:creationId xmlns:a16="http://schemas.microsoft.com/office/drawing/2014/main" id="{1627E9BD-A542-47F6-8038-976C8ABE90C4}"/>
                </a:ext>
              </a:extLst>
            </p:cNvPr>
            <p:cNvSpPr/>
            <p:nvPr/>
          </p:nvSpPr>
          <p:spPr>
            <a:xfrm rot="5400000">
              <a:off x="8435097" y="915610"/>
              <a:ext cx="319764" cy="199854"/>
            </a:xfrm>
            <a:prstGeom prst="triangle">
              <a:avLst/>
            </a:prstGeom>
            <a:solidFill>
              <a:schemeClr val="tx1">
                <a:lumMod val="50000"/>
                <a:lumOff val="50000"/>
                <a:alpha val="6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1" name="Chevron 2">
              <a:extLst>
                <a:ext uri="{FF2B5EF4-FFF2-40B4-BE49-F238E27FC236}">
                  <a16:creationId xmlns:a16="http://schemas.microsoft.com/office/drawing/2014/main" id="{7A255531-E406-4990-A79B-76C537BF757E}"/>
                </a:ext>
              </a:extLst>
            </p:cNvPr>
            <p:cNvSpPr/>
            <p:nvPr/>
          </p:nvSpPr>
          <p:spPr>
            <a:xfrm rot="5400000">
              <a:off x="8162114" y="949232"/>
              <a:ext cx="265219" cy="132610"/>
            </a:xfrm>
            <a:prstGeom prst="triangle">
              <a:avLst/>
            </a:prstGeom>
            <a:solidFill>
              <a:schemeClr val="bg1">
                <a:lumMod val="5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2" name="群組 141">
            <a:extLst>
              <a:ext uri="{FF2B5EF4-FFF2-40B4-BE49-F238E27FC236}">
                <a16:creationId xmlns:a16="http://schemas.microsoft.com/office/drawing/2014/main" id="{20ED3AA3-933C-4CBD-94B8-138A4FE92E9E}"/>
              </a:ext>
            </a:extLst>
          </p:cNvPr>
          <p:cNvGrpSpPr/>
          <p:nvPr/>
        </p:nvGrpSpPr>
        <p:grpSpPr>
          <a:xfrm rot="5400000">
            <a:off x="6712668" y="3731683"/>
            <a:ext cx="445730" cy="258454"/>
            <a:chOff x="8228419" y="777526"/>
            <a:chExt cx="820946" cy="476021"/>
          </a:xfrm>
        </p:grpSpPr>
        <p:sp>
          <p:nvSpPr>
            <p:cNvPr id="143" name="Chevron 2">
              <a:extLst>
                <a:ext uri="{FF2B5EF4-FFF2-40B4-BE49-F238E27FC236}">
                  <a16:creationId xmlns:a16="http://schemas.microsoft.com/office/drawing/2014/main" id="{E950C0D3-D3C8-4115-B640-9CEDC4698AB5}"/>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4" name="Chevron 2">
              <a:extLst>
                <a:ext uri="{FF2B5EF4-FFF2-40B4-BE49-F238E27FC236}">
                  <a16:creationId xmlns:a16="http://schemas.microsoft.com/office/drawing/2014/main" id="{E486895B-347B-462C-BF75-BF9E34D2BBB1}"/>
                </a:ext>
              </a:extLst>
            </p:cNvPr>
            <p:cNvSpPr/>
            <p:nvPr/>
          </p:nvSpPr>
          <p:spPr>
            <a:xfrm rot="5400000">
              <a:off x="843509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5" name="Chevron 2">
              <a:extLst>
                <a:ext uri="{FF2B5EF4-FFF2-40B4-BE49-F238E27FC236}">
                  <a16:creationId xmlns:a16="http://schemas.microsoft.com/office/drawing/2014/main" id="{34D6C968-4A89-41C6-814C-00CE879FBA08}"/>
                </a:ext>
              </a:extLst>
            </p:cNvPr>
            <p:cNvSpPr/>
            <p:nvPr/>
          </p:nvSpPr>
          <p:spPr>
            <a:xfrm rot="5400000">
              <a:off x="8162114" y="949232"/>
              <a:ext cx="265219" cy="132610"/>
            </a:xfrm>
            <a:prstGeom prst="triangle">
              <a:avLst/>
            </a:prstGeom>
            <a:solidFill>
              <a:srgbClr val="FFC5C5">
                <a:alpha val="7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6" name="群組 145">
            <a:extLst>
              <a:ext uri="{FF2B5EF4-FFF2-40B4-BE49-F238E27FC236}">
                <a16:creationId xmlns:a16="http://schemas.microsoft.com/office/drawing/2014/main" id="{DA17912F-3A7B-4615-93A8-10B12569EFFF}"/>
              </a:ext>
            </a:extLst>
          </p:cNvPr>
          <p:cNvGrpSpPr/>
          <p:nvPr/>
        </p:nvGrpSpPr>
        <p:grpSpPr>
          <a:xfrm rot="5400000">
            <a:off x="4512987" y="3731215"/>
            <a:ext cx="445730" cy="258454"/>
            <a:chOff x="8228419" y="777526"/>
            <a:chExt cx="820946" cy="476021"/>
          </a:xfrm>
        </p:grpSpPr>
        <p:sp>
          <p:nvSpPr>
            <p:cNvPr id="147" name="Chevron 2">
              <a:extLst>
                <a:ext uri="{FF2B5EF4-FFF2-40B4-BE49-F238E27FC236}">
                  <a16:creationId xmlns:a16="http://schemas.microsoft.com/office/drawing/2014/main" id="{7E15CD8A-85C2-4ADD-A8F1-C99DA6A5A2DB}"/>
                </a:ext>
              </a:extLst>
            </p:cNvPr>
            <p:cNvSpPr/>
            <p:nvPr/>
          </p:nvSpPr>
          <p:spPr>
            <a:xfrm rot="5400000">
              <a:off x="8662598" y="866780"/>
              <a:ext cx="476021" cy="297513"/>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8" name="Chevron 2">
              <a:extLst>
                <a:ext uri="{FF2B5EF4-FFF2-40B4-BE49-F238E27FC236}">
                  <a16:creationId xmlns:a16="http://schemas.microsoft.com/office/drawing/2014/main" id="{48BF6E62-FB2C-4E21-8B10-9A13AA09D441}"/>
                </a:ext>
              </a:extLst>
            </p:cNvPr>
            <p:cNvSpPr/>
            <p:nvPr/>
          </p:nvSpPr>
          <p:spPr>
            <a:xfrm rot="5400000">
              <a:off x="8435097" y="915610"/>
              <a:ext cx="319764" cy="199854"/>
            </a:xfrm>
            <a:prstGeom prst="triangle">
              <a:avLst/>
            </a:prstGeom>
            <a:solidFill>
              <a:schemeClr val="tx1">
                <a:lumMod val="50000"/>
                <a:lumOff val="50000"/>
                <a:alpha val="6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9" name="Chevron 2">
              <a:extLst>
                <a:ext uri="{FF2B5EF4-FFF2-40B4-BE49-F238E27FC236}">
                  <a16:creationId xmlns:a16="http://schemas.microsoft.com/office/drawing/2014/main" id="{3C600E39-C435-4F56-91DA-A9B43DF62FD9}"/>
                </a:ext>
              </a:extLst>
            </p:cNvPr>
            <p:cNvSpPr/>
            <p:nvPr/>
          </p:nvSpPr>
          <p:spPr>
            <a:xfrm rot="5400000">
              <a:off x="8162114" y="949232"/>
              <a:ext cx="265219" cy="132610"/>
            </a:xfrm>
            <a:prstGeom prst="triangle">
              <a:avLst/>
            </a:prstGeom>
            <a:solidFill>
              <a:schemeClr val="bg1">
                <a:lumMod val="5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150" name="箭號: 向上 149">
            <a:extLst>
              <a:ext uri="{FF2B5EF4-FFF2-40B4-BE49-F238E27FC236}">
                <a16:creationId xmlns:a16="http://schemas.microsoft.com/office/drawing/2014/main" id="{9EDDFB12-A0DC-482E-A45E-B81CF82F19BD}"/>
              </a:ext>
            </a:extLst>
          </p:cNvPr>
          <p:cNvSpPr/>
          <p:nvPr/>
        </p:nvSpPr>
        <p:spPr>
          <a:xfrm>
            <a:off x="4372252" y="4674157"/>
            <a:ext cx="338328" cy="612158"/>
          </a:xfrm>
          <a:prstGeom prst="up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向右箭號 63">
            <a:extLst>
              <a:ext uri="{FF2B5EF4-FFF2-40B4-BE49-F238E27FC236}">
                <a16:creationId xmlns:a16="http://schemas.microsoft.com/office/drawing/2014/main" id="{06974FA2-B9CC-41C9-B775-99A60000F593}"/>
              </a:ext>
            </a:extLst>
          </p:cNvPr>
          <p:cNvSpPr/>
          <p:nvPr/>
        </p:nvSpPr>
        <p:spPr>
          <a:xfrm>
            <a:off x="4909887" y="5139186"/>
            <a:ext cx="1606042" cy="453581"/>
          </a:xfrm>
          <a:prstGeom prst="rect">
            <a:avLst/>
          </a:prstGeom>
          <a:gradFill>
            <a:gsLst>
              <a:gs pos="100000">
                <a:srgbClr val="FFECDD"/>
              </a:gs>
              <a:gs pos="0">
                <a:srgbClr val="FFE3A2"/>
              </a:gs>
            </a:gsLst>
            <a:lin ang="5400000" scaled="0"/>
          </a:gra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傳送考生資料</a:t>
            </a:r>
          </a:p>
        </p:txBody>
      </p:sp>
      <p:sp>
        <p:nvSpPr>
          <p:cNvPr id="152" name="向右箭號 65">
            <a:extLst>
              <a:ext uri="{FF2B5EF4-FFF2-40B4-BE49-F238E27FC236}">
                <a16:creationId xmlns:a16="http://schemas.microsoft.com/office/drawing/2014/main" id="{8BB61BA1-188B-4DC1-BDC2-A19CB205E6F4}"/>
              </a:ext>
            </a:extLst>
          </p:cNvPr>
          <p:cNvSpPr/>
          <p:nvPr/>
        </p:nvSpPr>
        <p:spPr>
          <a:xfrm>
            <a:off x="5555708" y="4854272"/>
            <a:ext cx="310350" cy="336502"/>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53" name="向右箭號 65">
            <a:extLst>
              <a:ext uri="{FF2B5EF4-FFF2-40B4-BE49-F238E27FC236}">
                <a16:creationId xmlns:a16="http://schemas.microsoft.com/office/drawing/2014/main" id="{F67F962E-3B80-46AF-8F78-F7DF7FE17FAA}"/>
              </a:ext>
            </a:extLst>
          </p:cNvPr>
          <p:cNvSpPr/>
          <p:nvPr/>
        </p:nvSpPr>
        <p:spPr>
          <a:xfrm>
            <a:off x="5573699" y="5544353"/>
            <a:ext cx="310350" cy="336502"/>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54" name="文字方塊 153">
            <a:extLst>
              <a:ext uri="{FF2B5EF4-FFF2-40B4-BE49-F238E27FC236}">
                <a16:creationId xmlns:a16="http://schemas.microsoft.com/office/drawing/2014/main" id="{01D7C514-D17D-41D6-BC77-DFEE011DA784}"/>
              </a:ext>
            </a:extLst>
          </p:cNvPr>
          <p:cNvSpPr txBox="1"/>
          <p:nvPr/>
        </p:nvSpPr>
        <p:spPr>
          <a:xfrm>
            <a:off x="8420139" y="2502780"/>
            <a:ext cx="2142297" cy="276999"/>
          </a:xfrm>
          <a:prstGeom prst="rect">
            <a:avLst/>
          </a:prstGeom>
          <a:noFill/>
        </p:spPr>
        <p:txBody>
          <a:bodyPr wrap="square">
            <a:spAutoFit/>
          </a:bodyPr>
          <a:lstStyle/>
          <a:p>
            <a:r>
              <a:rPr lang="en-US" altLang="zh-TW" sz="1200" b="1" dirty="0">
                <a:solidFill>
                  <a:srgbClr val="0000FF"/>
                </a:solidFill>
                <a:latin typeface="微軟正黑體" panose="020B0604030504040204" pitchFamily="34" charset="-120"/>
                <a:ea typeface="微軟正黑體" panose="020B0604030504040204" pitchFamily="34" charset="-120"/>
              </a:rPr>
              <a:t>114</a:t>
            </a:r>
            <a:r>
              <a:rPr lang="zh-TW" altLang="en-US" sz="1200" b="1" dirty="0">
                <a:solidFill>
                  <a:srgbClr val="0000FF"/>
                </a:solidFill>
                <a:latin typeface="微軟正黑體" panose="020B0604030504040204" pitchFamily="34" charset="-120"/>
                <a:ea typeface="微軟正黑體" panose="020B0604030504040204" pitchFamily="34" charset="-120"/>
              </a:rPr>
              <a:t>學年時程依簡章公告為準</a:t>
            </a:r>
            <a:endParaRPr lang="zh-TW" altLang="en-US" sz="1200" b="1" dirty="0">
              <a:solidFill>
                <a:srgbClr val="0000FF"/>
              </a:solidFill>
            </a:endParaRPr>
          </a:p>
        </p:txBody>
      </p:sp>
      <p:sp>
        <p:nvSpPr>
          <p:cNvPr id="155" name="文字方塊 154">
            <a:extLst>
              <a:ext uri="{FF2B5EF4-FFF2-40B4-BE49-F238E27FC236}">
                <a16:creationId xmlns:a16="http://schemas.microsoft.com/office/drawing/2014/main" id="{F6EBD24E-514B-4E7D-B879-F3E2660AB96F}"/>
              </a:ext>
            </a:extLst>
          </p:cNvPr>
          <p:cNvSpPr txBox="1"/>
          <p:nvPr/>
        </p:nvSpPr>
        <p:spPr>
          <a:xfrm>
            <a:off x="2291758" y="5174117"/>
            <a:ext cx="2435670" cy="523220"/>
          </a:xfrm>
          <a:prstGeom prst="rect">
            <a:avLst/>
          </a:prstGeom>
          <a:solidFill>
            <a:schemeClr val="bg1"/>
          </a:solidFill>
          <a:ln w="38100">
            <a:solidFill>
              <a:srgbClr val="595959"/>
            </a:solidFill>
          </a:ln>
        </p:spPr>
        <p:txBody>
          <a:bodyPr wrap="square">
            <a:sp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應屆生</a:t>
            </a:r>
            <a:r>
              <a:rPr lang="zh-TW" altLang="en-US" sz="1400" b="1" dirty="0">
                <a:latin typeface="微軟正黑體" panose="020B0604030504040204" pitchFamily="34" charset="-120"/>
                <a:ea typeface="微軟正黑體" panose="020B0604030504040204" pitchFamily="34" charset="-120"/>
              </a:rPr>
              <a:t>第</a:t>
            </a:r>
            <a:r>
              <a:rPr lang="en-US" altLang="zh-TW" sz="1400" b="1" dirty="0">
                <a:latin typeface="微軟正黑體" panose="020B0604030504040204" pitchFamily="34" charset="-120"/>
                <a:ea typeface="微軟正黑體" panose="020B0604030504040204" pitchFamily="34" charset="-120"/>
              </a:rPr>
              <a:t>6</a:t>
            </a:r>
            <a:r>
              <a:rPr lang="zh-TW" altLang="en-US" sz="1400" b="1" dirty="0">
                <a:latin typeface="微軟正黑體" panose="020B0604030504040204" pitchFamily="34" charset="-120"/>
                <a:ea typeface="微軟正黑體" panose="020B0604030504040204" pitchFamily="34" charset="-120"/>
              </a:rPr>
              <a:t>學期修課紀錄</a:t>
            </a:r>
            <a:r>
              <a:rPr lang="en-US" altLang="zh-TW" sz="1400" b="1" dirty="0">
                <a:latin typeface="微軟正黑體" panose="020B0604030504040204" pitchFamily="34" charset="-120"/>
                <a:ea typeface="微軟正黑體" panose="020B0604030504040204" pitchFamily="34" charset="-120"/>
              </a:rPr>
              <a:t>PDF</a:t>
            </a:r>
          </a:p>
          <a:p>
            <a:pPr algn="ctr"/>
            <a:r>
              <a:rPr lang="zh-TW" altLang="en-US" sz="1400" b="1" dirty="0">
                <a:latin typeface="微軟正黑體" panose="020B0604030504040204" pitchFamily="34" charset="-120"/>
                <a:ea typeface="微軟正黑體" panose="020B0604030504040204" pitchFamily="34" charset="-120"/>
              </a:rPr>
              <a:t>由就讀學校上傳</a:t>
            </a:r>
            <a:endParaRPr lang="en-US" altLang="zh-TW" sz="1400" b="1" dirty="0">
              <a:latin typeface="微軟正黑體" panose="020B0604030504040204" pitchFamily="34" charset="-120"/>
              <a:ea typeface="微軟正黑體" panose="020B0604030504040204" pitchFamily="34" charset="-120"/>
            </a:endParaRPr>
          </a:p>
        </p:txBody>
      </p:sp>
      <p:sp>
        <p:nvSpPr>
          <p:cNvPr id="156" name="箭號: 向上 155">
            <a:extLst>
              <a:ext uri="{FF2B5EF4-FFF2-40B4-BE49-F238E27FC236}">
                <a16:creationId xmlns:a16="http://schemas.microsoft.com/office/drawing/2014/main" id="{C4065B33-949A-449C-8E56-E5AF9CBE656D}"/>
              </a:ext>
            </a:extLst>
          </p:cNvPr>
          <p:cNvSpPr/>
          <p:nvPr/>
        </p:nvSpPr>
        <p:spPr>
          <a:xfrm>
            <a:off x="6776424" y="4674121"/>
            <a:ext cx="338328" cy="612158"/>
          </a:xfrm>
          <a:prstGeom prst="up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文字方塊 156">
            <a:extLst>
              <a:ext uri="{FF2B5EF4-FFF2-40B4-BE49-F238E27FC236}">
                <a16:creationId xmlns:a16="http://schemas.microsoft.com/office/drawing/2014/main" id="{877E7DC5-0E6E-472F-8451-B3196967E1FF}"/>
              </a:ext>
            </a:extLst>
          </p:cNvPr>
          <p:cNvSpPr txBox="1"/>
          <p:nvPr/>
        </p:nvSpPr>
        <p:spPr>
          <a:xfrm>
            <a:off x="6766920" y="5174117"/>
            <a:ext cx="2522093" cy="523220"/>
          </a:xfrm>
          <a:prstGeom prst="rect">
            <a:avLst/>
          </a:prstGeom>
          <a:solidFill>
            <a:schemeClr val="bg1"/>
          </a:solidFill>
          <a:ln w="38100">
            <a:solidFill>
              <a:srgbClr val="FF0066"/>
            </a:solidFill>
          </a:ln>
        </p:spPr>
        <p:txBody>
          <a:bodyPr wrap="square">
            <a:sp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應屆生</a:t>
            </a:r>
            <a:r>
              <a:rPr lang="zh-TW" altLang="en-US" sz="1400" b="1" dirty="0">
                <a:solidFill>
                  <a:sysClr val="windowText" lastClr="000000"/>
                </a:solidFill>
                <a:latin typeface="微軟正黑體" panose="020B0604030504040204" pitchFamily="34" charset="-120"/>
                <a:ea typeface="微軟正黑體" panose="020B0604030504040204" pitchFamily="34" charset="-120"/>
              </a:rPr>
              <a:t>第</a:t>
            </a:r>
            <a:r>
              <a:rPr lang="en-US" altLang="zh-TW" sz="1400" b="1" dirty="0">
                <a:solidFill>
                  <a:sysClr val="windowText" lastClr="000000"/>
                </a:solidFill>
                <a:latin typeface="微軟正黑體" panose="020B0604030504040204" pitchFamily="34" charset="-120"/>
                <a:ea typeface="微軟正黑體" panose="020B0604030504040204" pitchFamily="34" charset="-120"/>
              </a:rPr>
              <a:t>6</a:t>
            </a:r>
            <a:r>
              <a:rPr lang="zh-TW" altLang="en-US" sz="1400" b="1" dirty="0">
                <a:solidFill>
                  <a:sysClr val="windowText" lastClr="000000"/>
                </a:solidFill>
                <a:latin typeface="微軟正黑體" panose="020B0604030504040204" pitchFamily="34" charset="-120"/>
                <a:ea typeface="微軟正黑體" panose="020B0604030504040204" pitchFamily="34" charset="-120"/>
              </a:rPr>
              <a:t>學期修課紀錄</a:t>
            </a:r>
            <a:r>
              <a:rPr lang="en-US" altLang="zh-TW" sz="1400" b="1" dirty="0">
                <a:solidFill>
                  <a:sysClr val="windowText" lastClr="000000"/>
                </a:solidFill>
                <a:latin typeface="微軟正黑體" panose="020B0604030504040204" pitchFamily="34" charset="-120"/>
                <a:ea typeface="微軟正黑體" panose="020B0604030504040204" pitchFamily="34" charset="-120"/>
              </a:rPr>
              <a:t>PDF</a:t>
            </a:r>
          </a:p>
          <a:p>
            <a:pPr algn="ctr"/>
            <a:r>
              <a:rPr lang="zh-TW" altLang="en-US" sz="1400" b="1" dirty="0">
                <a:solidFill>
                  <a:sysClr val="windowText" lastClr="000000"/>
                </a:solidFill>
                <a:latin typeface="微軟正黑體" panose="020B0604030504040204" pitchFamily="34" charset="-120"/>
                <a:ea typeface="微軟正黑體" panose="020B0604030504040204" pitchFamily="34" charset="-120"/>
              </a:rPr>
              <a:t>由就讀學校上傳</a:t>
            </a:r>
            <a:endParaRPr lang="en-US" altLang="zh-TW"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58" name="矩形: 圓角 157">
            <a:extLst>
              <a:ext uri="{FF2B5EF4-FFF2-40B4-BE49-F238E27FC236}">
                <a16:creationId xmlns:a16="http://schemas.microsoft.com/office/drawing/2014/main" id="{E237BB84-8F9E-432B-80FC-4A94EE566F3F}"/>
              </a:ext>
            </a:extLst>
          </p:cNvPr>
          <p:cNvSpPr/>
          <p:nvPr/>
        </p:nvSpPr>
        <p:spPr>
          <a:xfrm>
            <a:off x="3230666" y="1022874"/>
            <a:ext cx="5032224" cy="2059002"/>
          </a:xfrm>
          <a:prstGeom prst="roundRect">
            <a:avLst>
              <a:gd name="adj" fmla="val 4284"/>
            </a:avLst>
          </a:prstGeom>
          <a:solidFill>
            <a:srgbClr val="F3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向右箭號 66">
            <a:extLst>
              <a:ext uri="{FF2B5EF4-FFF2-40B4-BE49-F238E27FC236}">
                <a16:creationId xmlns:a16="http://schemas.microsoft.com/office/drawing/2014/main" id="{85534DB1-320A-4B01-82E7-384B399C4BB8}"/>
              </a:ext>
            </a:extLst>
          </p:cNvPr>
          <p:cNvSpPr/>
          <p:nvPr/>
        </p:nvSpPr>
        <p:spPr>
          <a:xfrm rot="5400000">
            <a:off x="6198811" y="1355495"/>
            <a:ext cx="1585938" cy="2391730"/>
          </a:xfrm>
          <a:prstGeom prst="rect">
            <a:avLst/>
          </a:prstGeom>
          <a:gradFill>
            <a:gsLst>
              <a:gs pos="100000">
                <a:srgbClr val="FFECDD"/>
              </a:gs>
              <a:gs pos="0">
                <a:srgbClr val="FFE3A2"/>
              </a:gs>
            </a:gsLst>
            <a:lin ang="5400000" scaled="0"/>
          </a:gra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160" name="矩形 159">
            <a:extLst>
              <a:ext uri="{FF2B5EF4-FFF2-40B4-BE49-F238E27FC236}">
                <a16:creationId xmlns:a16="http://schemas.microsoft.com/office/drawing/2014/main" id="{3D4D4F5C-68FA-4D57-B69B-E7503E31E60D}"/>
              </a:ext>
            </a:extLst>
          </p:cNvPr>
          <p:cNvSpPr/>
          <p:nvPr/>
        </p:nvSpPr>
        <p:spPr>
          <a:xfrm>
            <a:off x="5867353" y="1867001"/>
            <a:ext cx="2391731" cy="1477328"/>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基本資料</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修課紀錄</a:t>
            </a:r>
            <a:endParaRPr lang="en-US" altLang="zh-TW" sz="1600" dirty="0">
              <a:latin typeface="微軟正黑體" panose="020B0604030504040204" pitchFamily="34" charset="-120"/>
              <a:ea typeface="微軟正黑體" panose="020B0604030504040204" pitchFamily="34" charset="-120"/>
            </a:endParaRPr>
          </a:p>
          <a:p>
            <a:endParaRPr lang="en-US" altLang="zh-TW" sz="1600" b="1" dirty="0">
              <a:solidFill>
                <a:srgbClr val="FF0000"/>
              </a:solidFill>
              <a:latin typeface="微軟正黑體" panose="020B0604030504040204" pitchFamily="34" charset="-120"/>
              <a:ea typeface="微軟正黑體" panose="020B0604030504040204" pitchFamily="34" charset="-120"/>
            </a:endParaRPr>
          </a:p>
          <a:p>
            <a:pPr>
              <a:spcBef>
                <a:spcPts val="1200"/>
              </a:spcBef>
            </a:pPr>
            <a:r>
              <a:rPr lang="zh-TW" altLang="en-US" sz="1600" b="1" dirty="0">
                <a:solidFill>
                  <a:srgbClr val="FF0000"/>
                </a:solidFill>
                <a:latin typeface="微軟正黑體" panose="020B0604030504040204" pitchFamily="34" charset="-120"/>
                <a:ea typeface="微軟正黑體" panose="020B0604030504040204" pitchFamily="34" charset="-120"/>
              </a:rPr>
              <a:t>課程學習成果</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多元表現</a:t>
            </a:r>
            <a:r>
              <a:rPr lang="en-US" altLang="zh-TW" sz="1600" b="1" dirty="0">
                <a:solidFill>
                  <a:srgbClr val="FF0000"/>
                </a:solidFill>
                <a:latin typeface="微軟正黑體" panose="020B0604030504040204" pitchFamily="34" charset="-120"/>
                <a:ea typeface="微軟正黑體" panose="020B0604030504040204" pitchFamily="34" charset="-120"/>
              </a:rPr>
              <a:t> </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61" name="文字方塊 160">
            <a:extLst>
              <a:ext uri="{FF2B5EF4-FFF2-40B4-BE49-F238E27FC236}">
                <a16:creationId xmlns:a16="http://schemas.microsoft.com/office/drawing/2014/main" id="{A8662987-075E-4F98-8BCB-8D286F03B9B3}"/>
              </a:ext>
            </a:extLst>
          </p:cNvPr>
          <p:cNvSpPr txBox="1"/>
          <p:nvPr/>
        </p:nvSpPr>
        <p:spPr>
          <a:xfrm>
            <a:off x="5898546" y="2371417"/>
            <a:ext cx="2360537" cy="461665"/>
          </a:xfrm>
          <a:prstGeom prst="rect">
            <a:avLst/>
          </a:prstGeom>
          <a:noFill/>
        </p:spPr>
        <p:txBody>
          <a:bodyPr wrap="square">
            <a:spAutoFit/>
          </a:bodyPr>
          <a:lstStyle/>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應屆生（</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學期）</a:t>
            </a:r>
            <a:endParaRPr lang="en-US" altLang="zh-TW" sz="1200" dirty="0">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非應屆生（</a:t>
            </a:r>
            <a:r>
              <a:rPr lang="en-US" altLang="zh-TW" sz="1200" dirty="0">
                <a:latin typeface="微軟正黑體" panose="020B0604030504040204" pitchFamily="34" charset="-120"/>
                <a:ea typeface="微軟正黑體" panose="020B0604030504040204" pitchFamily="34" charset="-120"/>
              </a:rPr>
              <a:t>1~6</a:t>
            </a:r>
            <a:r>
              <a:rPr lang="zh-TW" altLang="en-US" sz="1200" dirty="0">
                <a:latin typeface="微軟正黑體" panose="020B0604030504040204" pitchFamily="34" charset="-120"/>
                <a:ea typeface="微軟正黑體" panose="020B0604030504040204" pitchFamily="34" charset="-120"/>
              </a:rPr>
              <a:t>學期）</a:t>
            </a:r>
          </a:p>
        </p:txBody>
      </p:sp>
      <p:sp>
        <p:nvSpPr>
          <p:cNvPr id="162" name="向右箭號 65">
            <a:extLst>
              <a:ext uri="{FF2B5EF4-FFF2-40B4-BE49-F238E27FC236}">
                <a16:creationId xmlns:a16="http://schemas.microsoft.com/office/drawing/2014/main" id="{C562FED6-BDD5-48B8-B400-22456F2EDB83}"/>
              </a:ext>
            </a:extLst>
          </p:cNvPr>
          <p:cNvSpPr/>
          <p:nvPr/>
        </p:nvSpPr>
        <p:spPr>
          <a:xfrm rot="5400000">
            <a:off x="3692701" y="1393647"/>
            <a:ext cx="1584477" cy="2313966"/>
          </a:xfrm>
          <a:prstGeom prst="rect">
            <a:avLst/>
          </a:prstGeom>
          <a:gradFill>
            <a:gsLst>
              <a:gs pos="100000">
                <a:srgbClr val="FFECDD"/>
              </a:gs>
              <a:gs pos="0">
                <a:srgbClr val="FFE3A2"/>
              </a:gs>
            </a:gsLst>
            <a:lin ang="5400000" scaled="0"/>
          </a:gra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63" name="矩形 162">
            <a:extLst>
              <a:ext uri="{FF2B5EF4-FFF2-40B4-BE49-F238E27FC236}">
                <a16:creationId xmlns:a16="http://schemas.microsoft.com/office/drawing/2014/main" id="{79250AB3-018C-4B81-B57E-B8CD61354062}"/>
              </a:ext>
            </a:extLst>
          </p:cNvPr>
          <p:cNvSpPr/>
          <p:nvPr/>
        </p:nvSpPr>
        <p:spPr>
          <a:xfrm>
            <a:off x="3305560" y="1798423"/>
            <a:ext cx="2608902" cy="584775"/>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基本資料</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修課紀錄</a:t>
            </a:r>
            <a:endParaRPr lang="en-US" altLang="zh-TW" sz="1600" dirty="0">
              <a:latin typeface="微軟正黑體" panose="020B0604030504040204" pitchFamily="34" charset="-120"/>
              <a:ea typeface="微軟正黑體" panose="020B0604030504040204" pitchFamily="34" charset="-120"/>
            </a:endParaRPr>
          </a:p>
        </p:txBody>
      </p:sp>
      <p:sp>
        <p:nvSpPr>
          <p:cNvPr id="164" name="文字方塊 163">
            <a:extLst>
              <a:ext uri="{FF2B5EF4-FFF2-40B4-BE49-F238E27FC236}">
                <a16:creationId xmlns:a16="http://schemas.microsoft.com/office/drawing/2014/main" id="{14386BFE-E7BD-4D28-8B32-B49857CBF4AA}"/>
              </a:ext>
            </a:extLst>
          </p:cNvPr>
          <p:cNvSpPr txBox="1"/>
          <p:nvPr/>
        </p:nvSpPr>
        <p:spPr>
          <a:xfrm>
            <a:off x="3340445" y="2280846"/>
            <a:ext cx="2360537" cy="461665"/>
          </a:xfrm>
          <a:prstGeom prst="rect">
            <a:avLst/>
          </a:prstGeom>
          <a:noFill/>
        </p:spPr>
        <p:txBody>
          <a:bodyPr wrap="square">
            <a:spAutoFit/>
          </a:bodyPr>
          <a:lstStyle/>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應屆生（</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學期）</a:t>
            </a:r>
            <a:endParaRPr lang="en-US" altLang="zh-TW" sz="1200" dirty="0">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非應屆生（</a:t>
            </a:r>
            <a:r>
              <a:rPr lang="en-US" altLang="zh-TW" sz="1200" dirty="0">
                <a:latin typeface="微軟正黑體" panose="020B0604030504040204" pitchFamily="34" charset="-120"/>
                <a:ea typeface="微軟正黑體" panose="020B0604030504040204" pitchFamily="34" charset="-120"/>
              </a:rPr>
              <a:t>1~6</a:t>
            </a:r>
            <a:r>
              <a:rPr lang="zh-TW" altLang="en-US" sz="1200" dirty="0">
                <a:latin typeface="微軟正黑體" panose="020B0604030504040204" pitchFamily="34" charset="-120"/>
                <a:ea typeface="微軟正黑體" panose="020B0604030504040204" pitchFamily="34" charset="-120"/>
              </a:rPr>
              <a:t>學期）</a:t>
            </a:r>
          </a:p>
        </p:txBody>
      </p:sp>
      <p:pic>
        <p:nvPicPr>
          <p:cNvPr id="165" name="圖片 164">
            <a:extLst>
              <a:ext uri="{FF2B5EF4-FFF2-40B4-BE49-F238E27FC236}">
                <a16:creationId xmlns:a16="http://schemas.microsoft.com/office/drawing/2014/main" id="{F8A1FAC9-4B2E-440A-AA35-718A53B1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174" y="677513"/>
            <a:ext cx="747752" cy="755568"/>
          </a:xfrm>
          <a:prstGeom prst="rect">
            <a:avLst/>
          </a:prstGeom>
        </p:spPr>
      </p:pic>
      <p:sp>
        <p:nvSpPr>
          <p:cNvPr id="166" name="矩形 165">
            <a:extLst>
              <a:ext uri="{FF2B5EF4-FFF2-40B4-BE49-F238E27FC236}">
                <a16:creationId xmlns:a16="http://schemas.microsoft.com/office/drawing/2014/main" id="{7F43FFCC-9598-41D7-961C-16446694AFA9}"/>
              </a:ext>
            </a:extLst>
          </p:cNvPr>
          <p:cNvSpPr/>
          <p:nvPr/>
        </p:nvSpPr>
        <p:spPr>
          <a:xfrm>
            <a:off x="4579009" y="1386829"/>
            <a:ext cx="2360537" cy="369332"/>
          </a:xfrm>
          <a:prstGeom prst="rect">
            <a:avLst/>
          </a:prstGeom>
        </p:spPr>
        <p:txBody>
          <a:bodyPr wrap="square">
            <a:spAutoFit/>
          </a:bodyPr>
          <a:lstStyle/>
          <a:p>
            <a:pPr algn="ctr"/>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rPr>
              <a:t>學習歷程中央資料庫</a:t>
            </a:r>
          </a:p>
        </p:txBody>
      </p:sp>
      <p:pic>
        <p:nvPicPr>
          <p:cNvPr id="167" name="圖片 166">
            <a:extLst>
              <a:ext uri="{FF2B5EF4-FFF2-40B4-BE49-F238E27FC236}">
                <a16:creationId xmlns:a16="http://schemas.microsoft.com/office/drawing/2014/main" id="{C3081D3E-2BF3-4B6F-9CF1-6916AE410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954" y="4833678"/>
            <a:ext cx="1546916" cy="1570937"/>
          </a:xfrm>
          <a:prstGeom prst="rect">
            <a:avLst/>
          </a:prstGeom>
        </p:spPr>
      </p:pic>
      <p:sp>
        <p:nvSpPr>
          <p:cNvPr id="168" name="圓角矩形圖說文字 121">
            <a:extLst>
              <a:ext uri="{FF2B5EF4-FFF2-40B4-BE49-F238E27FC236}">
                <a16:creationId xmlns:a16="http://schemas.microsoft.com/office/drawing/2014/main" id="{7121A102-976B-43A0-B68C-E43601351F21}"/>
              </a:ext>
            </a:extLst>
          </p:cNvPr>
          <p:cNvSpPr/>
          <p:nvPr/>
        </p:nvSpPr>
        <p:spPr>
          <a:xfrm>
            <a:off x="6709222" y="5953756"/>
            <a:ext cx="4428000" cy="753358"/>
          </a:xfrm>
          <a:prstGeom prst="roundRect">
            <a:avLst>
              <a:gd name="adj" fmla="val 7320"/>
            </a:avLst>
          </a:prstGeom>
          <a:solidFill>
            <a:srgbClr val="B0E779"/>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圓角矩形 122">
            <a:extLst>
              <a:ext uri="{FF2B5EF4-FFF2-40B4-BE49-F238E27FC236}">
                <a16:creationId xmlns:a16="http://schemas.microsoft.com/office/drawing/2014/main" id="{8304341F-70C5-4A1A-9C4A-EEDAC9113344}"/>
              </a:ext>
            </a:extLst>
          </p:cNvPr>
          <p:cNvSpPr/>
          <p:nvPr/>
        </p:nvSpPr>
        <p:spPr>
          <a:xfrm>
            <a:off x="6766920" y="6028824"/>
            <a:ext cx="4320146" cy="619276"/>
          </a:xfrm>
          <a:prstGeom prst="roundRect">
            <a:avLst>
              <a:gd name="adj" fmla="val 5795"/>
            </a:avLst>
          </a:prstGeom>
          <a:solidFill>
            <a:schemeClr val="bg1"/>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文字方塊 169">
            <a:extLst>
              <a:ext uri="{FF2B5EF4-FFF2-40B4-BE49-F238E27FC236}">
                <a16:creationId xmlns:a16="http://schemas.microsoft.com/office/drawing/2014/main" id="{3199809D-2F83-4572-8B79-8B51F5A0EF2C}"/>
              </a:ext>
            </a:extLst>
          </p:cNvPr>
          <p:cNvSpPr txBox="1"/>
          <p:nvPr/>
        </p:nvSpPr>
        <p:spPr>
          <a:xfrm>
            <a:off x="6742361" y="6033845"/>
            <a:ext cx="4320146" cy="584775"/>
          </a:xfrm>
          <a:prstGeom prst="rect">
            <a:avLst/>
          </a:prstGeom>
          <a:noFill/>
        </p:spPr>
        <p:txBody>
          <a:bodyPr wrap="square">
            <a:spAutoFit/>
          </a:bodyPr>
          <a:lstStyle/>
          <a:p>
            <a:pPr algn="ctr">
              <a:spcBef>
                <a:spcPts val="600"/>
              </a:spcBef>
            </a:pPr>
            <a:r>
              <a:rPr lang="zh-TW" altLang="en-US" sz="1600" dirty="0">
                <a:solidFill>
                  <a:schemeClr val="bg2">
                    <a:lumMod val="25000"/>
                  </a:schemeClr>
                </a:solidFill>
                <a:latin typeface="微軟正黑體" panose="020B0604030504040204" pitchFamily="34" charset="-120"/>
                <a:ea typeface="微軟正黑體" panose="020B0604030504040204" pitchFamily="34" charset="-120"/>
              </a:rPr>
              <a:t>不論是使用學習歷程檔案或自行上傳</a:t>
            </a:r>
            <a:r>
              <a:rPr lang="en-US" altLang="zh-TW" sz="1600" dirty="0">
                <a:solidFill>
                  <a:schemeClr val="bg2">
                    <a:lumMod val="25000"/>
                  </a:schemeClr>
                </a:solidFill>
                <a:latin typeface="微軟正黑體" panose="020B0604030504040204" pitchFamily="34" charset="-120"/>
                <a:ea typeface="微軟正黑體" panose="020B0604030504040204" pitchFamily="34" charset="-120"/>
              </a:rPr>
              <a:t>PDF</a:t>
            </a:r>
            <a:r>
              <a:rPr lang="zh-TW" altLang="en-US" sz="1600" dirty="0">
                <a:solidFill>
                  <a:schemeClr val="bg2">
                    <a:lumMod val="25000"/>
                  </a:schemeClr>
                </a:solidFill>
                <a:latin typeface="微軟正黑體" panose="020B0604030504040204" pitchFamily="34" charset="-120"/>
                <a:ea typeface="微軟正黑體" panose="020B0604030504040204" pitchFamily="34" charset="-120"/>
              </a:rPr>
              <a:t>檔，</a:t>
            </a:r>
            <a:r>
              <a:rPr lang="zh-TW" altLang="en-US" sz="1600" b="1" dirty="0">
                <a:solidFill>
                  <a:srgbClr val="C00000"/>
                </a:solidFill>
                <a:latin typeface="微軟正黑體" panose="020B0604030504040204" pitchFamily="34" charset="-120"/>
                <a:ea typeface="微軟正黑體" panose="020B0604030504040204" pitchFamily="34" charset="-120"/>
              </a:rPr>
              <a:t>招生校系依學生上傳內容進行審查</a:t>
            </a:r>
            <a:r>
              <a:rPr lang="zh-TW" altLang="en-US" sz="1600" b="1" dirty="0">
                <a:latin typeface="微軟正黑體" panose="020B0604030504040204" pitchFamily="34" charset="-120"/>
                <a:ea typeface="微軟正黑體" panose="020B0604030504040204" pitchFamily="34" charset="-120"/>
              </a:rPr>
              <a:t>。</a:t>
            </a:r>
          </a:p>
        </p:txBody>
      </p:sp>
      <p:sp>
        <p:nvSpPr>
          <p:cNvPr id="171" name="矩形 170">
            <a:extLst>
              <a:ext uri="{FF2B5EF4-FFF2-40B4-BE49-F238E27FC236}">
                <a16:creationId xmlns:a16="http://schemas.microsoft.com/office/drawing/2014/main" id="{7287E115-E0EB-4084-81D6-C789B97F9969}"/>
              </a:ext>
            </a:extLst>
          </p:cNvPr>
          <p:cNvSpPr/>
          <p:nvPr/>
        </p:nvSpPr>
        <p:spPr>
          <a:xfrm>
            <a:off x="3298703" y="1744096"/>
            <a:ext cx="2352289" cy="1614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矩形 171">
            <a:extLst>
              <a:ext uri="{FF2B5EF4-FFF2-40B4-BE49-F238E27FC236}">
                <a16:creationId xmlns:a16="http://schemas.microsoft.com/office/drawing/2014/main" id="{94CF3F06-1520-4F2A-A16F-EE86CF3F56B3}"/>
              </a:ext>
            </a:extLst>
          </p:cNvPr>
          <p:cNvSpPr/>
          <p:nvPr/>
        </p:nvSpPr>
        <p:spPr>
          <a:xfrm>
            <a:off x="5786855" y="1752807"/>
            <a:ext cx="2418804" cy="1614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025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308A9110-3FA6-4B62-A981-EFEE7D53F30C}"/>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 </a:t>
            </a:r>
            <a:r>
              <a:rPr lang="en-US" altLang="zh-TW" sz="2400" b="0" spc="-100" dirty="0"/>
              <a:t>(1/4)</a:t>
            </a:r>
            <a:endParaRPr lang="zh-TW" altLang="en-US" sz="2400" b="0" spc="-100" dirty="0"/>
          </a:p>
        </p:txBody>
      </p:sp>
      <p:pic>
        <p:nvPicPr>
          <p:cNvPr id="37" name="圖片 36">
            <a:extLst>
              <a:ext uri="{FF2B5EF4-FFF2-40B4-BE49-F238E27FC236}">
                <a16:creationId xmlns:a16="http://schemas.microsoft.com/office/drawing/2014/main" id="{09235B2B-91E6-472B-83E3-5F518C05F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87" y="758969"/>
            <a:ext cx="9901464" cy="5675138"/>
          </a:xfrm>
          <a:prstGeom prst="rect">
            <a:avLst/>
          </a:prstGeom>
        </p:spPr>
      </p:pic>
      <p:sp>
        <p:nvSpPr>
          <p:cNvPr id="38" name="矩形 37">
            <a:extLst>
              <a:ext uri="{FF2B5EF4-FFF2-40B4-BE49-F238E27FC236}">
                <a16:creationId xmlns:a16="http://schemas.microsoft.com/office/drawing/2014/main" id="{1C93EE2C-2D95-424F-B3E6-6379B8FE383C}"/>
              </a:ext>
            </a:extLst>
          </p:cNvPr>
          <p:cNvSpPr/>
          <p:nvPr/>
        </p:nvSpPr>
        <p:spPr>
          <a:xfrm>
            <a:off x="1152952" y="2917371"/>
            <a:ext cx="9410546" cy="3455749"/>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88A0AE75-E067-4D0B-BAFC-15E5C4FAD68F}"/>
              </a:ext>
            </a:extLst>
          </p:cNvPr>
          <p:cNvSpPr/>
          <p:nvPr/>
        </p:nvSpPr>
        <p:spPr>
          <a:xfrm>
            <a:off x="2518347" y="2924628"/>
            <a:ext cx="1446820" cy="343262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BAF5686C-7499-4F76-BECB-48C92CE7EA79}"/>
              </a:ext>
            </a:extLst>
          </p:cNvPr>
          <p:cNvSpPr/>
          <p:nvPr/>
        </p:nvSpPr>
        <p:spPr>
          <a:xfrm>
            <a:off x="9359900" y="2915919"/>
            <a:ext cx="1208884" cy="346746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47FF6CBB-7CDA-4B0E-8F6E-4FF7565CCD4A}"/>
              </a:ext>
            </a:extLst>
          </p:cNvPr>
          <p:cNvSpPr/>
          <p:nvPr/>
        </p:nvSpPr>
        <p:spPr>
          <a:xfrm>
            <a:off x="6835295" y="2915920"/>
            <a:ext cx="1199572" cy="346746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0E65C14-2E72-420C-BD09-ACBBCB7B48D2}"/>
              </a:ext>
            </a:extLst>
          </p:cNvPr>
          <p:cNvSpPr/>
          <p:nvPr/>
        </p:nvSpPr>
        <p:spPr>
          <a:xfrm>
            <a:off x="2021978" y="3413615"/>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43" name="矩形 42">
            <a:extLst>
              <a:ext uri="{FF2B5EF4-FFF2-40B4-BE49-F238E27FC236}">
                <a16:creationId xmlns:a16="http://schemas.microsoft.com/office/drawing/2014/main" id="{50CF7282-05C6-483D-830E-1F0DBBE3F5B2}"/>
              </a:ext>
            </a:extLst>
          </p:cNvPr>
          <p:cNvSpPr/>
          <p:nvPr/>
        </p:nvSpPr>
        <p:spPr>
          <a:xfrm>
            <a:off x="4995192" y="3413615"/>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44" name="矩形 43">
            <a:extLst>
              <a:ext uri="{FF2B5EF4-FFF2-40B4-BE49-F238E27FC236}">
                <a16:creationId xmlns:a16="http://schemas.microsoft.com/office/drawing/2014/main" id="{D18A9D8D-2751-491A-9433-562C6E1218FC}"/>
              </a:ext>
            </a:extLst>
          </p:cNvPr>
          <p:cNvSpPr/>
          <p:nvPr/>
        </p:nvSpPr>
        <p:spPr>
          <a:xfrm>
            <a:off x="6566706" y="3638373"/>
            <a:ext cx="840295" cy="473814"/>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45" name="矩形 44">
            <a:extLst>
              <a:ext uri="{FF2B5EF4-FFF2-40B4-BE49-F238E27FC236}">
                <a16:creationId xmlns:a16="http://schemas.microsoft.com/office/drawing/2014/main" id="{9DDC90CB-5CA9-4D73-945B-E2658D2A0B64}"/>
              </a:ext>
            </a:extLst>
          </p:cNvPr>
          <p:cNvSpPr/>
          <p:nvPr/>
        </p:nvSpPr>
        <p:spPr>
          <a:xfrm>
            <a:off x="9035317" y="3638373"/>
            <a:ext cx="840295" cy="473814"/>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46" name="文字方塊 45">
            <a:extLst>
              <a:ext uri="{FF2B5EF4-FFF2-40B4-BE49-F238E27FC236}">
                <a16:creationId xmlns:a16="http://schemas.microsoft.com/office/drawing/2014/main" id="{A1A1F24F-9E6C-4B7E-9EB6-AB234B2C9662}"/>
              </a:ext>
            </a:extLst>
          </p:cNvPr>
          <p:cNvSpPr txBox="1"/>
          <p:nvPr/>
        </p:nvSpPr>
        <p:spPr>
          <a:xfrm>
            <a:off x="1147666" y="4530890"/>
            <a:ext cx="9415831" cy="430887"/>
          </a:xfrm>
          <a:prstGeom prst="rect">
            <a:avLst/>
          </a:prstGeom>
          <a:solidFill>
            <a:srgbClr val="FFFF00">
              <a:alpha val="60000"/>
            </a:srgbClr>
          </a:solidFill>
        </p:spPr>
        <p:txBody>
          <a:bodyPr wrap="square" rtlCol="0" anchor="ctr">
            <a:spAutoFit/>
          </a:bodyPr>
          <a:lstStyle/>
          <a:p>
            <a:pPr marL="342900" indent="-342900" algn="ctr">
              <a:buFont typeface="Wingdings" panose="05000000000000000000" pitchFamily="2" charset="2"/>
              <a:buChar char="Ø"/>
            </a:pP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考生選擇</a:t>
            </a:r>
            <a:r>
              <a:rPr lang="zh-TW" altLang="en-US" sz="2000" b="1" dirty="0">
                <a:solidFill>
                  <a:srgbClr val="FF0000"/>
                </a:solidFill>
                <a:latin typeface="Book Antiqua" panose="02040602050305030304" pitchFamily="18" charset="0"/>
                <a:ea typeface="華康儷楷書" panose="03000509000000000000" pitchFamily="65" charset="-120"/>
              </a:rPr>
              <a:t>報名校系</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上傳方式</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 、確認</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上傳狀態</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截止日期</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之提示。</a:t>
            </a:r>
          </a:p>
        </p:txBody>
      </p:sp>
      <p:sp>
        <p:nvSpPr>
          <p:cNvPr id="47" name="矩形 46">
            <a:extLst>
              <a:ext uri="{FF2B5EF4-FFF2-40B4-BE49-F238E27FC236}">
                <a16:creationId xmlns:a16="http://schemas.microsoft.com/office/drawing/2014/main" id="{7FB7F48A-9030-4F17-9306-C4E87DD965CA}"/>
              </a:ext>
            </a:extLst>
          </p:cNvPr>
          <p:cNvSpPr/>
          <p:nvPr/>
        </p:nvSpPr>
        <p:spPr>
          <a:xfrm>
            <a:off x="1258096" y="3652875"/>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48" name="矩形 47">
            <a:extLst>
              <a:ext uri="{FF2B5EF4-FFF2-40B4-BE49-F238E27FC236}">
                <a16:creationId xmlns:a16="http://schemas.microsoft.com/office/drawing/2014/main" id="{A117C6A3-5F69-40D5-A61B-C9B52C18B723}"/>
              </a:ext>
            </a:extLst>
          </p:cNvPr>
          <p:cNvSpPr/>
          <p:nvPr/>
        </p:nvSpPr>
        <p:spPr>
          <a:xfrm>
            <a:off x="1266805" y="4121258"/>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49" name="矩形 48">
            <a:extLst>
              <a:ext uri="{FF2B5EF4-FFF2-40B4-BE49-F238E27FC236}">
                <a16:creationId xmlns:a16="http://schemas.microsoft.com/office/drawing/2014/main" id="{8A9C006D-9B43-470E-B79B-3DA5BC2C624A}"/>
              </a:ext>
            </a:extLst>
          </p:cNvPr>
          <p:cNvSpPr/>
          <p:nvPr/>
        </p:nvSpPr>
        <p:spPr>
          <a:xfrm>
            <a:off x="1258096" y="4589641"/>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0" name="矩形 49">
            <a:extLst>
              <a:ext uri="{FF2B5EF4-FFF2-40B4-BE49-F238E27FC236}">
                <a16:creationId xmlns:a16="http://schemas.microsoft.com/office/drawing/2014/main" id="{BF45C3D1-C11B-4481-9766-D0D7844CD59D}"/>
              </a:ext>
            </a:extLst>
          </p:cNvPr>
          <p:cNvSpPr/>
          <p:nvPr/>
        </p:nvSpPr>
        <p:spPr>
          <a:xfrm>
            <a:off x="1262199" y="5058024"/>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1" name="矩形 50">
            <a:extLst>
              <a:ext uri="{FF2B5EF4-FFF2-40B4-BE49-F238E27FC236}">
                <a16:creationId xmlns:a16="http://schemas.microsoft.com/office/drawing/2014/main" id="{EFDCA42F-1AC1-4E6A-8DFA-34E9871CD5E8}"/>
              </a:ext>
            </a:extLst>
          </p:cNvPr>
          <p:cNvSpPr/>
          <p:nvPr/>
        </p:nvSpPr>
        <p:spPr>
          <a:xfrm>
            <a:off x="1247689" y="5994792"/>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2" name="矩形 51">
            <a:extLst>
              <a:ext uri="{FF2B5EF4-FFF2-40B4-BE49-F238E27FC236}">
                <a16:creationId xmlns:a16="http://schemas.microsoft.com/office/drawing/2014/main" id="{3A29B31C-050E-4AA7-8F74-6DAAB8AD26EF}"/>
              </a:ext>
            </a:extLst>
          </p:cNvPr>
          <p:cNvSpPr/>
          <p:nvPr/>
        </p:nvSpPr>
        <p:spPr>
          <a:xfrm>
            <a:off x="1258096" y="5526407"/>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pic>
        <p:nvPicPr>
          <p:cNvPr id="53" name="圖片 52">
            <a:extLst>
              <a:ext uri="{FF2B5EF4-FFF2-40B4-BE49-F238E27FC236}">
                <a16:creationId xmlns:a16="http://schemas.microsoft.com/office/drawing/2014/main" id="{803E226A-FEC5-4CF5-BCA5-385DBAC6319B}"/>
              </a:ext>
            </a:extLst>
          </p:cNvPr>
          <p:cNvPicPr>
            <a:picLocks noChangeAspect="1"/>
          </p:cNvPicPr>
          <p:nvPr/>
        </p:nvPicPr>
        <p:blipFill rotWithShape="1">
          <a:blip r:embed="rId3"/>
          <a:srcRect l="5553" t="14343" r="4898" b="54514"/>
          <a:stretch/>
        </p:blipFill>
        <p:spPr>
          <a:xfrm>
            <a:off x="5044988" y="1071338"/>
            <a:ext cx="1338395" cy="365575"/>
          </a:xfrm>
          <a:prstGeom prst="rect">
            <a:avLst/>
          </a:prstGeom>
        </p:spPr>
      </p:pic>
      <p:sp>
        <p:nvSpPr>
          <p:cNvPr id="54" name="矩形 53">
            <a:extLst>
              <a:ext uri="{FF2B5EF4-FFF2-40B4-BE49-F238E27FC236}">
                <a16:creationId xmlns:a16="http://schemas.microsoft.com/office/drawing/2014/main" id="{545A246B-D4B6-4DE3-985A-42ED972AD80F}"/>
              </a:ext>
            </a:extLst>
          </p:cNvPr>
          <p:cNvSpPr/>
          <p:nvPr/>
        </p:nvSpPr>
        <p:spPr>
          <a:xfrm>
            <a:off x="2486228" y="2306178"/>
            <a:ext cx="548833"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429D1049-91E8-4000-A9E8-43A4048D85EE}"/>
              </a:ext>
            </a:extLst>
          </p:cNvPr>
          <p:cNvSpPr/>
          <p:nvPr/>
        </p:nvSpPr>
        <p:spPr>
          <a:xfrm>
            <a:off x="3359958" y="2306178"/>
            <a:ext cx="453581"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603BC42E-21AE-4E75-A8E2-3AA0BA62B8A0}"/>
              </a:ext>
            </a:extLst>
          </p:cNvPr>
          <p:cNvSpPr/>
          <p:nvPr/>
        </p:nvSpPr>
        <p:spPr>
          <a:xfrm>
            <a:off x="4396204" y="2306178"/>
            <a:ext cx="803547"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1864F8E9-620E-405E-A3B0-D2AEE0A9E612}"/>
              </a:ext>
            </a:extLst>
          </p:cNvPr>
          <p:cNvSpPr/>
          <p:nvPr/>
        </p:nvSpPr>
        <p:spPr>
          <a:xfrm>
            <a:off x="3172780" y="2475431"/>
            <a:ext cx="295339" cy="200055"/>
          </a:xfrm>
          <a:prstGeom prst="rect">
            <a:avLst/>
          </a:prstGeom>
          <a:solidFill>
            <a:srgbClr val="FF0000"/>
          </a:solidFill>
        </p:spPr>
        <p:txBody>
          <a:bodyPr wrap="none" lIns="0" tIns="0" rIns="0" bIns="0">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24" name="矩形 23">
            <a:extLst>
              <a:ext uri="{FF2B5EF4-FFF2-40B4-BE49-F238E27FC236}">
                <a16:creationId xmlns:a16="http://schemas.microsoft.com/office/drawing/2014/main" id="{D3641544-7BBB-4F1A-9BF2-52E8A03B70C5}"/>
              </a:ext>
            </a:extLst>
          </p:cNvPr>
          <p:cNvSpPr/>
          <p:nvPr/>
        </p:nvSpPr>
        <p:spPr>
          <a:xfrm>
            <a:off x="8121655" y="655839"/>
            <a:ext cx="4070345" cy="830997"/>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 練習版</a:t>
            </a:r>
            <a:r>
              <a:rPr lang="en-US" altLang="zh-TW" sz="2400" b="1" dirty="0">
                <a:latin typeface="微軟正黑體" panose="020B0604030504040204" pitchFamily="34" charset="-120"/>
                <a:ea typeface="微軟正黑體" panose="020B0604030504040204" pitchFamily="34" charset="-120"/>
                <a:cs typeface="Oswald"/>
              </a:rPr>
              <a:t>3/27</a:t>
            </a:r>
            <a:r>
              <a:rPr lang="zh-TW" altLang="en-US" sz="2400" b="1" dirty="0">
                <a:latin typeface="微軟正黑體" panose="020B0604030504040204" pitchFamily="34" charset="-120"/>
                <a:ea typeface="微軟正黑體" panose="020B0604030504040204" pitchFamily="34" charset="-120"/>
                <a:cs typeface="Oswald"/>
              </a:rPr>
              <a:t>開放</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正式版</a:t>
            </a:r>
            <a:r>
              <a:rPr lang="en-US" altLang="zh-TW" sz="2400" b="1" dirty="0">
                <a:latin typeface="微軟正黑體" panose="020B0604030504040204" pitchFamily="34" charset="-120"/>
                <a:ea typeface="微軟正黑體" panose="020B0604030504040204" pitchFamily="34" charset="-120"/>
                <a:cs typeface="Oswald"/>
              </a:rPr>
              <a:t>6/6</a:t>
            </a:r>
            <a:r>
              <a:rPr lang="zh-TW" altLang="en-US" sz="2400" b="1" dirty="0">
                <a:latin typeface="微軟正黑體" panose="020B0604030504040204" pitchFamily="34" charset="-120"/>
                <a:ea typeface="微軟正黑體" panose="020B0604030504040204" pitchFamily="34" charset="-120"/>
                <a:cs typeface="Oswald"/>
              </a:rPr>
              <a:t>開放，請自行查詢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910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ircle(in)">
                                      <p:cBhvr>
                                        <p:cTn id="7" dur="1250"/>
                                        <p:tgtEl>
                                          <p:spTgt spid="57"/>
                                        </p:tgtEl>
                                      </p:cBhvr>
                                    </p:animEffect>
                                  </p:childTnLst>
                                </p:cTn>
                              </p:par>
                            </p:childTnLst>
                          </p:cTn>
                        </p:par>
                        <p:par>
                          <p:cTn id="8" fill="hold">
                            <p:stCondLst>
                              <p:cond delay="1250"/>
                            </p:stCondLst>
                            <p:childTnLst>
                              <p:par>
                                <p:cTn id="9" presetID="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250" fill="hold"/>
                                        <p:tgtEl>
                                          <p:spTgt spid="39"/>
                                        </p:tgtEl>
                                        <p:attrNameLst>
                                          <p:attrName>ppt_x</p:attrName>
                                        </p:attrNameLst>
                                      </p:cBhvr>
                                      <p:tavLst>
                                        <p:tav tm="0">
                                          <p:val>
                                            <p:strVal val="#ppt_x"/>
                                          </p:val>
                                        </p:tav>
                                        <p:tav tm="100000">
                                          <p:val>
                                            <p:strVal val="#ppt_x"/>
                                          </p:val>
                                        </p:tav>
                                      </p:tavLst>
                                    </p:anim>
                                    <p:anim calcmode="lin" valueType="num">
                                      <p:cBhvr additive="base">
                                        <p:cTn id="12" dur="1250" fill="hold"/>
                                        <p:tgtEl>
                                          <p:spTgt spid="39"/>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250" fill="hold"/>
                                        <p:tgtEl>
                                          <p:spTgt spid="41"/>
                                        </p:tgtEl>
                                        <p:attrNameLst>
                                          <p:attrName>ppt_x</p:attrName>
                                        </p:attrNameLst>
                                      </p:cBhvr>
                                      <p:tavLst>
                                        <p:tav tm="0">
                                          <p:val>
                                            <p:strVal val="#ppt_x"/>
                                          </p:val>
                                        </p:tav>
                                        <p:tav tm="100000">
                                          <p:val>
                                            <p:strVal val="#ppt_x"/>
                                          </p:val>
                                        </p:tav>
                                      </p:tavLst>
                                    </p:anim>
                                    <p:anim calcmode="lin" valueType="num">
                                      <p:cBhvr additive="base">
                                        <p:cTn id="17" dur="1250" fill="hold"/>
                                        <p:tgtEl>
                                          <p:spTgt spid="41"/>
                                        </p:tgtEl>
                                        <p:attrNameLst>
                                          <p:attrName>ppt_y</p:attrName>
                                        </p:attrNameLst>
                                      </p:cBhvr>
                                      <p:tavLst>
                                        <p:tav tm="0">
                                          <p:val>
                                            <p:strVal val="0-#ppt_h/2"/>
                                          </p:val>
                                        </p:tav>
                                        <p:tav tm="100000">
                                          <p:val>
                                            <p:strVal val="#ppt_y"/>
                                          </p:val>
                                        </p:tav>
                                      </p:tavLst>
                                    </p:anim>
                                  </p:childTnLst>
                                </p:cTn>
                              </p:par>
                            </p:childTnLst>
                          </p:cTn>
                        </p:par>
                        <p:par>
                          <p:cTn id="18" fill="hold">
                            <p:stCondLst>
                              <p:cond delay="3750"/>
                            </p:stCondLst>
                            <p:childTnLst>
                              <p:par>
                                <p:cTn id="19" presetID="2" presetClass="entr" presetSubtype="1"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1250" fill="hold"/>
                                        <p:tgtEl>
                                          <p:spTgt spid="40"/>
                                        </p:tgtEl>
                                        <p:attrNameLst>
                                          <p:attrName>ppt_x</p:attrName>
                                        </p:attrNameLst>
                                      </p:cBhvr>
                                      <p:tavLst>
                                        <p:tav tm="0">
                                          <p:val>
                                            <p:strVal val="#ppt_x"/>
                                          </p:val>
                                        </p:tav>
                                        <p:tav tm="100000">
                                          <p:val>
                                            <p:strVal val="#ppt_x"/>
                                          </p:val>
                                        </p:tav>
                                      </p:tavLst>
                                    </p:anim>
                                    <p:anim calcmode="lin" valueType="num">
                                      <p:cBhvr additive="base">
                                        <p:cTn id="22" dur="1250" fill="hold"/>
                                        <p:tgtEl>
                                          <p:spTgt spid="40"/>
                                        </p:tgtEl>
                                        <p:attrNameLst>
                                          <p:attrName>ppt_y</p:attrName>
                                        </p:attrNameLst>
                                      </p:cBhvr>
                                      <p:tavLst>
                                        <p:tav tm="0">
                                          <p:val>
                                            <p:strVal val="0-#ppt_h/2"/>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in)">
                                      <p:cBhvr>
                                        <p:cTn id="25" dur="1000"/>
                                        <p:tgtEl>
                                          <p:spTgt spid="4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ircle(in)">
                                      <p:cBhvr>
                                        <p:cTn id="28" dur="1000"/>
                                        <p:tgtEl>
                                          <p:spTgt spid="4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ircle(in)">
                                      <p:cBhvr>
                                        <p:cTn id="31" dur="1000"/>
                                        <p:tgtEl>
                                          <p:spTgt spid="4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1000"/>
                                        <p:tgtEl>
                                          <p:spTgt spid="5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1000"/>
                                        <p:tgtEl>
                                          <p:spTgt spid="5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circle(in)">
                                      <p:cBhvr>
                                        <p:cTn id="40" dur="1000"/>
                                        <p:tgtEl>
                                          <p:spTgt spid="52"/>
                                        </p:tgtEl>
                                      </p:cBhvr>
                                    </p:animEffect>
                                  </p:childTnLst>
                                </p:cTn>
                              </p:par>
                            </p:childTnLst>
                          </p:cTn>
                        </p:par>
                        <p:par>
                          <p:cTn id="41" fill="hold">
                            <p:stCondLst>
                              <p:cond delay="5000"/>
                            </p:stCondLst>
                            <p:childTnLst>
                              <p:par>
                                <p:cTn id="42" presetID="2" presetClass="entr" presetSubtype="8"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1000" fill="hold"/>
                                        <p:tgtEl>
                                          <p:spTgt spid="42"/>
                                        </p:tgtEl>
                                        <p:attrNameLst>
                                          <p:attrName>ppt_x</p:attrName>
                                        </p:attrNameLst>
                                      </p:cBhvr>
                                      <p:tavLst>
                                        <p:tav tm="0">
                                          <p:val>
                                            <p:strVal val="0-#ppt_w/2"/>
                                          </p:val>
                                        </p:tav>
                                        <p:tav tm="100000">
                                          <p:val>
                                            <p:strVal val="#ppt_x"/>
                                          </p:val>
                                        </p:tav>
                                      </p:tavLst>
                                    </p:anim>
                                    <p:anim calcmode="lin" valueType="num">
                                      <p:cBhvr additive="base">
                                        <p:cTn id="45" dur="1000" fill="hold"/>
                                        <p:tgtEl>
                                          <p:spTgt spid="42"/>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1000" fill="hold"/>
                                        <p:tgtEl>
                                          <p:spTgt spid="43"/>
                                        </p:tgtEl>
                                        <p:attrNameLst>
                                          <p:attrName>ppt_x</p:attrName>
                                        </p:attrNameLst>
                                      </p:cBhvr>
                                      <p:tavLst>
                                        <p:tav tm="0">
                                          <p:val>
                                            <p:strVal val="0-#ppt_w/2"/>
                                          </p:val>
                                        </p:tav>
                                        <p:tav tm="100000">
                                          <p:val>
                                            <p:strVal val="#ppt_x"/>
                                          </p:val>
                                        </p:tav>
                                      </p:tavLst>
                                    </p:anim>
                                    <p:anim calcmode="lin" valueType="num">
                                      <p:cBhvr additive="base">
                                        <p:cTn id="50" dur="1000" fill="hold"/>
                                        <p:tgtEl>
                                          <p:spTgt spid="43"/>
                                        </p:tgtEl>
                                        <p:attrNameLst>
                                          <p:attrName>ppt_y</p:attrName>
                                        </p:attrNameLst>
                                      </p:cBhvr>
                                      <p:tavLst>
                                        <p:tav tm="0">
                                          <p:val>
                                            <p:strVal val="#ppt_y"/>
                                          </p:val>
                                        </p:tav>
                                        <p:tav tm="100000">
                                          <p:val>
                                            <p:strVal val="#ppt_y"/>
                                          </p:val>
                                        </p:tav>
                                      </p:tavLst>
                                    </p:anim>
                                  </p:childTnLst>
                                </p:cTn>
                              </p:par>
                            </p:childTnLst>
                          </p:cTn>
                        </p:par>
                        <p:par>
                          <p:cTn id="51" fill="hold">
                            <p:stCondLst>
                              <p:cond delay="7000"/>
                            </p:stCondLst>
                            <p:childTnLst>
                              <p:par>
                                <p:cTn id="52" presetID="2" presetClass="entr" presetSubtype="8"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1000" fill="hold"/>
                                        <p:tgtEl>
                                          <p:spTgt spid="44"/>
                                        </p:tgtEl>
                                        <p:attrNameLst>
                                          <p:attrName>ppt_x</p:attrName>
                                        </p:attrNameLst>
                                      </p:cBhvr>
                                      <p:tavLst>
                                        <p:tav tm="0">
                                          <p:val>
                                            <p:strVal val="0-#ppt_w/2"/>
                                          </p:val>
                                        </p:tav>
                                        <p:tav tm="100000">
                                          <p:val>
                                            <p:strVal val="#ppt_x"/>
                                          </p:val>
                                        </p:tav>
                                      </p:tavLst>
                                    </p:anim>
                                    <p:anim calcmode="lin" valueType="num">
                                      <p:cBhvr additive="base">
                                        <p:cTn id="55" dur="1000" fill="hold"/>
                                        <p:tgtEl>
                                          <p:spTgt spid="44"/>
                                        </p:tgtEl>
                                        <p:attrNameLst>
                                          <p:attrName>ppt_y</p:attrName>
                                        </p:attrNameLst>
                                      </p:cBhvr>
                                      <p:tavLst>
                                        <p:tav tm="0">
                                          <p:val>
                                            <p:strVal val="#ppt_y"/>
                                          </p:val>
                                        </p:tav>
                                        <p:tav tm="100000">
                                          <p:val>
                                            <p:strVal val="#ppt_y"/>
                                          </p:val>
                                        </p:tav>
                                      </p:tavLst>
                                    </p:anim>
                                  </p:childTnLst>
                                </p:cTn>
                              </p:par>
                            </p:childTnLst>
                          </p:cTn>
                        </p:par>
                        <p:par>
                          <p:cTn id="56" fill="hold">
                            <p:stCondLst>
                              <p:cond delay="8000"/>
                            </p:stCondLst>
                            <p:childTnLst>
                              <p:par>
                                <p:cTn id="57" presetID="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1000" fill="hold"/>
                                        <p:tgtEl>
                                          <p:spTgt spid="45"/>
                                        </p:tgtEl>
                                        <p:attrNameLst>
                                          <p:attrName>ppt_x</p:attrName>
                                        </p:attrNameLst>
                                      </p:cBhvr>
                                      <p:tavLst>
                                        <p:tav tm="0">
                                          <p:val>
                                            <p:strVal val="0-#ppt_w/2"/>
                                          </p:val>
                                        </p:tav>
                                        <p:tav tm="100000">
                                          <p:val>
                                            <p:strVal val="#ppt_x"/>
                                          </p:val>
                                        </p:tav>
                                      </p:tavLst>
                                    </p:anim>
                                    <p:anim calcmode="lin" valueType="num">
                                      <p:cBhvr additive="base">
                                        <p:cTn id="60" dur="10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p:bldP spid="43" grpId="0"/>
      <p:bldP spid="44" grpId="0"/>
      <p:bldP spid="45" grpId="0"/>
      <p:bldP spid="47" grpId="0" animBg="1"/>
      <p:bldP spid="48" grpId="0" animBg="1"/>
      <p:bldP spid="49" grpId="0" animBg="1"/>
      <p:bldP spid="50" grpId="0" animBg="1"/>
      <p:bldP spid="51" grpId="0" animBg="1"/>
      <p:bldP spid="52"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ECB73F5F-C847-4D37-9262-85522F7BD0BE}"/>
              </a:ext>
            </a:extLst>
          </p:cNvPr>
          <p:cNvPicPr>
            <a:picLocks noChangeAspect="1"/>
          </p:cNvPicPr>
          <p:nvPr/>
        </p:nvPicPr>
        <p:blipFill>
          <a:blip r:embed="rId2"/>
          <a:stretch>
            <a:fillRect/>
          </a:stretch>
        </p:blipFill>
        <p:spPr>
          <a:xfrm>
            <a:off x="1572675" y="4284616"/>
            <a:ext cx="8955988" cy="1288869"/>
          </a:xfrm>
          <a:prstGeom prst="rect">
            <a:avLst/>
          </a:prstGeom>
          <a:ln w="12700">
            <a:solidFill>
              <a:schemeClr val="accent2">
                <a:lumMod val="75000"/>
              </a:schemeClr>
            </a:solidFill>
          </a:ln>
        </p:spPr>
      </p:pic>
      <p:pic>
        <p:nvPicPr>
          <p:cNvPr id="26" name="圖片 25">
            <a:extLst>
              <a:ext uri="{FF2B5EF4-FFF2-40B4-BE49-F238E27FC236}">
                <a16:creationId xmlns:a16="http://schemas.microsoft.com/office/drawing/2014/main" id="{4E19DF65-3A2B-459A-BFE6-C5183DD4784D}"/>
              </a:ext>
            </a:extLst>
          </p:cNvPr>
          <p:cNvPicPr>
            <a:picLocks noChangeAspect="1"/>
          </p:cNvPicPr>
          <p:nvPr/>
        </p:nvPicPr>
        <p:blipFill>
          <a:blip r:embed="rId3"/>
          <a:stretch>
            <a:fillRect/>
          </a:stretch>
        </p:blipFill>
        <p:spPr>
          <a:xfrm>
            <a:off x="1568667" y="5486399"/>
            <a:ext cx="8959996" cy="1306623"/>
          </a:xfrm>
          <a:prstGeom prst="rect">
            <a:avLst/>
          </a:prstGeom>
          <a:ln w="12700">
            <a:solidFill>
              <a:schemeClr val="accent2">
                <a:lumMod val="75000"/>
              </a:schemeClr>
            </a:solidFill>
          </a:ln>
        </p:spPr>
      </p:pic>
      <p:sp>
        <p:nvSpPr>
          <p:cNvPr id="27" name="矩形 26">
            <a:extLst>
              <a:ext uri="{FF2B5EF4-FFF2-40B4-BE49-F238E27FC236}">
                <a16:creationId xmlns:a16="http://schemas.microsoft.com/office/drawing/2014/main" id="{D2941835-F6A4-499C-BBA5-F64B5C6B71BB}"/>
              </a:ext>
            </a:extLst>
          </p:cNvPr>
          <p:cNvSpPr/>
          <p:nvPr/>
        </p:nvSpPr>
        <p:spPr>
          <a:xfrm>
            <a:off x="4440261" y="4288986"/>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28" name="矩形 27">
            <a:extLst>
              <a:ext uri="{FF2B5EF4-FFF2-40B4-BE49-F238E27FC236}">
                <a16:creationId xmlns:a16="http://schemas.microsoft.com/office/drawing/2014/main" id="{71CF05C5-3655-48DA-B9F5-7F40A622D064}"/>
              </a:ext>
            </a:extLst>
          </p:cNvPr>
          <p:cNvSpPr/>
          <p:nvPr/>
        </p:nvSpPr>
        <p:spPr>
          <a:xfrm>
            <a:off x="4466387" y="5577210"/>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29" name="矩形 28">
            <a:extLst>
              <a:ext uri="{FF2B5EF4-FFF2-40B4-BE49-F238E27FC236}">
                <a16:creationId xmlns:a16="http://schemas.microsoft.com/office/drawing/2014/main" id="{0E511434-DCD6-4FF5-9933-ECD8A9247462}"/>
              </a:ext>
            </a:extLst>
          </p:cNvPr>
          <p:cNvSpPr/>
          <p:nvPr/>
        </p:nvSpPr>
        <p:spPr>
          <a:xfrm>
            <a:off x="5281090" y="5107025"/>
            <a:ext cx="2513082" cy="299614"/>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2DF3A8A0-C6C8-4368-8E6A-1695A613CF68}"/>
              </a:ext>
            </a:extLst>
          </p:cNvPr>
          <p:cNvSpPr/>
          <p:nvPr/>
        </p:nvSpPr>
        <p:spPr>
          <a:xfrm>
            <a:off x="5321153" y="6325649"/>
            <a:ext cx="1750207" cy="299614"/>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D33CE7CD-7D23-48F2-8C82-7F7BFAAF8A58}"/>
              </a:ext>
            </a:extLst>
          </p:cNvPr>
          <p:cNvSpPr/>
          <p:nvPr/>
        </p:nvSpPr>
        <p:spPr>
          <a:xfrm rot="2891316">
            <a:off x="4853026" y="4571383"/>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38" name="矩形 37">
            <a:extLst>
              <a:ext uri="{FF2B5EF4-FFF2-40B4-BE49-F238E27FC236}">
                <a16:creationId xmlns:a16="http://schemas.microsoft.com/office/drawing/2014/main" id="{9202E50B-3B1C-4191-98A8-3740A8D4ADFC}"/>
              </a:ext>
            </a:extLst>
          </p:cNvPr>
          <p:cNvSpPr/>
          <p:nvPr/>
        </p:nvSpPr>
        <p:spPr>
          <a:xfrm rot="2891316">
            <a:off x="4853026" y="5786458"/>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cxnSp>
        <p:nvCxnSpPr>
          <p:cNvPr id="41" name="直線接點 40">
            <a:extLst>
              <a:ext uri="{FF2B5EF4-FFF2-40B4-BE49-F238E27FC236}">
                <a16:creationId xmlns:a16="http://schemas.microsoft.com/office/drawing/2014/main" id="{E640BE44-61E0-4AE2-B948-E2E8C7487368}"/>
              </a:ext>
            </a:extLst>
          </p:cNvPr>
          <p:cNvCxnSpPr/>
          <p:nvPr/>
        </p:nvCxnSpPr>
        <p:spPr>
          <a:xfrm>
            <a:off x="1794933" y="5376333"/>
            <a:ext cx="21886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AB856B6A-D47B-422B-9B04-16EF69AC1B4D}"/>
              </a:ext>
            </a:extLst>
          </p:cNvPr>
          <p:cNvCxnSpPr/>
          <p:nvPr/>
        </p:nvCxnSpPr>
        <p:spPr>
          <a:xfrm>
            <a:off x="1854199" y="6608231"/>
            <a:ext cx="21886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圓角矩形 19">
            <a:extLst>
              <a:ext uri="{FF2B5EF4-FFF2-40B4-BE49-F238E27FC236}">
                <a16:creationId xmlns:a16="http://schemas.microsoft.com/office/drawing/2014/main" id="{585EEECF-4D0F-4334-8719-956FC2FBAD51}"/>
              </a:ext>
            </a:extLst>
          </p:cNvPr>
          <p:cNvSpPr/>
          <p:nvPr/>
        </p:nvSpPr>
        <p:spPr>
          <a:xfrm>
            <a:off x="191344" y="2133477"/>
            <a:ext cx="3551888" cy="2021208"/>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r>
              <a:rPr lang="zh-TW" altLang="en-US" sz="1600" b="1" dirty="0">
                <a:solidFill>
                  <a:schemeClr val="tx1"/>
                </a:solidFill>
                <a:latin typeface="微軟正黑體" panose="020B0604030504040204" pitchFamily="34" charset="-120"/>
                <a:ea typeface="微軟正黑體" panose="020B0604030504040204" pitchFamily="34" charset="-120"/>
              </a:rPr>
              <a:t>當按下</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r>
              <a:rPr lang="zh-TW" altLang="en-US" sz="1600" b="1" dirty="0">
                <a:solidFill>
                  <a:schemeClr val="tx1"/>
                </a:solidFill>
                <a:latin typeface="微軟正黑體" panose="020B0604030504040204" pitchFamily="34" charset="-120"/>
                <a:ea typeface="微軟正黑體" panose="020B0604030504040204" pitchFamily="34" charset="-120"/>
              </a:rPr>
              <a:t>螢幕會顯示學生的各項學習歷程檔案，學生可先檢視，再決定是要選擇哪一種上傳模式。</a:t>
            </a:r>
          </a:p>
        </p:txBody>
      </p:sp>
      <p:sp>
        <p:nvSpPr>
          <p:cNvPr id="31" name="標題 1">
            <a:extLst>
              <a:ext uri="{FF2B5EF4-FFF2-40B4-BE49-F238E27FC236}">
                <a16:creationId xmlns:a16="http://schemas.microsoft.com/office/drawing/2014/main" id="{626AE794-6E34-4E08-B851-463149787C45}"/>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(2/4)</a:t>
            </a:r>
            <a:endParaRPr lang="zh-TW" altLang="en-US" sz="2400" b="0" spc="-100" dirty="0"/>
          </a:p>
        </p:txBody>
      </p:sp>
      <p:sp>
        <p:nvSpPr>
          <p:cNvPr id="22" name="圓角矩形 19">
            <a:extLst>
              <a:ext uri="{FF2B5EF4-FFF2-40B4-BE49-F238E27FC236}">
                <a16:creationId xmlns:a16="http://schemas.microsoft.com/office/drawing/2014/main" id="{2E32796C-B8A1-45E8-869B-8871DDF9BBDC}"/>
              </a:ext>
            </a:extLst>
          </p:cNvPr>
          <p:cNvSpPr/>
          <p:nvPr/>
        </p:nvSpPr>
        <p:spPr>
          <a:xfrm>
            <a:off x="910541" y="2628097"/>
            <a:ext cx="1056747" cy="3807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600" b="1" dirty="0">
                <a:latin typeface="微軟正黑體" panose="020B0604030504040204" pitchFamily="34" charset="-120"/>
                <a:ea typeface="微軟正黑體" panose="020B0604030504040204" pitchFamily="34" charset="-120"/>
              </a:rPr>
              <a:t>點我上傳</a:t>
            </a:r>
          </a:p>
        </p:txBody>
      </p:sp>
      <p:sp>
        <p:nvSpPr>
          <p:cNvPr id="24" name="圓角矩形 19">
            <a:extLst>
              <a:ext uri="{FF2B5EF4-FFF2-40B4-BE49-F238E27FC236}">
                <a16:creationId xmlns:a16="http://schemas.microsoft.com/office/drawing/2014/main" id="{A336CDD0-3F30-4BEB-96E4-D23592401389}"/>
              </a:ext>
            </a:extLst>
          </p:cNvPr>
          <p:cNvSpPr/>
          <p:nvPr/>
        </p:nvSpPr>
        <p:spPr>
          <a:xfrm>
            <a:off x="7990785" y="4434059"/>
            <a:ext cx="3655845" cy="504137"/>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2400" b="1" dirty="0">
                <a:solidFill>
                  <a:schemeClr val="tx1"/>
                </a:solidFill>
                <a:latin typeface="微軟正黑體" panose="020B0604030504040204" pitchFamily="34" charset="-120"/>
                <a:ea typeface="微軟正黑體" panose="020B0604030504040204" pitchFamily="34" charset="-120"/>
              </a:rPr>
              <a:t>已送出，不得再修改</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515A6384-722E-4BD0-A71A-0C58D35AB08B}"/>
              </a:ext>
            </a:extLst>
          </p:cNvPr>
          <p:cNvSpPr/>
          <p:nvPr/>
        </p:nvSpPr>
        <p:spPr>
          <a:xfrm>
            <a:off x="5314782" y="1020511"/>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55" name="矩形 54">
            <a:extLst>
              <a:ext uri="{FF2B5EF4-FFF2-40B4-BE49-F238E27FC236}">
                <a16:creationId xmlns:a16="http://schemas.microsoft.com/office/drawing/2014/main" id="{29AF5DEB-B169-4CB0-A785-8D9B22E66860}"/>
              </a:ext>
            </a:extLst>
          </p:cNvPr>
          <p:cNvSpPr/>
          <p:nvPr/>
        </p:nvSpPr>
        <p:spPr>
          <a:xfrm>
            <a:off x="2095498" y="1006614"/>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56" name="矩形 55">
            <a:extLst>
              <a:ext uri="{FF2B5EF4-FFF2-40B4-BE49-F238E27FC236}">
                <a16:creationId xmlns:a16="http://schemas.microsoft.com/office/drawing/2014/main" id="{A3978049-E9A7-41D4-84D8-0E1B6159200E}"/>
              </a:ext>
            </a:extLst>
          </p:cNvPr>
          <p:cNvSpPr/>
          <p:nvPr/>
        </p:nvSpPr>
        <p:spPr>
          <a:xfrm>
            <a:off x="1201703" y="1318673"/>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57" name="矩形 56">
            <a:extLst>
              <a:ext uri="{FF2B5EF4-FFF2-40B4-BE49-F238E27FC236}">
                <a16:creationId xmlns:a16="http://schemas.microsoft.com/office/drawing/2014/main" id="{44087D77-1A5A-4998-A7B7-4C99A2BEE63D}"/>
              </a:ext>
            </a:extLst>
          </p:cNvPr>
          <p:cNvSpPr/>
          <p:nvPr/>
        </p:nvSpPr>
        <p:spPr>
          <a:xfrm>
            <a:off x="1201704" y="1727569"/>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58" name="矩形 57">
            <a:extLst>
              <a:ext uri="{FF2B5EF4-FFF2-40B4-BE49-F238E27FC236}">
                <a16:creationId xmlns:a16="http://schemas.microsoft.com/office/drawing/2014/main" id="{C233574D-BD77-47B7-BED6-EAD28A9716A8}"/>
              </a:ext>
            </a:extLst>
          </p:cNvPr>
          <p:cNvSpPr/>
          <p:nvPr/>
        </p:nvSpPr>
        <p:spPr>
          <a:xfrm>
            <a:off x="5298232" y="1431737"/>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sp>
        <p:nvSpPr>
          <p:cNvPr id="61" name="矩形 60">
            <a:extLst>
              <a:ext uri="{FF2B5EF4-FFF2-40B4-BE49-F238E27FC236}">
                <a16:creationId xmlns:a16="http://schemas.microsoft.com/office/drawing/2014/main" id="{86B7DAA5-030D-4891-8D43-5A7E8463842D}"/>
              </a:ext>
            </a:extLst>
          </p:cNvPr>
          <p:cNvSpPr/>
          <p:nvPr/>
        </p:nvSpPr>
        <p:spPr>
          <a:xfrm>
            <a:off x="2080053" y="1426547"/>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sp>
        <p:nvSpPr>
          <p:cNvPr id="62" name="圓角矩形 19">
            <a:extLst>
              <a:ext uri="{FF2B5EF4-FFF2-40B4-BE49-F238E27FC236}">
                <a16:creationId xmlns:a16="http://schemas.microsoft.com/office/drawing/2014/main" id="{D1D0C648-BA75-4059-BD03-0411018CE2D4}"/>
              </a:ext>
            </a:extLst>
          </p:cNvPr>
          <p:cNvSpPr/>
          <p:nvPr/>
        </p:nvSpPr>
        <p:spPr>
          <a:xfrm>
            <a:off x="6079784" y="1716743"/>
            <a:ext cx="776662" cy="30469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點我上傳</a:t>
            </a:r>
          </a:p>
        </p:txBody>
      </p:sp>
      <p:sp>
        <p:nvSpPr>
          <p:cNvPr id="63" name="圓角矩形 25">
            <a:extLst>
              <a:ext uri="{FF2B5EF4-FFF2-40B4-BE49-F238E27FC236}">
                <a16:creationId xmlns:a16="http://schemas.microsoft.com/office/drawing/2014/main" id="{5DF2541C-0DB6-4A2E-9025-27762A1DE9BA}"/>
              </a:ext>
            </a:extLst>
          </p:cNvPr>
          <p:cNvSpPr/>
          <p:nvPr/>
        </p:nvSpPr>
        <p:spPr>
          <a:xfrm>
            <a:off x="6071075" y="1307087"/>
            <a:ext cx="776662" cy="30469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點我上傳</a:t>
            </a:r>
          </a:p>
        </p:txBody>
      </p:sp>
      <p:pic>
        <p:nvPicPr>
          <p:cNvPr id="67" name="圖片 66">
            <a:extLst>
              <a:ext uri="{FF2B5EF4-FFF2-40B4-BE49-F238E27FC236}">
                <a16:creationId xmlns:a16="http://schemas.microsoft.com/office/drawing/2014/main" id="{2EE9A0C4-A3E9-464E-9FD6-300C5D5BD24D}"/>
              </a:ext>
            </a:extLst>
          </p:cNvPr>
          <p:cNvPicPr>
            <a:picLocks noChangeAspect="1"/>
          </p:cNvPicPr>
          <p:nvPr/>
        </p:nvPicPr>
        <p:blipFill rotWithShape="1">
          <a:blip r:embed="rId4"/>
          <a:srcRect r="10676"/>
          <a:stretch/>
        </p:blipFill>
        <p:spPr>
          <a:xfrm>
            <a:off x="3624404" y="1730944"/>
            <a:ext cx="8376252" cy="2555760"/>
          </a:xfrm>
          <a:prstGeom prst="rect">
            <a:avLst/>
          </a:prstGeom>
          <a:ln w="19050">
            <a:solidFill>
              <a:schemeClr val="accent2">
                <a:lumMod val="75000"/>
              </a:schemeClr>
            </a:solidFill>
          </a:ln>
        </p:spPr>
      </p:pic>
      <p:sp>
        <p:nvSpPr>
          <p:cNvPr id="68" name="文字方塊 67">
            <a:extLst>
              <a:ext uri="{FF2B5EF4-FFF2-40B4-BE49-F238E27FC236}">
                <a16:creationId xmlns:a16="http://schemas.microsoft.com/office/drawing/2014/main" id="{AB9D7058-A46B-4D1E-BBF1-28486E0189B0}"/>
              </a:ext>
            </a:extLst>
          </p:cNvPr>
          <p:cNvSpPr txBox="1"/>
          <p:nvPr/>
        </p:nvSpPr>
        <p:spPr>
          <a:xfrm>
            <a:off x="6551753" y="3059143"/>
            <a:ext cx="5338212" cy="938719"/>
          </a:xfrm>
          <a:prstGeom prst="rect">
            <a:avLst/>
          </a:prstGeom>
          <a:solidFill>
            <a:srgbClr val="FFFF00">
              <a:alpha val="69804"/>
            </a:srgbClr>
          </a:solidFill>
        </p:spPr>
        <p:txBody>
          <a:bodyPr wrap="square" rtlCol="0" anchor="ctr">
            <a:spAutoFit/>
          </a:bodyPr>
          <a:lstStyle/>
          <a:p>
            <a:pPr algn="ctr">
              <a:lnSpc>
                <a:spcPct val="125000"/>
              </a:lnSpc>
            </a:pPr>
            <a:r>
              <a:rPr lang="zh-TW" altLang="en-US" sz="2200" dirty="0">
                <a:solidFill>
                  <a:srgbClr val="0000FF"/>
                </a:solidFill>
                <a:latin typeface="Book Antiqua" panose="02040602050305030304" pitchFamily="18" charset="0"/>
                <a:ea typeface="華康儷楷書" panose="03000509000000000000" pitchFamily="65" charset="-120"/>
              </a:rPr>
              <a:t>依考生</a:t>
            </a:r>
            <a:r>
              <a:rPr lang="zh-TW" altLang="en-US" sz="2200" b="1" dirty="0">
                <a:solidFill>
                  <a:srgbClr val="FF0000"/>
                </a:solidFill>
                <a:latin typeface="Book Antiqua" panose="02040602050305030304" pitchFamily="18" charset="0"/>
                <a:ea typeface="華康儷楷書" panose="03000509000000000000" pitchFamily="65" charset="-120"/>
              </a:rPr>
              <a:t>個人意願</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自行選擇</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上傳模式</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a:t>
            </a:r>
            <a:br>
              <a:rPr lang="en-US" altLang="zh-TW" sz="2200" dirty="0">
                <a:solidFill>
                  <a:srgbClr val="0000FF"/>
                </a:solidFill>
                <a:latin typeface="Book Antiqua" panose="02040602050305030304" pitchFamily="18" charset="0"/>
                <a:ea typeface="華康儷楷書" panose="03000509000000000000" pitchFamily="65" charset="-120"/>
              </a:rPr>
            </a:br>
            <a:r>
              <a:rPr lang="zh-TW" altLang="en-US" sz="2200" b="1" u="sng" dirty="0">
                <a:solidFill>
                  <a:srgbClr val="0000FF"/>
                </a:solidFill>
                <a:latin typeface="Book Antiqua" panose="02040602050305030304" pitchFamily="18" charset="0"/>
                <a:ea typeface="華康儷楷書" panose="03000509000000000000" pitchFamily="65" charset="-120"/>
              </a:rPr>
              <a:t>不同的</a:t>
            </a:r>
            <a:r>
              <a:rPr lang="zh-TW" altLang="en-US" sz="2200" dirty="0">
                <a:solidFill>
                  <a:srgbClr val="0000FF"/>
                </a:solidFill>
                <a:latin typeface="Book Antiqua" panose="02040602050305030304" pitchFamily="18" charset="0"/>
                <a:ea typeface="華康儷楷書" panose="03000509000000000000" pitchFamily="65" charset="-120"/>
              </a:rPr>
              <a:t>報名校系</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可選</a:t>
            </a:r>
            <a:r>
              <a:rPr lang="zh-TW" altLang="en-US" sz="2200" b="1" u="sng" dirty="0">
                <a:solidFill>
                  <a:srgbClr val="0000FF"/>
                </a:solidFill>
                <a:latin typeface="Book Antiqua" panose="02040602050305030304" pitchFamily="18" charset="0"/>
                <a:ea typeface="華康儷楷書" panose="03000509000000000000" pitchFamily="65" charset="-120"/>
              </a:rPr>
              <a:t>不同的</a:t>
            </a:r>
            <a:r>
              <a:rPr lang="zh-TW" altLang="en-US" sz="2200" dirty="0">
                <a:solidFill>
                  <a:srgbClr val="0000FF"/>
                </a:solidFill>
                <a:latin typeface="Book Antiqua" panose="02040602050305030304" pitchFamily="18" charset="0"/>
                <a:ea typeface="華康儷楷書" panose="03000509000000000000" pitchFamily="65" charset="-120"/>
              </a:rPr>
              <a:t>上傳模式。</a:t>
            </a:r>
          </a:p>
        </p:txBody>
      </p:sp>
      <p:sp>
        <p:nvSpPr>
          <p:cNvPr id="69" name="矩形 68">
            <a:extLst>
              <a:ext uri="{FF2B5EF4-FFF2-40B4-BE49-F238E27FC236}">
                <a16:creationId xmlns:a16="http://schemas.microsoft.com/office/drawing/2014/main" id="{3B713539-170B-4B08-9DC7-210DC4617FC2}"/>
              </a:ext>
            </a:extLst>
          </p:cNvPr>
          <p:cNvSpPr/>
          <p:nvPr/>
        </p:nvSpPr>
        <p:spPr>
          <a:xfrm>
            <a:off x="3864409" y="3142730"/>
            <a:ext cx="2598811" cy="272376"/>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0D5B18B6-CC09-46E4-A726-D277071AB3A3}"/>
              </a:ext>
            </a:extLst>
          </p:cNvPr>
          <p:cNvSpPr/>
          <p:nvPr/>
        </p:nvSpPr>
        <p:spPr>
          <a:xfrm>
            <a:off x="3862750" y="3415963"/>
            <a:ext cx="1952525" cy="272376"/>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片 42">
            <a:extLst>
              <a:ext uri="{FF2B5EF4-FFF2-40B4-BE49-F238E27FC236}">
                <a16:creationId xmlns:a16="http://schemas.microsoft.com/office/drawing/2014/main" id="{4120F8A9-4D1D-4EC7-8DCA-720FE60049EA}"/>
              </a:ext>
            </a:extLst>
          </p:cNvPr>
          <p:cNvPicPr>
            <a:picLocks noChangeAspect="1"/>
          </p:cNvPicPr>
          <p:nvPr/>
        </p:nvPicPr>
        <p:blipFill rotWithShape="1">
          <a:blip r:embed="rId5">
            <a:extLst>
              <a:ext uri="{28A0092B-C50C-407E-A947-70E740481C1C}">
                <a14:useLocalDpi xmlns:a14="http://schemas.microsoft.com/office/drawing/2010/main" val="0"/>
              </a:ext>
            </a:extLst>
          </a:blip>
          <a:srcRect l="2982" t="38685" r="2254" b="33680"/>
          <a:stretch/>
        </p:blipFill>
        <p:spPr>
          <a:xfrm>
            <a:off x="1049867" y="645350"/>
            <a:ext cx="10464800" cy="1445709"/>
          </a:xfrm>
          <a:prstGeom prst="rect">
            <a:avLst/>
          </a:prstGeom>
          <a:ln w="28575">
            <a:solidFill>
              <a:schemeClr val="accent2">
                <a:lumMod val="75000"/>
              </a:schemeClr>
            </a:solidFill>
          </a:ln>
        </p:spPr>
      </p:pic>
    </p:spTree>
    <p:extLst>
      <p:ext uri="{BB962C8B-B14F-4D97-AF65-F5344CB8AC3E}">
        <p14:creationId xmlns:p14="http://schemas.microsoft.com/office/powerpoint/2010/main" val="25342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1750"/>
                                        <p:tgtEl>
                                          <p:spTgt spid="23"/>
                                        </p:tgtEl>
                                      </p:cBhvr>
                                    </p:animEffect>
                                  </p:childTnLst>
                                </p:cTn>
                              </p:par>
                            </p:childTnLst>
                          </p:cTn>
                        </p:par>
                        <p:par>
                          <p:cTn id="8" fill="hold">
                            <p:stCondLst>
                              <p:cond delay="175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0-#ppt_w/2"/>
                                          </p:val>
                                        </p:tav>
                                        <p:tav tm="100000">
                                          <p:val>
                                            <p:strVal val="#ppt_x"/>
                                          </p:val>
                                        </p:tav>
                                      </p:tavLst>
                                    </p:anim>
                                    <p:anim calcmode="lin" valueType="num">
                                      <p:cBhvr additive="base">
                                        <p:cTn id="12" dur="1000" fill="hold"/>
                                        <p:tgtEl>
                                          <p:spTgt spid="35"/>
                                        </p:tgtEl>
                                        <p:attrNameLst>
                                          <p:attrName>ppt_y</p:attrName>
                                        </p:attrNameLst>
                                      </p:cBhvr>
                                      <p:tavLst>
                                        <p:tav tm="0">
                                          <p:val>
                                            <p:strVal val="#ppt_y"/>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1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1000"/>
                                        <p:tgtEl>
                                          <p:spTgt spid="28"/>
                                        </p:tgtEl>
                                      </p:cBhvr>
                                    </p:animEffect>
                                  </p:childTnLst>
                                </p:cTn>
                              </p:par>
                            </p:childTnLst>
                          </p:cTn>
                        </p:par>
                        <p:par>
                          <p:cTn id="19" fill="hold">
                            <p:stCondLst>
                              <p:cond delay="2750"/>
                            </p:stCondLst>
                            <p:childTnLst>
                              <p:par>
                                <p:cTn id="20" presetID="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0-#ppt_w/2"/>
                                          </p:val>
                                        </p:tav>
                                        <p:tav tm="100000">
                                          <p:val>
                                            <p:strVal val="#ppt_x"/>
                                          </p:val>
                                        </p:tav>
                                      </p:tavLst>
                                    </p:anim>
                                    <p:anim calcmode="lin" valueType="num">
                                      <p:cBhvr additive="base">
                                        <p:cTn id="23" dur="1000" fill="hold"/>
                                        <p:tgtEl>
                                          <p:spTgt spid="38"/>
                                        </p:tgtEl>
                                        <p:attrNameLst>
                                          <p:attrName>ppt_y</p:attrName>
                                        </p:attrNameLst>
                                      </p:cBhvr>
                                      <p:tavLst>
                                        <p:tav tm="0">
                                          <p:val>
                                            <p:strVal val="#ppt_y"/>
                                          </p:val>
                                        </p:tav>
                                        <p:tav tm="100000">
                                          <p:val>
                                            <p:strVal val="#ppt_y"/>
                                          </p:val>
                                        </p:tav>
                                      </p:tavLst>
                                    </p:anim>
                                  </p:childTnLst>
                                </p:cTn>
                              </p:par>
                            </p:childTnLst>
                          </p:cTn>
                        </p:par>
                        <p:par>
                          <p:cTn id="24" fill="hold">
                            <p:stCondLst>
                              <p:cond delay="3750"/>
                            </p:stCondLst>
                            <p:childTnLst>
                              <p:par>
                                <p:cTn id="25" presetID="2" presetClass="entr" presetSubtype="8"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000" fill="hold"/>
                                        <p:tgtEl>
                                          <p:spTgt spid="55"/>
                                        </p:tgtEl>
                                        <p:attrNameLst>
                                          <p:attrName>ppt_x</p:attrName>
                                        </p:attrNameLst>
                                      </p:cBhvr>
                                      <p:tavLst>
                                        <p:tav tm="0">
                                          <p:val>
                                            <p:strVal val="0-#ppt_w/2"/>
                                          </p:val>
                                        </p:tav>
                                        <p:tav tm="100000">
                                          <p:val>
                                            <p:strVal val="#ppt_x"/>
                                          </p:val>
                                        </p:tav>
                                      </p:tavLst>
                                    </p:anim>
                                    <p:anim calcmode="lin" valueType="num">
                                      <p:cBhvr additive="base">
                                        <p:cTn id="28" dur="1000" fill="hold"/>
                                        <p:tgtEl>
                                          <p:spTgt spid="55"/>
                                        </p:tgtEl>
                                        <p:attrNameLst>
                                          <p:attrName>ppt_y</p:attrName>
                                        </p:attrNameLst>
                                      </p:cBhvr>
                                      <p:tavLst>
                                        <p:tav tm="0">
                                          <p:val>
                                            <p:strVal val="#ppt_y"/>
                                          </p:val>
                                        </p:tav>
                                        <p:tav tm="100000">
                                          <p:val>
                                            <p:strVal val="#ppt_y"/>
                                          </p:val>
                                        </p:tav>
                                      </p:tavLst>
                                    </p:anim>
                                  </p:childTnLst>
                                </p:cTn>
                              </p:par>
                            </p:childTnLst>
                          </p:cTn>
                        </p:par>
                        <p:par>
                          <p:cTn id="29" fill="hold">
                            <p:stCondLst>
                              <p:cond delay="4750"/>
                            </p:stCondLst>
                            <p:childTnLst>
                              <p:par>
                                <p:cTn id="30" presetID="2" presetClass="entr" presetSubtype="8"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1000" fill="hold"/>
                                        <p:tgtEl>
                                          <p:spTgt spid="45"/>
                                        </p:tgtEl>
                                        <p:attrNameLst>
                                          <p:attrName>ppt_x</p:attrName>
                                        </p:attrNameLst>
                                      </p:cBhvr>
                                      <p:tavLst>
                                        <p:tav tm="0">
                                          <p:val>
                                            <p:strVal val="0-#ppt_w/2"/>
                                          </p:val>
                                        </p:tav>
                                        <p:tav tm="100000">
                                          <p:val>
                                            <p:strVal val="#ppt_x"/>
                                          </p:val>
                                        </p:tav>
                                      </p:tavLst>
                                    </p:anim>
                                    <p:anim calcmode="lin" valueType="num">
                                      <p:cBhvr additive="base">
                                        <p:cTn id="33" dur="1000" fill="hold"/>
                                        <p:tgtEl>
                                          <p:spTgt spid="45"/>
                                        </p:tgtEl>
                                        <p:attrNameLst>
                                          <p:attrName>ppt_y</p:attrName>
                                        </p:attrNameLst>
                                      </p:cBhvr>
                                      <p:tavLst>
                                        <p:tav tm="0">
                                          <p:val>
                                            <p:strVal val="#ppt_y"/>
                                          </p:val>
                                        </p:tav>
                                        <p:tav tm="100000">
                                          <p:val>
                                            <p:strVal val="#ppt_y"/>
                                          </p:val>
                                        </p:tav>
                                      </p:tavLst>
                                    </p:anim>
                                  </p:childTnLst>
                                </p:cTn>
                              </p:par>
                              <p:par>
                                <p:cTn id="34" presetID="6" presetClass="entr" presetSubtype="32"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circle(out)">
                                      <p:cBhvr>
                                        <p:cTn id="36" dur="1750"/>
                                        <p:tgtEl>
                                          <p:spTgt spid="6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circle(in)">
                                      <p:cBhvr>
                                        <p:cTn id="39" dur="1000"/>
                                        <p:tgtEl>
                                          <p:spTgt spid="5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circle(in)">
                                      <p:cBhvr>
                                        <p:cTn id="42" dur="1000"/>
                                        <p:tgtEl>
                                          <p:spTgt spid="57"/>
                                        </p:tgtEl>
                                      </p:cBhvr>
                                    </p:animEffect>
                                  </p:childTnLst>
                                </p:cTn>
                              </p:par>
                            </p:childTnLst>
                          </p:cTn>
                        </p:par>
                        <p:par>
                          <p:cTn id="43" fill="hold">
                            <p:stCondLst>
                              <p:cond delay="6500"/>
                            </p:stCondLst>
                            <p:childTnLst>
                              <p:par>
                                <p:cTn id="44" presetID="2" presetClass="entr" presetSubtype="8"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1000" fill="hold"/>
                                        <p:tgtEl>
                                          <p:spTgt spid="61"/>
                                        </p:tgtEl>
                                        <p:attrNameLst>
                                          <p:attrName>ppt_x</p:attrName>
                                        </p:attrNameLst>
                                      </p:cBhvr>
                                      <p:tavLst>
                                        <p:tav tm="0">
                                          <p:val>
                                            <p:strVal val="0-#ppt_w/2"/>
                                          </p:val>
                                        </p:tav>
                                        <p:tav tm="100000">
                                          <p:val>
                                            <p:strVal val="#ppt_x"/>
                                          </p:val>
                                        </p:tav>
                                      </p:tavLst>
                                    </p:anim>
                                    <p:anim calcmode="lin" valueType="num">
                                      <p:cBhvr additive="base">
                                        <p:cTn id="47" dur="1000" fill="hold"/>
                                        <p:tgtEl>
                                          <p:spTgt spid="61"/>
                                        </p:tgtEl>
                                        <p:attrNameLst>
                                          <p:attrName>ppt_y</p:attrName>
                                        </p:attrNameLst>
                                      </p:cBhvr>
                                      <p:tavLst>
                                        <p:tav tm="0">
                                          <p:val>
                                            <p:strVal val="#ppt_y"/>
                                          </p:val>
                                        </p:tav>
                                        <p:tav tm="100000">
                                          <p:val>
                                            <p:strVal val="#ppt_y"/>
                                          </p:val>
                                        </p:tav>
                                      </p:tavLst>
                                    </p:anim>
                                  </p:childTnLst>
                                </p:cTn>
                              </p:par>
                            </p:childTnLst>
                          </p:cTn>
                        </p:par>
                        <p:par>
                          <p:cTn id="48" fill="hold">
                            <p:stCondLst>
                              <p:cond delay="7500"/>
                            </p:stCondLst>
                            <p:childTnLst>
                              <p:par>
                                <p:cTn id="49" presetID="2" presetClass="entr" presetSubtype="8"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1000" fill="hold"/>
                                        <p:tgtEl>
                                          <p:spTgt spid="58"/>
                                        </p:tgtEl>
                                        <p:attrNameLst>
                                          <p:attrName>ppt_x</p:attrName>
                                        </p:attrNameLst>
                                      </p:cBhvr>
                                      <p:tavLst>
                                        <p:tav tm="0">
                                          <p:val>
                                            <p:strVal val="0-#ppt_w/2"/>
                                          </p:val>
                                        </p:tav>
                                        <p:tav tm="100000">
                                          <p:val>
                                            <p:strVal val="#ppt_x"/>
                                          </p:val>
                                        </p:tav>
                                      </p:tavLst>
                                    </p:anim>
                                    <p:anim calcmode="lin" valueType="num">
                                      <p:cBhvr additive="base">
                                        <p:cTn id="52" dur="1000" fill="hold"/>
                                        <p:tgtEl>
                                          <p:spTgt spid="58"/>
                                        </p:tgtEl>
                                        <p:attrNameLst>
                                          <p:attrName>ppt_y</p:attrName>
                                        </p:attrNameLst>
                                      </p:cBhvr>
                                      <p:tavLst>
                                        <p:tav tm="0">
                                          <p:val>
                                            <p:strVal val="#ppt_y"/>
                                          </p:val>
                                        </p:tav>
                                        <p:tav tm="100000">
                                          <p:val>
                                            <p:strVal val="#ppt_y"/>
                                          </p:val>
                                        </p:tav>
                                      </p:tavLst>
                                    </p:anim>
                                  </p:childTnLst>
                                </p:cTn>
                              </p:par>
                              <p:par>
                                <p:cTn id="53" presetID="6" presetClass="entr" presetSubtype="32"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circle(out)">
                                      <p:cBhvr>
                                        <p:cTn id="55" dur="1750"/>
                                        <p:tgtEl>
                                          <p:spTgt spid="62"/>
                                        </p:tgtEl>
                                      </p:cBhvr>
                                    </p:animEffect>
                                  </p:childTnLst>
                                </p:cTn>
                              </p:par>
                            </p:childTnLst>
                          </p:cTn>
                        </p:par>
                        <p:par>
                          <p:cTn id="56" fill="hold">
                            <p:stCondLst>
                              <p:cond delay="9250"/>
                            </p:stCondLst>
                            <p:childTnLst>
                              <p:par>
                                <p:cTn id="57" presetID="6" presetClass="entr" presetSubtype="16"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circle(in)">
                                      <p:cBhvr>
                                        <p:cTn id="59" dur="2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5" grpId="0"/>
      <p:bldP spid="38" grpId="0"/>
      <p:bldP spid="23" grpId="0" animBg="1"/>
      <p:bldP spid="45" grpId="0"/>
      <p:bldP spid="55" grpId="0"/>
      <p:bldP spid="56" grpId="0" animBg="1"/>
      <p:bldP spid="57" grpId="0" animBg="1"/>
      <p:bldP spid="58" grpId="0"/>
      <p:bldP spid="61" grpId="0"/>
      <p:bldP spid="62" grpId="0" animBg="1"/>
      <p:bldP spid="63"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標題 1">
            <a:extLst>
              <a:ext uri="{FF2B5EF4-FFF2-40B4-BE49-F238E27FC236}">
                <a16:creationId xmlns:a16="http://schemas.microsoft.com/office/drawing/2014/main" id="{42528975-D052-49BB-B20A-CB42E662C8EF}"/>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(3/4)</a:t>
            </a:r>
            <a:endParaRPr lang="zh-TW" altLang="en-US" sz="2400" b="0" spc="-100" dirty="0"/>
          </a:p>
        </p:txBody>
      </p:sp>
      <p:pic>
        <p:nvPicPr>
          <p:cNvPr id="41" name="圖片 40">
            <a:extLst>
              <a:ext uri="{FF2B5EF4-FFF2-40B4-BE49-F238E27FC236}">
                <a16:creationId xmlns:a16="http://schemas.microsoft.com/office/drawing/2014/main" id="{6280DB29-060F-4F1E-B8AE-DFB9505120BB}"/>
              </a:ext>
            </a:extLst>
          </p:cNvPr>
          <p:cNvPicPr>
            <a:picLocks noChangeAspect="1"/>
          </p:cNvPicPr>
          <p:nvPr/>
        </p:nvPicPr>
        <p:blipFill rotWithShape="1">
          <a:blip r:embed="rId2"/>
          <a:srcRect b="26501"/>
          <a:stretch/>
        </p:blipFill>
        <p:spPr>
          <a:xfrm>
            <a:off x="79324" y="620689"/>
            <a:ext cx="10049124" cy="3960440"/>
          </a:xfrm>
          <a:prstGeom prst="rect">
            <a:avLst/>
          </a:prstGeom>
        </p:spPr>
      </p:pic>
      <p:pic>
        <p:nvPicPr>
          <p:cNvPr id="42" name="圖片 41">
            <a:extLst>
              <a:ext uri="{FF2B5EF4-FFF2-40B4-BE49-F238E27FC236}">
                <a16:creationId xmlns:a16="http://schemas.microsoft.com/office/drawing/2014/main" id="{AE40FDD9-FBA1-4E88-84F5-8F7A8FB4A081}"/>
              </a:ext>
            </a:extLst>
          </p:cNvPr>
          <p:cNvPicPr>
            <a:picLocks noChangeAspect="1"/>
          </p:cNvPicPr>
          <p:nvPr/>
        </p:nvPicPr>
        <p:blipFill rotWithShape="1">
          <a:blip r:embed="rId3"/>
          <a:srcRect r="30748" b="38509"/>
          <a:stretch/>
        </p:blipFill>
        <p:spPr>
          <a:xfrm>
            <a:off x="4655840" y="4581129"/>
            <a:ext cx="6984776" cy="2193270"/>
          </a:xfrm>
          <a:prstGeom prst="rect">
            <a:avLst/>
          </a:prstGeom>
          <a:ln w="38100">
            <a:solidFill>
              <a:schemeClr val="tx1">
                <a:lumMod val="95000"/>
                <a:lumOff val="5000"/>
              </a:schemeClr>
            </a:solidFill>
          </a:ln>
        </p:spPr>
      </p:pic>
      <p:sp>
        <p:nvSpPr>
          <p:cNvPr id="43" name="矩形 42">
            <a:extLst>
              <a:ext uri="{FF2B5EF4-FFF2-40B4-BE49-F238E27FC236}">
                <a16:creationId xmlns:a16="http://schemas.microsoft.com/office/drawing/2014/main" id="{C74AF955-B75F-454B-AF4B-E26D857ED880}"/>
              </a:ext>
            </a:extLst>
          </p:cNvPr>
          <p:cNvSpPr/>
          <p:nvPr/>
        </p:nvSpPr>
        <p:spPr>
          <a:xfrm>
            <a:off x="8003920" y="3212976"/>
            <a:ext cx="2196536" cy="416079"/>
          </a:xfrm>
          <a:prstGeom prst="rect">
            <a:avLst/>
          </a:prstGeom>
          <a:solidFill>
            <a:schemeClr val="bg1"/>
          </a:solidFill>
        </p:spPr>
        <p:txBody>
          <a:bodyPr wrap="square" lIns="0" tIns="0" rIns="0" bIns="0">
            <a:noAutofit/>
          </a:bodyPr>
          <a:lstStyle/>
          <a:p>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2" name="矩形 1">
            <a:extLst>
              <a:ext uri="{FF2B5EF4-FFF2-40B4-BE49-F238E27FC236}">
                <a16:creationId xmlns:a16="http://schemas.microsoft.com/office/drawing/2014/main" id="{140F9D57-C162-CF3E-EE7A-92C3128DF44D}"/>
              </a:ext>
            </a:extLst>
          </p:cNvPr>
          <p:cNvSpPr/>
          <p:nvPr/>
        </p:nvSpPr>
        <p:spPr>
          <a:xfrm>
            <a:off x="7698462" y="599544"/>
            <a:ext cx="4493538" cy="461665"/>
          </a:xfrm>
          <a:prstGeom prst="rect">
            <a:avLst/>
          </a:prstGeom>
          <a:solidFill>
            <a:srgbClr val="FC79B2"/>
          </a:solidFill>
        </p:spPr>
        <p:txBody>
          <a:bodyPr wrap="none">
            <a:spAutoFit/>
          </a:bodyPr>
          <a:lstStyle/>
          <a:p>
            <a:r>
              <a:rPr lang="zh-TW" altLang="en-US" sz="2400" b="1" dirty="0">
                <a:latin typeface="微軟正黑體" panose="020B0604030504040204" pitchFamily="34" charset="-120"/>
                <a:ea typeface="微軟正黑體" panose="020B0604030504040204" pitchFamily="34" charset="-120"/>
                <a:cs typeface="Oswald"/>
              </a:rPr>
              <a:t>詳細介面，請參閱操作參考手冊</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142055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(4/4)</a:t>
            </a:r>
            <a:endParaRPr lang="zh-TW" altLang="en-US" sz="2400" b="0" spc="-100" dirty="0"/>
          </a:p>
        </p:txBody>
      </p:sp>
      <p:pic>
        <p:nvPicPr>
          <p:cNvPr id="69" name="圖片 68">
            <a:extLst>
              <a:ext uri="{FF2B5EF4-FFF2-40B4-BE49-F238E27FC236}">
                <a16:creationId xmlns:a16="http://schemas.microsoft.com/office/drawing/2014/main" id="{AED95596-208D-4ABC-8290-D4AD0033E212}"/>
              </a:ext>
            </a:extLst>
          </p:cNvPr>
          <p:cNvPicPr>
            <a:picLocks noChangeAspect="1"/>
          </p:cNvPicPr>
          <p:nvPr/>
        </p:nvPicPr>
        <p:blipFill rotWithShape="1">
          <a:blip r:embed="rId2"/>
          <a:srcRect l="4138" r="3978" b="5453"/>
          <a:stretch/>
        </p:blipFill>
        <p:spPr>
          <a:xfrm>
            <a:off x="9468964" y="3099590"/>
            <a:ext cx="2537292" cy="3089826"/>
          </a:xfrm>
          <a:prstGeom prst="rect">
            <a:avLst/>
          </a:prstGeom>
        </p:spPr>
      </p:pic>
      <p:pic>
        <p:nvPicPr>
          <p:cNvPr id="70" name="圖片 69">
            <a:extLst>
              <a:ext uri="{FF2B5EF4-FFF2-40B4-BE49-F238E27FC236}">
                <a16:creationId xmlns:a16="http://schemas.microsoft.com/office/drawing/2014/main" id="{D8422958-4BAA-4669-A412-F7A5D9931051}"/>
              </a:ext>
            </a:extLst>
          </p:cNvPr>
          <p:cNvPicPr>
            <a:picLocks noChangeAspect="1"/>
          </p:cNvPicPr>
          <p:nvPr/>
        </p:nvPicPr>
        <p:blipFill>
          <a:blip r:embed="rId3"/>
          <a:stretch>
            <a:fillRect/>
          </a:stretch>
        </p:blipFill>
        <p:spPr>
          <a:xfrm>
            <a:off x="660545" y="535285"/>
            <a:ext cx="9190690" cy="5973992"/>
          </a:xfrm>
          <a:prstGeom prst="rect">
            <a:avLst/>
          </a:prstGeom>
        </p:spPr>
      </p:pic>
      <p:sp>
        <p:nvSpPr>
          <p:cNvPr id="71" name="矩形 70">
            <a:extLst>
              <a:ext uri="{FF2B5EF4-FFF2-40B4-BE49-F238E27FC236}">
                <a16:creationId xmlns:a16="http://schemas.microsoft.com/office/drawing/2014/main" id="{681F582C-DD2C-4636-A457-7F97B4A1F6FA}"/>
              </a:ext>
            </a:extLst>
          </p:cNvPr>
          <p:cNvSpPr/>
          <p:nvPr/>
        </p:nvSpPr>
        <p:spPr>
          <a:xfrm>
            <a:off x="3928629" y="2262168"/>
            <a:ext cx="1195719" cy="268430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24945B28-21E3-47C0-B694-F08D023EE8E1}"/>
              </a:ext>
            </a:extLst>
          </p:cNvPr>
          <p:cNvSpPr/>
          <p:nvPr/>
        </p:nvSpPr>
        <p:spPr>
          <a:xfrm>
            <a:off x="8628669" y="2278008"/>
            <a:ext cx="1118666" cy="264234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81725413-2667-44DF-9831-E041BDDB26F2}"/>
              </a:ext>
            </a:extLst>
          </p:cNvPr>
          <p:cNvSpPr/>
          <p:nvPr/>
        </p:nvSpPr>
        <p:spPr>
          <a:xfrm>
            <a:off x="5371707" y="2278008"/>
            <a:ext cx="1895956" cy="269087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69B59739-9B83-4B4B-A824-90357351D237}"/>
              </a:ext>
            </a:extLst>
          </p:cNvPr>
          <p:cNvSpPr/>
          <p:nvPr/>
        </p:nvSpPr>
        <p:spPr>
          <a:xfrm>
            <a:off x="8131062" y="2582671"/>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75" name="矩形 74">
            <a:extLst>
              <a:ext uri="{FF2B5EF4-FFF2-40B4-BE49-F238E27FC236}">
                <a16:creationId xmlns:a16="http://schemas.microsoft.com/office/drawing/2014/main" id="{D82171E9-B196-4E6C-973C-52E0FC761D18}"/>
              </a:ext>
            </a:extLst>
          </p:cNvPr>
          <p:cNvSpPr/>
          <p:nvPr/>
        </p:nvSpPr>
        <p:spPr>
          <a:xfrm>
            <a:off x="9975070" y="3087068"/>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76" name="矩形 75">
            <a:extLst>
              <a:ext uri="{FF2B5EF4-FFF2-40B4-BE49-F238E27FC236}">
                <a16:creationId xmlns:a16="http://schemas.microsoft.com/office/drawing/2014/main" id="{4D9FC0DB-DB04-4B61-BE9B-47D0F285F410}"/>
              </a:ext>
            </a:extLst>
          </p:cNvPr>
          <p:cNvSpPr/>
          <p:nvPr/>
        </p:nvSpPr>
        <p:spPr>
          <a:xfrm>
            <a:off x="978629" y="5482225"/>
            <a:ext cx="8634758" cy="93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8" name="直線單箭頭接點 77">
            <a:extLst>
              <a:ext uri="{FF2B5EF4-FFF2-40B4-BE49-F238E27FC236}">
                <a16:creationId xmlns:a16="http://schemas.microsoft.com/office/drawing/2014/main" id="{AB5032AC-2471-4B2D-A831-3189C1408EA0}"/>
              </a:ext>
            </a:extLst>
          </p:cNvPr>
          <p:cNvCxnSpPr>
            <a:cxnSpLocks/>
            <a:stCxn id="83" idx="3"/>
          </p:cNvCxnSpPr>
          <p:nvPr/>
        </p:nvCxnSpPr>
        <p:spPr>
          <a:xfrm flipV="1">
            <a:off x="3795878" y="4518529"/>
            <a:ext cx="6941732" cy="1670888"/>
          </a:xfrm>
          <a:prstGeom prst="straightConnector1">
            <a:avLst/>
          </a:prstGeom>
          <a:ln w="19050">
            <a:solidFill>
              <a:schemeClr val="tx1"/>
            </a:solidFill>
            <a:prstDash val="sysDot"/>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79" name="Picture 2" descr="https://caac.jctv.ntut.edu.tw/105generalquery/image/applyLogo.gif">
            <a:extLst>
              <a:ext uri="{FF2B5EF4-FFF2-40B4-BE49-F238E27FC236}">
                <a16:creationId xmlns:a16="http://schemas.microsoft.com/office/drawing/2014/main" id="{EE3F37BC-7EFC-411A-A6C7-DCD12677AB0B}"/>
              </a:ext>
            </a:extLst>
          </p:cNvPr>
          <p:cNvPicPr>
            <a:picLocks noChangeAspect="1" noChangeArrowheads="1"/>
          </p:cNvPicPr>
          <p:nvPr/>
        </p:nvPicPr>
        <p:blipFill>
          <a:blip r:embed="rId4" cstate="print"/>
          <a:srcRect/>
          <a:stretch>
            <a:fillRect/>
          </a:stretch>
        </p:blipFill>
        <p:spPr bwMode="auto">
          <a:xfrm>
            <a:off x="0" y="5805683"/>
            <a:ext cx="536710" cy="545558"/>
          </a:xfrm>
          <a:prstGeom prst="rect">
            <a:avLst/>
          </a:prstGeom>
          <a:noFill/>
          <a:effectLst>
            <a:outerShdw blurRad="50800" dist="38100" dir="2700000" algn="tl" rotWithShape="0">
              <a:prstClr val="black">
                <a:alpha val="40000"/>
              </a:prstClr>
            </a:outerShdw>
          </a:effectLst>
        </p:spPr>
      </p:pic>
      <p:sp>
        <p:nvSpPr>
          <p:cNvPr id="80" name="矩形 79">
            <a:extLst>
              <a:ext uri="{FF2B5EF4-FFF2-40B4-BE49-F238E27FC236}">
                <a16:creationId xmlns:a16="http://schemas.microsoft.com/office/drawing/2014/main" id="{AD7C9437-835E-4A33-A85D-B00C6657B11D}"/>
              </a:ext>
            </a:extLst>
          </p:cNvPr>
          <p:cNvSpPr/>
          <p:nvPr/>
        </p:nvSpPr>
        <p:spPr>
          <a:xfrm>
            <a:off x="10766576" y="3385088"/>
            <a:ext cx="1015324" cy="1092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8132D485-E5D2-45CB-9D8B-53BD4A10D51B}"/>
              </a:ext>
            </a:extLst>
          </p:cNvPr>
          <p:cNvSpPr/>
          <p:nvPr/>
        </p:nvSpPr>
        <p:spPr>
          <a:xfrm>
            <a:off x="11159255" y="5732950"/>
            <a:ext cx="808603" cy="2240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2" name="圖片 81">
            <a:extLst>
              <a:ext uri="{FF2B5EF4-FFF2-40B4-BE49-F238E27FC236}">
                <a16:creationId xmlns:a16="http://schemas.microsoft.com/office/drawing/2014/main" id="{01E45C5A-F685-40F9-9406-E0393B073965}"/>
              </a:ext>
            </a:extLst>
          </p:cNvPr>
          <p:cNvPicPr>
            <a:picLocks noChangeAspect="1"/>
          </p:cNvPicPr>
          <p:nvPr/>
        </p:nvPicPr>
        <p:blipFill rotWithShape="1">
          <a:blip r:embed="rId5"/>
          <a:srcRect l="5553" t="14343" r="4898" b="54514"/>
          <a:stretch/>
        </p:blipFill>
        <p:spPr>
          <a:xfrm>
            <a:off x="4584825" y="833081"/>
            <a:ext cx="1338395" cy="269966"/>
          </a:xfrm>
          <a:prstGeom prst="rect">
            <a:avLst/>
          </a:prstGeom>
        </p:spPr>
      </p:pic>
      <p:sp>
        <p:nvSpPr>
          <p:cNvPr id="83" name="矩形 82">
            <a:extLst>
              <a:ext uri="{FF2B5EF4-FFF2-40B4-BE49-F238E27FC236}">
                <a16:creationId xmlns:a16="http://schemas.microsoft.com/office/drawing/2014/main" id="{549A80CE-6B78-4648-A892-88277B73A546}"/>
              </a:ext>
            </a:extLst>
          </p:cNvPr>
          <p:cNvSpPr/>
          <p:nvPr/>
        </p:nvSpPr>
        <p:spPr>
          <a:xfrm>
            <a:off x="1177627" y="6079386"/>
            <a:ext cx="2618251" cy="220061"/>
          </a:xfrm>
          <a:prstGeom prst="rect">
            <a:avLst/>
          </a:prstGeom>
          <a:solidFill>
            <a:srgbClr val="00B0F0"/>
          </a:solidFill>
          <a:ln>
            <a:noFill/>
          </a:ln>
        </p:spPr>
        <p:txBody>
          <a:bodyPr wrap="square" lIns="72000" tIns="0" rIns="72000" bIns="0" anchor="ctr">
            <a:spAutoFit/>
          </a:bodyPr>
          <a:lstStyle/>
          <a:p>
            <a:pPr algn="ctr"/>
            <a:r>
              <a:rPr lang="zh-TW" altLang="en-US" sz="1300" b="1" spc="-100" dirty="0">
                <a:solidFill>
                  <a:schemeClr val="bg1"/>
                </a:solidFill>
                <a:latin typeface="微軟正黑體" panose="020B0604030504040204" pitchFamily="34" charset="-120"/>
                <a:ea typeface="微軟正黑體" panose="020B0604030504040204" pitchFamily="34" charset="-120"/>
                <a:cs typeface="Oswald"/>
                <a:sym typeface="Wingdings 2" panose="05020102010507070707" pitchFamily="18" charset="2"/>
              </a:rPr>
              <a:t>檢視學習歷程備審資料上傳確認表</a:t>
            </a:r>
            <a:endParaRPr lang="zh-TW" altLang="en-US" sz="1300" b="1" spc="-100" dirty="0">
              <a:solidFill>
                <a:schemeClr val="bg1"/>
              </a:solidFill>
            </a:endParaRPr>
          </a:p>
        </p:txBody>
      </p:sp>
      <p:sp>
        <p:nvSpPr>
          <p:cNvPr id="84" name="矩形 83">
            <a:extLst>
              <a:ext uri="{FF2B5EF4-FFF2-40B4-BE49-F238E27FC236}">
                <a16:creationId xmlns:a16="http://schemas.microsoft.com/office/drawing/2014/main" id="{3DBB995F-13D8-4F76-A89F-7A15DB2A868F}"/>
              </a:ext>
            </a:extLst>
          </p:cNvPr>
          <p:cNvSpPr/>
          <p:nvPr/>
        </p:nvSpPr>
        <p:spPr>
          <a:xfrm>
            <a:off x="11155176" y="5379911"/>
            <a:ext cx="808603" cy="2240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7CBD3792-0EE0-4D60-B45F-142908E89898}"/>
              </a:ext>
            </a:extLst>
          </p:cNvPr>
          <p:cNvSpPr/>
          <p:nvPr/>
        </p:nvSpPr>
        <p:spPr>
          <a:xfrm>
            <a:off x="927702" y="3181308"/>
            <a:ext cx="65" cy="230832"/>
          </a:xfrm>
          <a:prstGeom prst="rect">
            <a:avLst/>
          </a:prstGeom>
          <a:solidFill>
            <a:srgbClr val="7030A0"/>
          </a:solidFill>
        </p:spPr>
        <p:txBody>
          <a:bodyPr wrap="none" lIns="0" tIns="0" rIns="0" bIns="0">
            <a:spAutoFit/>
          </a:bodyPr>
          <a:lstStyle/>
          <a:p>
            <a:endParaRPr lang="zh-TW" altLang="en-US" sz="1500" dirty="0">
              <a:solidFill>
                <a:schemeClr val="bg1"/>
              </a:solidFill>
            </a:endParaRPr>
          </a:p>
        </p:txBody>
      </p:sp>
      <p:grpSp>
        <p:nvGrpSpPr>
          <p:cNvPr id="86" name="群組 85">
            <a:extLst>
              <a:ext uri="{FF2B5EF4-FFF2-40B4-BE49-F238E27FC236}">
                <a16:creationId xmlns:a16="http://schemas.microsoft.com/office/drawing/2014/main" id="{0A6DAB94-D0E0-45CA-94BE-3E1AE090B1B1}"/>
              </a:ext>
            </a:extLst>
          </p:cNvPr>
          <p:cNvGrpSpPr/>
          <p:nvPr/>
        </p:nvGrpSpPr>
        <p:grpSpPr>
          <a:xfrm>
            <a:off x="857224" y="2837185"/>
            <a:ext cx="224300" cy="2032427"/>
            <a:chOff x="565955" y="2900942"/>
            <a:chExt cx="224300" cy="2032427"/>
          </a:xfrm>
        </p:grpSpPr>
        <p:sp>
          <p:nvSpPr>
            <p:cNvPr id="87" name="矩形 86">
              <a:extLst>
                <a:ext uri="{FF2B5EF4-FFF2-40B4-BE49-F238E27FC236}">
                  <a16:creationId xmlns:a16="http://schemas.microsoft.com/office/drawing/2014/main" id="{93D24C2D-2607-4483-8B17-2BAAF77C1FF3}"/>
                </a:ext>
              </a:extLst>
            </p:cNvPr>
            <p:cNvSpPr/>
            <p:nvPr/>
          </p:nvSpPr>
          <p:spPr>
            <a:xfrm>
              <a:off x="576362" y="2900942"/>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88" name="矩形 87">
              <a:extLst>
                <a:ext uri="{FF2B5EF4-FFF2-40B4-BE49-F238E27FC236}">
                  <a16:creationId xmlns:a16="http://schemas.microsoft.com/office/drawing/2014/main" id="{9AE713DB-0788-4B58-9849-ECAD1D2CFAD1}"/>
                </a:ext>
              </a:extLst>
            </p:cNvPr>
            <p:cNvSpPr/>
            <p:nvPr/>
          </p:nvSpPr>
          <p:spPr>
            <a:xfrm>
              <a:off x="585071" y="3252028"/>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89" name="矩形 88">
              <a:extLst>
                <a:ext uri="{FF2B5EF4-FFF2-40B4-BE49-F238E27FC236}">
                  <a16:creationId xmlns:a16="http://schemas.microsoft.com/office/drawing/2014/main" id="{2E31C5F0-A673-4C8D-82DE-7B20A37CCD38}"/>
                </a:ext>
              </a:extLst>
            </p:cNvPr>
            <p:cNvSpPr/>
            <p:nvPr/>
          </p:nvSpPr>
          <p:spPr>
            <a:xfrm>
              <a:off x="576362" y="3603114"/>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0" name="矩形 89">
              <a:extLst>
                <a:ext uri="{FF2B5EF4-FFF2-40B4-BE49-F238E27FC236}">
                  <a16:creationId xmlns:a16="http://schemas.microsoft.com/office/drawing/2014/main" id="{0269CE83-828F-4C2C-8036-022E8643C6A8}"/>
                </a:ext>
              </a:extLst>
            </p:cNvPr>
            <p:cNvSpPr/>
            <p:nvPr/>
          </p:nvSpPr>
          <p:spPr>
            <a:xfrm>
              <a:off x="580465" y="3954200"/>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1" name="矩形 90">
              <a:extLst>
                <a:ext uri="{FF2B5EF4-FFF2-40B4-BE49-F238E27FC236}">
                  <a16:creationId xmlns:a16="http://schemas.microsoft.com/office/drawing/2014/main" id="{2CE66F90-2FBE-4A0E-95C2-6A2539AE5794}"/>
                </a:ext>
              </a:extLst>
            </p:cNvPr>
            <p:cNvSpPr/>
            <p:nvPr/>
          </p:nvSpPr>
          <p:spPr>
            <a:xfrm>
              <a:off x="565955" y="4656370"/>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2" name="矩形 91">
              <a:extLst>
                <a:ext uri="{FF2B5EF4-FFF2-40B4-BE49-F238E27FC236}">
                  <a16:creationId xmlns:a16="http://schemas.microsoft.com/office/drawing/2014/main" id="{E41CC317-6C88-4D60-921A-C5237CB61C05}"/>
                </a:ext>
              </a:extLst>
            </p:cNvPr>
            <p:cNvSpPr/>
            <p:nvPr/>
          </p:nvSpPr>
          <p:spPr>
            <a:xfrm>
              <a:off x="576362" y="4305286"/>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grpSp>
      <p:sp>
        <p:nvSpPr>
          <p:cNvPr id="93" name="矩形 92">
            <a:extLst>
              <a:ext uri="{FF2B5EF4-FFF2-40B4-BE49-F238E27FC236}">
                <a16:creationId xmlns:a16="http://schemas.microsoft.com/office/drawing/2014/main" id="{EC825222-B6DB-48FD-8FD3-3D2CDE2D4449}"/>
              </a:ext>
            </a:extLst>
          </p:cNvPr>
          <p:cNvSpPr/>
          <p:nvPr/>
        </p:nvSpPr>
        <p:spPr>
          <a:xfrm>
            <a:off x="9816372" y="2887013"/>
            <a:ext cx="2163844" cy="200055"/>
          </a:xfrm>
          <a:prstGeom prst="rect">
            <a:avLst/>
          </a:prstGeom>
          <a:solidFill>
            <a:schemeClr val="tx1"/>
          </a:solidFill>
          <a:ln>
            <a:noFill/>
          </a:ln>
        </p:spPr>
        <p:txBody>
          <a:bodyPr wrap="square" lIns="72000" tIns="0" rIns="72000" bIns="0" anchor="ctr">
            <a:spAutoFit/>
          </a:bodyPr>
          <a:lstStyle/>
          <a:p>
            <a:pPr algn="ctr"/>
            <a:r>
              <a:rPr lang="zh-TW" altLang="en-US" sz="1300" b="1" spc="-100" dirty="0">
                <a:solidFill>
                  <a:schemeClr val="bg1"/>
                </a:solidFill>
                <a:latin typeface="微軟正黑體" panose="020B0604030504040204" pitchFamily="34" charset="-120"/>
                <a:ea typeface="微軟正黑體" panose="020B0604030504040204" pitchFamily="34" charset="-120"/>
                <a:cs typeface="Oswald"/>
                <a:sym typeface="Wingdings 2" panose="05020102010507070707" pitchFamily="18" charset="2"/>
              </a:rPr>
              <a:t>學習歷程備審資料上傳確認表</a:t>
            </a:r>
            <a:endParaRPr lang="zh-TW" altLang="en-US" sz="1300" b="1" spc="-100" dirty="0">
              <a:solidFill>
                <a:schemeClr val="bg1"/>
              </a:solidFill>
            </a:endParaRPr>
          </a:p>
        </p:txBody>
      </p:sp>
      <p:sp>
        <p:nvSpPr>
          <p:cNvPr id="100" name="圓角矩形 63">
            <a:extLst>
              <a:ext uri="{FF2B5EF4-FFF2-40B4-BE49-F238E27FC236}">
                <a16:creationId xmlns:a16="http://schemas.microsoft.com/office/drawing/2014/main" id="{FC7527ED-9D91-419D-B788-A300969A38E2}"/>
              </a:ext>
            </a:extLst>
          </p:cNvPr>
          <p:cNvSpPr/>
          <p:nvPr/>
        </p:nvSpPr>
        <p:spPr>
          <a:xfrm>
            <a:off x="4143853" y="2823334"/>
            <a:ext cx="776662" cy="304699"/>
          </a:xfrm>
          <a:prstGeom prst="roundRect">
            <a:avLst/>
          </a:prstGeom>
          <a:solidFill>
            <a:srgbClr val="85D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點我檢視</a:t>
            </a:r>
            <a:endParaRPr lang="en-US" altLang="zh-TW" sz="1000" b="1" dirty="0">
              <a:latin typeface="華康中黑體" panose="020B0509000000000000" pitchFamily="49" charset="-120"/>
              <a:ea typeface="華康中黑體" panose="020B0509000000000000" pitchFamily="49" charset="-120"/>
            </a:endParaRPr>
          </a:p>
        </p:txBody>
      </p:sp>
      <p:sp>
        <p:nvSpPr>
          <p:cNvPr id="101" name="矩形 100">
            <a:extLst>
              <a:ext uri="{FF2B5EF4-FFF2-40B4-BE49-F238E27FC236}">
                <a16:creationId xmlns:a16="http://schemas.microsoft.com/office/drawing/2014/main" id="{5FD5A239-D222-4CE6-8C08-9188BC029609}"/>
              </a:ext>
            </a:extLst>
          </p:cNvPr>
          <p:cNvSpPr/>
          <p:nvPr/>
        </p:nvSpPr>
        <p:spPr>
          <a:xfrm>
            <a:off x="3532323" y="2609251"/>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102" name="矩形 101">
            <a:extLst>
              <a:ext uri="{FF2B5EF4-FFF2-40B4-BE49-F238E27FC236}">
                <a16:creationId xmlns:a16="http://schemas.microsoft.com/office/drawing/2014/main" id="{8BB65E3C-C549-4388-A592-56810C3E4A4F}"/>
              </a:ext>
            </a:extLst>
          </p:cNvPr>
          <p:cNvSpPr/>
          <p:nvPr/>
        </p:nvSpPr>
        <p:spPr>
          <a:xfrm>
            <a:off x="2111532" y="1780008"/>
            <a:ext cx="548833"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013FB7A7-AC01-4894-A429-3A27676FAEDA}"/>
              </a:ext>
            </a:extLst>
          </p:cNvPr>
          <p:cNvSpPr/>
          <p:nvPr/>
        </p:nvSpPr>
        <p:spPr>
          <a:xfrm>
            <a:off x="2963998" y="1780008"/>
            <a:ext cx="453581"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B14499CE-EC7A-4D10-B305-1D494685807F}"/>
              </a:ext>
            </a:extLst>
          </p:cNvPr>
          <p:cNvSpPr/>
          <p:nvPr/>
        </p:nvSpPr>
        <p:spPr>
          <a:xfrm>
            <a:off x="3909872" y="1780008"/>
            <a:ext cx="803547"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E67E99C4-26A3-4DC9-9EA1-D31DD7351505}"/>
              </a:ext>
            </a:extLst>
          </p:cNvPr>
          <p:cNvSpPr/>
          <p:nvPr/>
        </p:nvSpPr>
        <p:spPr>
          <a:xfrm>
            <a:off x="2638604" y="1912057"/>
            <a:ext cx="295339" cy="200055"/>
          </a:xfrm>
          <a:prstGeom prst="rect">
            <a:avLst/>
          </a:prstGeom>
          <a:solidFill>
            <a:srgbClr val="FF0000"/>
          </a:solidFill>
        </p:spPr>
        <p:txBody>
          <a:bodyPr wrap="none" lIns="0" tIns="0" rIns="0" bIns="0">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36" name="圓角矩形 19">
            <a:extLst>
              <a:ext uri="{FF2B5EF4-FFF2-40B4-BE49-F238E27FC236}">
                <a16:creationId xmlns:a16="http://schemas.microsoft.com/office/drawing/2014/main" id="{F10BA57D-9441-4396-895F-9F26831542AB}"/>
              </a:ext>
            </a:extLst>
          </p:cNvPr>
          <p:cNvSpPr/>
          <p:nvPr/>
        </p:nvSpPr>
        <p:spPr>
          <a:xfrm>
            <a:off x="5124348" y="6257208"/>
            <a:ext cx="3655845" cy="504137"/>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2400" b="1" dirty="0">
                <a:solidFill>
                  <a:schemeClr val="tx1"/>
                </a:solidFill>
                <a:latin typeface="微軟正黑體" panose="020B0604030504040204" pitchFamily="34" charset="-120"/>
                <a:ea typeface="微軟正黑體" panose="020B0604030504040204" pitchFamily="34" charset="-120"/>
              </a:rPr>
              <a:t>已送出，不得再修改</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7849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out)">
                                      <p:cBhvr>
                                        <p:cTn id="7" dur="1750"/>
                                        <p:tgtEl>
                                          <p:spTgt spid="100"/>
                                        </p:tgtEl>
                                      </p:cBhvr>
                                    </p:animEffect>
                                  </p:childTnLst>
                                </p:cTn>
                              </p:par>
                            </p:childTnLst>
                          </p:cTn>
                        </p:par>
                        <p:par>
                          <p:cTn id="8" fill="hold">
                            <p:stCondLst>
                              <p:cond delay="1750"/>
                            </p:stCondLst>
                            <p:childTnLst>
                              <p:par>
                                <p:cTn id="9" presetID="6"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circle(in)">
                                      <p:cBhvr>
                                        <p:cTn id="11" dur="1000"/>
                                        <p:tgtEl>
                                          <p:spTgt spid="83"/>
                                        </p:tgtEl>
                                      </p:cBhvr>
                                    </p:animEffect>
                                  </p:childTnLst>
                                </p:cTn>
                              </p:par>
                            </p:childTnLst>
                          </p:cTn>
                        </p:par>
                        <p:par>
                          <p:cTn id="12" fill="hold">
                            <p:stCondLst>
                              <p:cond delay="2750"/>
                            </p:stCondLst>
                            <p:childTnLst>
                              <p:par>
                                <p:cTn id="13" presetID="6" presetClass="entr" presetSubtype="16"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circle(in)">
                                      <p:cBhvr>
                                        <p:cTn id="15" dur="1000"/>
                                        <p:tgtEl>
                                          <p:spTgt spid="9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circle(in)">
                                      <p:cBhvr>
                                        <p:cTn id="18" dur="1000"/>
                                        <p:tgtEl>
                                          <p:spTgt spid="8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circle(in)">
                                      <p:cBhvr>
                                        <p:cTn id="21" dur="125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93" grpId="0" animBg="1"/>
      <p:bldP spid="100" grpId="0" animBg="1"/>
      <p:bldP spid="1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351584" y="2258462"/>
            <a:ext cx="7342188" cy="1656185"/>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日間部</a:t>
            </a:r>
            <a:r>
              <a:rPr lang="zh-TW" altLang="en-US" sz="4800" dirty="0">
                <a:solidFill>
                  <a:srgbClr val="00B050"/>
                </a:solidFill>
                <a:effectLst>
                  <a:glow rad="63500">
                    <a:schemeClr val="bg1"/>
                  </a:glow>
                </a:effectLst>
                <a:latin typeface="微軟正黑體" panose="020B0604030504040204" pitchFamily="34" charset="-120"/>
                <a:ea typeface="微軟正黑體" panose="020B0604030504040204" pitchFamily="34" charset="-120"/>
                <a:sym typeface="Oswald"/>
              </a:rPr>
              <a:t>聯合登記分發</a:t>
            </a:r>
          </a:p>
        </p:txBody>
      </p:sp>
      <p:sp>
        <p:nvSpPr>
          <p:cNvPr id="4" name="副標題 3"/>
          <p:cNvSpPr>
            <a:spLocks noGrp="1"/>
          </p:cNvSpPr>
          <p:nvPr>
            <p:ph type="subTitle" idx="1"/>
          </p:nvPr>
        </p:nvSpPr>
        <p:spPr>
          <a:xfrm>
            <a:off x="2209800" y="4599538"/>
            <a:ext cx="7126560" cy="178179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https://www.jctv.ntut.edu.tw/union42/</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8541644" y="4338305"/>
            <a:ext cx="1152128" cy="11521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內容版面配置區 2"/>
          <p:cNvSpPr txBox="1">
            <a:spLocks noGrp="1"/>
          </p:cNvSpPr>
          <p:nvPr>
            <p:ph idx="1"/>
          </p:nvPr>
        </p:nvSpPr>
        <p:spPr>
          <a:xfrm>
            <a:off x="3168268" y="1052736"/>
            <a:ext cx="9023732" cy="5616624"/>
          </a:xfrm>
        </p:spPr>
        <p:txBody>
          <a:bodyPr anchor="t"/>
          <a:lstStyle/>
          <a:p>
            <a:pPr marL="285750" indent="-285750">
              <a:spcBef>
                <a:spcPts val="0"/>
              </a:spcBef>
              <a:buFont typeface="Wingdings" panose="05000000000000000000" pitchFamily="2" charset="2"/>
              <a:buChar char="p"/>
            </a:pPr>
            <a:r>
              <a:rPr lang="zh-TW" altLang="en-US" sz="1800" b="1" dirty="0">
                <a:solidFill>
                  <a:schemeClr val="tx1">
                    <a:lumMod val="85000"/>
                    <a:lumOff val="15000"/>
                  </a:schemeClr>
                </a:solidFill>
                <a:latin typeface="+mn-ea"/>
              </a:rPr>
              <a:t>專業群科、綜高學程（學術及專門學程）、非應屆普通科及</a:t>
            </a:r>
            <a:r>
              <a:rPr lang="zh-TW" altLang="en-US" sz="1800" b="1" dirty="0">
                <a:solidFill>
                  <a:schemeClr val="tx1">
                    <a:lumMod val="85000"/>
                    <a:lumOff val="15000"/>
                  </a:schemeClr>
                </a:solidFill>
                <a:effectLst/>
                <a:latin typeface="+mn-ea"/>
              </a:rPr>
              <a:t>同等學力</a:t>
            </a:r>
            <a:r>
              <a:rPr lang="zh-TW" altLang="en-US" sz="1800" b="1" dirty="0">
                <a:solidFill>
                  <a:schemeClr val="tx1">
                    <a:lumMod val="85000"/>
                    <a:lumOff val="15000"/>
                  </a:schemeClr>
                </a:solidFill>
                <a:latin typeface="+mn-ea"/>
              </a:rPr>
              <a:t>考生。</a:t>
            </a:r>
            <a:br>
              <a:rPr lang="en-US" altLang="zh-TW" sz="1800" b="1" dirty="0">
                <a:solidFill>
                  <a:schemeClr val="tx1">
                    <a:lumMod val="85000"/>
                    <a:lumOff val="15000"/>
                  </a:schemeClr>
                </a:solidFill>
                <a:latin typeface="+mn-ea"/>
              </a:rPr>
            </a:br>
            <a:r>
              <a:rPr lang="zh-TW" altLang="en-US" sz="1800" b="1" dirty="0">
                <a:solidFill>
                  <a:srgbClr val="C00000"/>
                </a:solidFill>
                <a:highlight>
                  <a:srgbClr val="FFFF00"/>
                </a:highlight>
                <a:latin typeface="+mn-ea"/>
              </a:rPr>
              <a:t> （應屆高中普通科不可報名）</a:t>
            </a:r>
            <a:endParaRPr lang="en-US" altLang="zh-TW" sz="1800" b="1" dirty="0">
              <a:solidFill>
                <a:srgbClr val="C00000"/>
              </a:solidFill>
              <a:highlight>
                <a:srgbClr val="FFFF00"/>
              </a:highlight>
              <a:latin typeface="+mn-ea"/>
            </a:endParaRPr>
          </a:p>
          <a:p>
            <a:pPr marL="174625" indent="-174625">
              <a:spcBef>
                <a:spcPts val="0"/>
              </a:spcBef>
              <a:buFont typeface="Arial" panose="020B0604020202020204" pitchFamily="34" charset="0"/>
              <a:buChar char="•"/>
            </a:pPr>
            <a:endParaRPr lang="en-US" altLang="zh-TW" sz="100" b="1" dirty="0">
              <a:solidFill>
                <a:schemeClr val="tx1"/>
              </a:solidFill>
              <a:latin typeface="+mn-ea"/>
            </a:endParaRPr>
          </a:p>
          <a:p>
            <a:pPr>
              <a:spcBef>
                <a:spcPts val="0"/>
              </a:spcBef>
            </a:pPr>
            <a:endParaRPr lang="en-US" altLang="zh-TW" sz="1200" b="1" dirty="0">
              <a:solidFill>
                <a:srgbClr val="C00000"/>
              </a:solidFill>
              <a:latin typeface="+mn-ea"/>
            </a:endParaRPr>
          </a:p>
          <a:p>
            <a:pPr marL="285750" indent="-285750">
              <a:spcBef>
                <a:spcPts val="0"/>
              </a:spcBef>
              <a:buFont typeface="Wingdings" panose="05000000000000000000" pitchFamily="2" charset="2"/>
              <a:buChar char="p"/>
            </a:pP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r>
              <a:rPr lang="zh-TW" altLang="en-US" sz="1800" b="1" dirty="0">
                <a:solidFill>
                  <a:schemeClr val="tx1"/>
                </a:solidFill>
                <a:latin typeface="+mn-ea"/>
              </a:rPr>
              <a:t>集體繳費、個別繳費</a:t>
            </a: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r>
              <a:rPr lang="en-US" altLang="zh-TW" sz="1800" b="1" dirty="0">
                <a:solidFill>
                  <a:schemeClr val="tx1"/>
                </a:solidFill>
                <a:latin typeface="+mn-ea"/>
              </a:rPr>
              <a:t>17</a:t>
            </a:r>
            <a:r>
              <a:rPr lang="zh-TW" altLang="en-US" sz="1800" b="1" dirty="0">
                <a:solidFill>
                  <a:schemeClr val="tx1"/>
                </a:solidFill>
                <a:latin typeface="+mn-ea"/>
              </a:rPr>
              <a:t>據點發售紙本招生簡章，亦可網頁下載。</a:t>
            </a: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受其他管道增額或缺額影響，</a:t>
            </a:r>
            <a:r>
              <a:rPr lang="zh-TW" altLang="en-US" sz="1800" b="1" dirty="0">
                <a:solidFill>
                  <a:schemeClr val="tx1"/>
                </a:solidFill>
                <a:highlight>
                  <a:srgbClr val="FCFEB0"/>
                </a:highlight>
                <a:latin typeface="+mn-ea"/>
              </a:rPr>
              <a:t>填志願前，記得查詢最新名額、考科成績權重組合人數累計表。</a:t>
            </a:r>
            <a:endParaRPr lang="en-US" altLang="zh-TW" sz="1800" b="1" dirty="0">
              <a:solidFill>
                <a:schemeClr val="tx1"/>
              </a:solidFill>
              <a:highlight>
                <a:srgbClr val="FCFEB0"/>
              </a:highlight>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「統測原始成績有</a:t>
            </a:r>
            <a:r>
              <a:rPr lang="en-US" altLang="zh-TW" sz="1800" b="1" dirty="0">
                <a:solidFill>
                  <a:schemeClr val="tx1"/>
                </a:solidFill>
                <a:latin typeface="+mn-ea"/>
              </a:rPr>
              <a:t>2</a:t>
            </a:r>
            <a:r>
              <a:rPr lang="zh-TW" altLang="en-US" sz="1800" b="1" dirty="0">
                <a:solidFill>
                  <a:schemeClr val="tx1"/>
                </a:solidFill>
                <a:latin typeface="+mn-ea"/>
              </a:rPr>
              <a:t>科目</a:t>
            </a:r>
            <a:r>
              <a:rPr lang="en-US" altLang="zh-TW" sz="1800" b="1" dirty="0">
                <a:solidFill>
                  <a:schemeClr val="tx1"/>
                </a:solidFill>
                <a:latin typeface="+mn-ea"/>
              </a:rPr>
              <a:t>(</a:t>
            </a:r>
            <a:r>
              <a:rPr lang="zh-TW" altLang="en-US" sz="1800" b="1" dirty="0">
                <a:solidFill>
                  <a:schemeClr val="tx1"/>
                </a:solidFill>
                <a:latin typeface="+mn-ea"/>
              </a:rPr>
              <a:t>含</a:t>
            </a:r>
            <a:r>
              <a:rPr lang="en-US" altLang="zh-TW" sz="1800" b="1" dirty="0">
                <a:solidFill>
                  <a:schemeClr val="tx1"/>
                </a:solidFill>
                <a:latin typeface="+mn-ea"/>
              </a:rPr>
              <a:t>)</a:t>
            </a:r>
            <a:r>
              <a:rPr lang="zh-TW" altLang="en-US" sz="1800" b="1" dirty="0">
                <a:solidFill>
                  <a:schemeClr val="tx1"/>
                </a:solidFill>
                <a:latin typeface="+mn-ea"/>
              </a:rPr>
              <a:t>以上</a:t>
            </a:r>
            <a:r>
              <a:rPr lang="en-US" altLang="zh-TW" sz="1800" b="1" dirty="0">
                <a:solidFill>
                  <a:schemeClr val="tx1"/>
                </a:solidFill>
                <a:latin typeface="+mn-ea"/>
              </a:rPr>
              <a:t>0</a:t>
            </a:r>
            <a:r>
              <a:rPr lang="zh-TW" altLang="en-US" sz="1800" b="1" dirty="0">
                <a:solidFill>
                  <a:schemeClr val="tx1"/>
                </a:solidFill>
                <a:latin typeface="+mn-ea"/>
              </a:rPr>
              <a:t>分，不得登記參加一般生名額分發。」</a:t>
            </a: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rgbClr val="0070C0"/>
                </a:solidFill>
                <a:latin typeface="+mn-ea"/>
              </a:rPr>
              <a:t>可選填</a:t>
            </a:r>
            <a:r>
              <a:rPr lang="en-US" altLang="zh-TW" sz="1800" b="1" dirty="0">
                <a:solidFill>
                  <a:srgbClr val="0070C0"/>
                </a:solidFill>
                <a:latin typeface="+mn-ea"/>
              </a:rPr>
              <a:t>199</a:t>
            </a:r>
            <a:r>
              <a:rPr lang="zh-TW" altLang="en-US" sz="1800" b="1" dirty="0">
                <a:solidFill>
                  <a:srgbClr val="0070C0"/>
                </a:solidFill>
                <a:latin typeface="+mn-ea"/>
              </a:rPr>
              <a:t>個志願</a:t>
            </a:r>
            <a:r>
              <a:rPr lang="zh-TW" altLang="en-US" sz="1800" b="1" dirty="0">
                <a:solidFill>
                  <a:schemeClr val="tx1"/>
                </a:solidFill>
                <a:latin typeface="+mn-ea"/>
              </a:rPr>
              <a:t>，只能</a:t>
            </a:r>
            <a:r>
              <a:rPr lang="zh-TW" altLang="en-US" sz="1800" b="1" dirty="0">
                <a:solidFill>
                  <a:srgbClr val="C00000"/>
                </a:solidFill>
                <a:latin typeface="+mn-ea"/>
              </a:rPr>
              <a:t>選填與統測類別相同的志願</a:t>
            </a:r>
            <a:r>
              <a:rPr lang="zh-TW" altLang="en-US" sz="1800" b="1" dirty="0">
                <a:solidFill>
                  <a:schemeClr val="tx1"/>
                </a:solidFill>
                <a:latin typeface="+mn-ea"/>
              </a:rPr>
              <a:t>。</a:t>
            </a: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rgbClr val="C00000"/>
                </a:solidFill>
                <a:latin typeface="+mn-ea"/>
                <a:cs typeface="Arial" panose="020B0604020202020204" pitchFamily="34" charset="0"/>
              </a:rPr>
              <a:t>填志願的原則：</a:t>
            </a:r>
            <a:endParaRPr lang="en-US" altLang="zh-TW" sz="1800" b="1" dirty="0">
              <a:solidFill>
                <a:srgbClr val="C00000"/>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cs typeface="Arial" panose="020B0604020202020204" pitchFamily="34" charset="0"/>
              </a:rPr>
              <a:t>夢幻的想唸的填前面、應該會上的填中間、保險的填後面。</a:t>
            </a:r>
            <a:endParaRPr lang="en-US" altLang="zh-TW" sz="1800" b="1" dirty="0">
              <a:solidFill>
                <a:schemeClr val="tx1"/>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rPr>
              <a:t>「依照自己的就讀意願順序填寫」</a:t>
            </a:r>
            <a:r>
              <a:rPr lang="zh-TW" altLang="en-US" sz="1800" b="1" dirty="0">
                <a:solidFill>
                  <a:srgbClr val="0070C0"/>
                </a:solidFill>
                <a:latin typeface="+mn-ea"/>
                <a:cs typeface="Arial" panose="020B0604020202020204" pitchFamily="34" charset="0"/>
              </a:rPr>
              <a:t>第一志願一定是自己最想讀的志願。</a:t>
            </a:r>
            <a:endParaRPr lang="en-US" altLang="zh-TW" sz="1800" b="1" dirty="0">
              <a:solidFill>
                <a:srgbClr val="0070C0"/>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rPr>
              <a:t>「儘量選填志願」</a:t>
            </a:r>
            <a:r>
              <a:rPr lang="zh-TW" altLang="en-US" sz="1800" b="1" dirty="0">
                <a:solidFill>
                  <a:schemeClr val="tx1"/>
                </a:solidFill>
                <a:latin typeface="+mn-ea"/>
                <a:cs typeface="Arial" panose="020B0604020202020204" pitchFamily="34" charset="0"/>
              </a:rPr>
              <a:t>志願填好填滿、越多越好。</a:t>
            </a:r>
            <a:endParaRPr lang="en-US" altLang="zh-TW" sz="1800" b="1" dirty="0">
              <a:solidFill>
                <a:schemeClr val="tx1"/>
              </a:solidFill>
              <a:latin typeface="+mn-ea"/>
              <a:cs typeface="Arial" panose="020B0604020202020204" pitchFamily="34" charset="0"/>
            </a:endParaRPr>
          </a:p>
          <a:p>
            <a:pPr>
              <a:spcBef>
                <a:spcPts val="0"/>
              </a:spcBef>
            </a:pPr>
            <a:endParaRPr lang="en-US" altLang="zh-TW" sz="1100" b="1" dirty="0">
              <a:solidFill>
                <a:schemeClr val="tx1"/>
              </a:solidFill>
              <a:latin typeface="+mn-ea"/>
              <a:cs typeface="Roboto Condensed"/>
              <a:sym typeface="Roboto Condensed"/>
            </a:endParaRPr>
          </a:p>
          <a:p>
            <a:pPr>
              <a:spcBef>
                <a:spcPts val="0"/>
              </a:spcBef>
            </a:pPr>
            <a:r>
              <a:rPr lang="zh-TW" altLang="en-US" sz="1800" b="1" dirty="0">
                <a:solidFill>
                  <a:schemeClr val="tx1"/>
                </a:solidFill>
                <a:latin typeface="+mn-ea"/>
              </a:rPr>
              <a:t>各校系採計</a:t>
            </a:r>
            <a:r>
              <a:rPr lang="zh-TW" altLang="en-US" sz="1800" b="1" dirty="0">
                <a:solidFill>
                  <a:srgbClr val="C00000"/>
                </a:solidFill>
                <a:latin typeface="+mn-ea"/>
              </a:rPr>
              <a:t>彈性權重</a:t>
            </a:r>
            <a:r>
              <a:rPr lang="zh-TW" altLang="en-US" sz="1800" b="1" dirty="0">
                <a:solidFill>
                  <a:schemeClr val="tx1"/>
                </a:solidFill>
                <a:latin typeface="+mn-ea"/>
              </a:rPr>
              <a:t>，共同科目加權</a:t>
            </a:r>
            <a:r>
              <a:rPr lang="en-US" altLang="zh-TW" sz="1800" b="1" dirty="0">
                <a:solidFill>
                  <a:schemeClr val="tx1"/>
                </a:solidFill>
                <a:latin typeface="+mn-ea"/>
              </a:rPr>
              <a:t>1~2</a:t>
            </a:r>
            <a:r>
              <a:rPr lang="zh-TW" altLang="en-US" sz="1800" b="1" dirty="0">
                <a:solidFill>
                  <a:schemeClr val="tx1"/>
                </a:solidFill>
                <a:latin typeface="+mn-ea"/>
              </a:rPr>
              <a:t>倍、專業科目加權</a:t>
            </a:r>
            <a:r>
              <a:rPr lang="en-US" altLang="zh-TW" sz="1800" b="1" dirty="0">
                <a:solidFill>
                  <a:schemeClr val="tx1"/>
                </a:solidFill>
                <a:latin typeface="+mn-ea"/>
              </a:rPr>
              <a:t>2~3</a:t>
            </a:r>
            <a:r>
              <a:rPr lang="zh-TW" altLang="en-US" sz="1800" b="1" dirty="0">
                <a:solidFill>
                  <a:schemeClr val="tx1"/>
                </a:solidFill>
                <a:latin typeface="+mn-ea"/>
              </a:rPr>
              <a:t>倍，總分</a:t>
            </a:r>
            <a:r>
              <a:rPr lang="en-US" altLang="zh-TW" sz="1800" b="1" dirty="0">
                <a:solidFill>
                  <a:schemeClr val="tx1"/>
                </a:solidFill>
                <a:latin typeface="+mn-ea"/>
              </a:rPr>
              <a:t>700~1,100</a:t>
            </a:r>
            <a:r>
              <a:rPr lang="zh-TW" altLang="en-US" sz="1800" b="1" dirty="0">
                <a:solidFill>
                  <a:schemeClr val="tx1"/>
                </a:solidFill>
                <a:latin typeface="+mn-ea"/>
              </a:rPr>
              <a:t>分。</a:t>
            </a:r>
            <a:endParaRPr lang="en-US" altLang="zh-TW" sz="1800" b="1" dirty="0">
              <a:solidFill>
                <a:schemeClr val="tx1"/>
              </a:solidFill>
              <a:latin typeface="+mn-ea"/>
              <a:cs typeface="Roboto Condensed"/>
              <a:sym typeface="Roboto Condensed"/>
            </a:endParaRPr>
          </a:p>
          <a:p>
            <a:pPr>
              <a:spcBef>
                <a:spcPts val="0"/>
              </a:spcBef>
            </a:pPr>
            <a:endParaRPr lang="en-US" altLang="zh-TW" sz="1200" b="1" dirty="0">
              <a:solidFill>
                <a:schemeClr val="tx1"/>
              </a:solidFill>
              <a:latin typeface="+mn-ea"/>
              <a:cs typeface="Roboto Condensed"/>
              <a:sym typeface="Roboto Condensed"/>
            </a:endParaRPr>
          </a:p>
          <a:p>
            <a:pPr>
              <a:spcBef>
                <a:spcPts val="0"/>
              </a:spcBef>
            </a:pPr>
            <a:r>
              <a:rPr lang="zh-TW" altLang="en-US" sz="1800" b="1" dirty="0">
                <a:solidFill>
                  <a:schemeClr val="tx1"/>
                </a:solidFill>
                <a:latin typeface="+mn-ea"/>
                <a:cs typeface="Roboto Condensed"/>
                <a:sym typeface="Roboto Condensed"/>
              </a:rPr>
              <a:t>完全採計</a:t>
            </a:r>
            <a:r>
              <a:rPr lang="zh-TW" altLang="en-US" sz="1800" b="1" dirty="0">
                <a:solidFill>
                  <a:srgbClr val="C00000"/>
                </a:solidFill>
                <a:latin typeface="+mn-ea"/>
                <a:cs typeface="Roboto Condensed"/>
                <a:sym typeface="Roboto Condensed"/>
              </a:rPr>
              <a:t>統測</a:t>
            </a:r>
            <a:r>
              <a:rPr lang="zh-TW" altLang="en-US" sz="1800" b="1" dirty="0">
                <a:solidFill>
                  <a:schemeClr val="tx1"/>
                </a:solidFill>
                <a:latin typeface="+mn-ea"/>
              </a:rPr>
              <a:t>國文、英文、 數學、專業科目</a:t>
            </a:r>
            <a:r>
              <a:rPr lang="en-US" altLang="zh-TW" sz="1800" b="1" dirty="0">
                <a:solidFill>
                  <a:schemeClr val="tx1"/>
                </a:solidFill>
                <a:latin typeface="+mn-ea"/>
              </a:rPr>
              <a:t>(</a:t>
            </a:r>
            <a:r>
              <a:rPr lang="zh-TW" altLang="en-US" sz="1800" b="1" dirty="0">
                <a:solidFill>
                  <a:schemeClr val="tx1"/>
                </a:solidFill>
                <a:latin typeface="+mn-ea"/>
              </a:rPr>
              <a:t>一</a:t>
            </a:r>
            <a:r>
              <a:rPr lang="en-US" altLang="zh-TW" sz="1800" b="1" dirty="0">
                <a:solidFill>
                  <a:schemeClr val="tx1"/>
                </a:solidFill>
                <a:latin typeface="+mn-ea"/>
              </a:rPr>
              <a:t>)</a:t>
            </a:r>
            <a:r>
              <a:rPr lang="zh-TW" altLang="en-US" sz="1800" b="1" dirty="0">
                <a:solidFill>
                  <a:schemeClr val="tx1"/>
                </a:solidFill>
                <a:latin typeface="+mn-ea"/>
              </a:rPr>
              <a:t>、專業科目</a:t>
            </a:r>
            <a:r>
              <a:rPr lang="en-US" altLang="zh-TW" sz="1800" b="1" dirty="0">
                <a:solidFill>
                  <a:schemeClr val="tx1"/>
                </a:solidFill>
                <a:latin typeface="+mn-ea"/>
              </a:rPr>
              <a:t>(</a:t>
            </a:r>
            <a:r>
              <a:rPr lang="zh-TW" altLang="en-US" sz="1800" b="1" dirty="0">
                <a:solidFill>
                  <a:schemeClr val="tx1"/>
                </a:solidFill>
                <a:latin typeface="+mn-ea"/>
              </a:rPr>
              <a:t>二</a:t>
            </a:r>
            <a:r>
              <a:rPr lang="en-US" altLang="zh-TW" sz="1800" b="1" dirty="0">
                <a:solidFill>
                  <a:schemeClr val="tx1"/>
                </a:solidFill>
                <a:latin typeface="+mn-ea"/>
              </a:rPr>
              <a:t>) </a:t>
            </a:r>
            <a:r>
              <a:rPr lang="en-US" altLang="zh-TW" sz="1800" b="1" dirty="0">
                <a:solidFill>
                  <a:srgbClr val="C00000"/>
                </a:solidFill>
                <a:latin typeface="+mn-ea"/>
                <a:cs typeface="Roboto Condensed"/>
                <a:sym typeface="Roboto Condensed"/>
              </a:rPr>
              <a:t>5</a:t>
            </a:r>
            <a:r>
              <a:rPr lang="zh-TW" altLang="en-US" sz="1800" b="1" dirty="0">
                <a:solidFill>
                  <a:srgbClr val="C00000"/>
                </a:solidFill>
                <a:latin typeface="+mn-ea"/>
                <a:cs typeface="Roboto Condensed"/>
                <a:sym typeface="Roboto Condensed"/>
              </a:rPr>
              <a:t>科成績</a:t>
            </a:r>
            <a:r>
              <a:rPr lang="zh-TW" altLang="en-US" sz="1800" b="1" dirty="0">
                <a:solidFill>
                  <a:schemeClr val="tx1"/>
                </a:solidFill>
                <a:latin typeface="+mn-ea"/>
                <a:cs typeface="Roboto Condensed"/>
                <a:sym typeface="Roboto Condensed"/>
              </a:rPr>
              <a:t>，依考生成績高低及志願序依序分發。</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endParaRPr lang="zh-TW" altLang="en-US" sz="2400" b="1" dirty="0">
              <a:solidFill>
                <a:schemeClr val="tx1"/>
              </a:solidFill>
              <a:latin typeface="+mn-ea"/>
            </a:endParaRPr>
          </a:p>
          <a:p>
            <a:pPr marL="342900" indent="-342900">
              <a:spcBef>
                <a:spcPts val="0"/>
              </a:spcBef>
              <a:buFont typeface="Wingdings" panose="05000000000000000000" pitchFamily="2" charset="2"/>
              <a:buChar char="p"/>
            </a:pPr>
            <a:endParaRPr lang="zh-TW" altLang="en-US" sz="2400" b="1" dirty="0">
              <a:solidFill>
                <a:srgbClr val="607896"/>
              </a:solidFill>
              <a:latin typeface="+mn-ea"/>
              <a:cs typeface="Roboto Condensed"/>
              <a:sym typeface="Roboto Condensed"/>
            </a:endParaRPr>
          </a:p>
        </p:txBody>
      </p:sp>
      <p:sp>
        <p:nvSpPr>
          <p:cNvPr id="5" name="標題 1"/>
          <p:cNvSpPr txBox="1">
            <a:spLocks/>
          </p:cNvSpPr>
          <p:nvPr/>
        </p:nvSpPr>
        <p:spPr>
          <a:xfrm>
            <a:off x="0" y="-10131"/>
            <a:ext cx="5256584" cy="1052737"/>
          </a:xfrm>
          <a:prstGeom prst="homePlate">
            <a:avLst/>
          </a:prstGeom>
          <a:solidFill>
            <a:srgbClr val="ECF8C0"/>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6" name="標題 1"/>
          <p:cNvSpPr txBox="1">
            <a:spLocks/>
          </p:cNvSpPr>
          <p:nvPr/>
        </p:nvSpPr>
        <p:spPr>
          <a:xfrm>
            <a:off x="144016" y="105736"/>
            <a:ext cx="4855061" cy="792854"/>
          </a:xfrm>
          <a:prstGeom prst="homePlate">
            <a:avLst/>
          </a:prstGeom>
          <a:solidFill>
            <a:srgbClr val="DCF28A"/>
          </a:solidFill>
          <a:ln w="28575">
            <a:solidFill>
              <a:schemeClr val="accent3">
                <a:lumMod val="75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聯合登記分發</a:t>
            </a:r>
            <a:r>
              <a:rPr kumimoji="0" lang="zh-TW" altLang="en-US" sz="2400" dirty="0">
                <a:solidFill>
                  <a:schemeClr val="accent5">
                    <a:lumMod val="50000"/>
                  </a:schemeClr>
                </a:solidFill>
                <a:latin typeface="+mn-ea"/>
                <a:ea typeface="+mn-ea"/>
                <a:cs typeface="Oswald"/>
              </a:rPr>
              <a:t>簡介</a:t>
            </a:r>
            <a:endParaRPr kumimoji="0" lang="zh-TW" altLang="en-US" sz="2400" dirty="0">
              <a:solidFill>
                <a:schemeClr val="accent5">
                  <a:lumMod val="50000"/>
                </a:schemeClr>
              </a:solidFill>
              <a:latin typeface="+mn-ea"/>
              <a:ea typeface="+mn-ea"/>
              <a:cs typeface="Oswald"/>
              <a:sym typeface="Oswald"/>
            </a:endParaRPr>
          </a:p>
        </p:txBody>
      </p:sp>
      <p:sp>
        <p:nvSpPr>
          <p:cNvPr id="10" name="矩形 9"/>
          <p:cNvSpPr/>
          <p:nvPr/>
        </p:nvSpPr>
        <p:spPr>
          <a:xfrm>
            <a:off x="1699233" y="558924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成績計算  </a:t>
            </a:r>
          </a:p>
        </p:txBody>
      </p:sp>
      <p:sp>
        <p:nvSpPr>
          <p:cNvPr id="11" name="矩形 10"/>
          <p:cNvSpPr/>
          <p:nvPr/>
        </p:nvSpPr>
        <p:spPr>
          <a:xfrm>
            <a:off x="1686452" y="6093296"/>
            <a:ext cx="148181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分發方式</a:t>
            </a:r>
            <a:endParaRPr lang="zh-TW" altLang="en-US" dirty="0">
              <a:solidFill>
                <a:schemeClr val="bg1"/>
              </a:solidFill>
            </a:endParaRPr>
          </a:p>
        </p:txBody>
      </p:sp>
      <p:sp>
        <p:nvSpPr>
          <p:cNvPr id="12" name="矩形 11"/>
          <p:cNvSpPr/>
          <p:nvPr/>
        </p:nvSpPr>
        <p:spPr>
          <a:xfrm>
            <a:off x="1728108" y="2483604"/>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繳費</a:t>
            </a:r>
            <a:endParaRPr lang="zh-TW" altLang="en-US" dirty="0">
              <a:solidFill>
                <a:schemeClr val="bg1"/>
              </a:solidFill>
            </a:endParaRPr>
          </a:p>
        </p:txBody>
      </p:sp>
      <p:sp>
        <p:nvSpPr>
          <p:cNvPr id="15" name="矩形 14"/>
          <p:cNvSpPr/>
          <p:nvPr/>
        </p:nvSpPr>
        <p:spPr>
          <a:xfrm>
            <a:off x="1728108" y="1158473"/>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適用對象 </a:t>
            </a:r>
            <a:endParaRPr lang="zh-TW" altLang="en-US" dirty="0">
              <a:solidFill>
                <a:schemeClr val="bg1"/>
              </a:solidFill>
            </a:endParaRPr>
          </a:p>
        </p:txBody>
      </p:sp>
      <p:sp>
        <p:nvSpPr>
          <p:cNvPr id="17" name="文字方塊 16"/>
          <p:cNvSpPr txBox="1"/>
          <p:nvPr/>
        </p:nvSpPr>
        <p:spPr>
          <a:xfrm>
            <a:off x="306485" y="4365104"/>
            <a:ext cx="2129339" cy="1021556"/>
          </a:xfrm>
          <a:prstGeom prst="wedgeRoundRectCallout">
            <a:avLst>
              <a:gd name="adj1" fmla="val 41060"/>
              <a:gd name="adj2" fmla="val 65497"/>
              <a:gd name="adj3" fmla="val 16667"/>
            </a:avLst>
          </a:prstGeom>
          <a:solidFill>
            <a:srgbClr val="00B0F0"/>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受權重影響，各系最低錄取分數無法均一比較</a:t>
            </a:r>
          </a:p>
        </p:txBody>
      </p:sp>
      <p:sp>
        <p:nvSpPr>
          <p:cNvPr id="16" name="矩形 15">
            <a:extLst>
              <a:ext uri="{FF2B5EF4-FFF2-40B4-BE49-F238E27FC236}">
                <a16:creationId xmlns:a16="http://schemas.microsoft.com/office/drawing/2014/main" id="{FE76C1D8-FD81-4123-9E6A-D7C94FE93624}"/>
              </a:ext>
            </a:extLst>
          </p:cNvPr>
          <p:cNvSpPr/>
          <p:nvPr/>
        </p:nvSpPr>
        <p:spPr>
          <a:xfrm>
            <a:off x="1713317" y="3275692"/>
            <a:ext cx="144016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志願選填</a:t>
            </a:r>
            <a:endParaRPr lang="zh-TW" altLang="en-US" dirty="0">
              <a:solidFill>
                <a:schemeClr val="bg1"/>
              </a:solidFill>
            </a:endParaRPr>
          </a:p>
        </p:txBody>
      </p:sp>
      <p:sp>
        <p:nvSpPr>
          <p:cNvPr id="19" name="內容版面配置區 2">
            <a:extLst>
              <a:ext uri="{FF2B5EF4-FFF2-40B4-BE49-F238E27FC236}">
                <a16:creationId xmlns:a16="http://schemas.microsoft.com/office/drawing/2014/main" id="{313832DC-D6A7-4AF4-8075-6863A01CE720}"/>
              </a:ext>
            </a:extLst>
          </p:cNvPr>
          <p:cNvSpPr txBox="1">
            <a:spLocks/>
          </p:cNvSpPr>
          <p:nvPr/>
        </p:nvSpPr>
        <p:spPr>
          <a:xfrm>
            <a:off x="1840168" y="1749242"/>
            <a:ext cx="10161398" cy="557519"/>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1357313" algn="just" fontAlgn="auto">
              <a:spcBef>
                <a:spcPts val="1200"/>
              </a:spcBef>
              <a:spcAft>
                <a:spcPts val="0"/>
              </a:spcAft>
            </a:pPr>
            <a:r>
              <a:rPr kumimoji="0" lang="zh-TW" altLang="en-US" sz="1800" b="1" dirty="0">
                <a:solidFill>
                  <a:srgbClr val="C00000"/>
                </a:solidFill>
                <a:latin typeface="微軟正黑體" panose="020B0604030504040204" pitchFamily="34" charset="-120"/>
                <a:ea typeface="微軟正黑體" panose="020B0604030504040204" pitchFamily="34" charset="-120"/>
              </a:rPr>
              <a:t>非應屆考生、特種身分生</a:t>
            </a:r>
            <a:r>
              <a:rPr kumimoji="0" lang="zh-TW" altLang="en-US" sz="1800" b="1" dirty="0">
                <a:solidFill>
                  <a:srgbClr val="0070C0"/>
                </a:solidFill>
                <a:latin typeface="微軟正黑體" panose="020B0604030504040204" pitchFamily="34" charset="-120"/>
                <a:ea typeface="微軟正黑體" panose="020B0604030504040204" pitchFamily="34" charset="-120"/>
              </a:rPr>
              <a:t>及系統查詢不具登記資格者，</a:t>
            </a:r>
            <a:r>
              <a:rPr kumimoji="0" lang="zh-TW" altLang="en-US" sz="1800" b="1" dirty="0">
                <a:solidFill>
                  <a:schemeClr val="tx1"/>
                </a:solidFill>
                <a:latin typeface="微軟正黑體" panose="020B0604030504040204" pitchFamily="34" charset="-120"/>
                <a:ea typeface="微軟正黑體" panose="020B0604030504040204" pitchFamily="34" charset="-120"/>
              </a:rPr>
              <a:t>須提前於</a:t>
            </a:r>
            <a:r>
              <a:rPr kumimoji="0" lang="en-US" altLang="zh-TW" sz="1800" b="1" dirty="0">
                <a:solidFill>
                  <a:schemeClr val="tx1"/>
                </a:solidFill>
                <a:latin typeface="微軟正黑體" panose="020B0604030504040204" pitchFamily="34" charset="-120"/>
                <a:ea typeface="微軟正黑體" panose="020B0604030504040204" pitchFamily="34" charset="-120"/>
              </a:rPr>
              <a:t>5-6</a:t>
            </a:r>
            <a:r>
              <a:rPr kumimoji="0" lang="zh-TW" altLang="en-US" sz="1800" b="1" dirty="0">
                <a:solidFill>
                  <a:schemeClr val="tx1"/>
                </a:solidFill>
                <a:latin typeface="微軟正黑體" panose="020B0604030504040204" pitchFamily="34" charset="-120"/>
                <a:ea typeface="微軟正黑體" panose="020B0604030504040204" pitchFamily="34" charset="-120"/>
              </a:rPr>
              <a:t>月參加</a:t>
            </a:r>
            <a:r>
              <a:rPr kumimoji="0" lang="zh-TW" altLang="en-US" sz="1800" b="1" dirty="0">
                <a:solidFill>
                  <a:srgbClr val="C00000"/>
                </a:solidFill>
                <a:latin typeface="微軟正黑體" panose="020B0604030504040204" pitchFamily="34" charset="-120"/>
                <a:ea typeface="微軟正黑體" panose="020B0604030504040204" pitchFamily="34" charset="-120"/>
              </a:rPr>
              <a:t>資格審查</a:t>
            </a:r>
            <a:r>
              <a:rPr kumimoji="0" lang="zh-TW" altLang="en-US" sz="1800" b="1" dirty="0">
                <a:solidFill>
                  <a:schemeClr val="tx1"/>
                </a:solidFill>
                <a:latin typeface="微軟正黑體" panose="020B0604030504040204" pitchFamily="34" charset="-120"/>
                <a:ea typeface="微軟正黑體" panose="020B0604030504040204" pitchFamily="34" charset="-120"/>
              </a:rPr>
              <a:t>，未通過者，</a:t>
            </a:r>
            <a:r>
              <a:rPr kumimoji="0" lang="en-US" altLang="zh-TW" sz="1800" b="1" dirty="0">
                <a:solidFill>
                  <a:schemeClr val="tx1"/>
                </a:solidFill>
                <a:latin typeface="微軟正黑體" panose="020B0604030504040204" pitchFamily="34" charset="-120"/>
                <a:ea typeface="微軟正黑體" panose="020B0604030504040204" pitchFamily="34" charset="-120"/>
              </a:rPr>
              <a:t>7</a:t>
            </a:r>
            <a:r>
              <a:rPr kumimoji="0" lang="zh-TW" altLang="en-US" sz="1800" b="1" dirty="0">
                <a:solidFill>
                  <a:schemeClr val="tx1"/>
                </a:solidFill>
                <a:latin typeface="微軟正黑體" panose="020B0604030504040204" pitchFamily="34" charset="-120"/>
                <a:ea typeface="微軟正黑體" panose="020B0604030504040204" pitchFamily="34" charset="-120"/>
              </a:rPr>
              <a:t>月不得繳費及參加網路選填登記志願。</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4EC6830-98A8-4CED-B35B-F73DEAFE882F}"/>
              </a:ext>
            </a:extLst>
          </p:cNvPr>
          <p:cNvSpPr/>
          <p:nvPr/>
        </p:nvSpPr>
        <p:spPr>
          <a:xfrm>
            <a:off x="1701815" y="1773266"/>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資格審查 </a:t>
            </a:r>
            <a:endParaRPr lang="zh-TW" altLang="en-US" dirty="0">
              <a:solidFill>
                <a:schemeClr val="bg1"/>
              </a:solidFill>
            </a:endParaRPr>
          </a:p>
        </p:txBody>
      </p:sp>
      <p:sp>
        <p:nvSpPr>
          <p:cNvPr id="18" name="文字版面配置區 1">
            <a:extLst>
              <a:ext uri="{FF2B5EF4-FFF2-40B4-BE49-F238E27FC236}">
                <a16:creationId xmlns:a16="http://schemas.microsoft.com/office/drawing/2014/main" id="{E558C54C-AED6-4EFE-857E-6CB8483D130F}"/>
              </a:ext>
            </a:extLst>
          </p:cNvPr>
          <p:cNvSpPr txBox="1">
            <a:spLocks/>
          </p:cNvSpPr>
          <p:nvPr/>
        </p:nvSpPr>
        <p:spPr>
          <a:xfrm>
            <a:off x="10031072" y="123639"/>
            <a:ext cx="1935711" cy="924032"/>
          </a:xfrm>
          <a:prstGeom prst="rect">
            <a:avLst/>
          </a:prstGeom>
          <a:solidFill>
            <a:srgbClr val="FFFF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5/5-6/4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繳費</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7/15-23</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實際招生名額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7/28</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7/29-8/1</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8/7</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50657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147A65A-69E7-4E71-BF5A-42109A878E64}"/>
              </a:ext>
            </a:extLst>
          </p:cNvPr>
          <p:cNvPicPr>
            <a:picLocks noChangeAspect="1"/>
          </p:cNvPicPr>
          <p:nvPr/>
        </p:nvPicPr>
        <p:blipFill>
          <a:blip r:embed="rId3"/>
          <a:stretch>
            <a:fillRect/>
          </a:stretch>
        </p:blipFill>
        <p:spPr>
          <a:xfrm>
            <a:off x="0" y="0"/>
            <a:ext cx="9386596" cy="6858000"/>
          </a:xfrm>
          <a:prstGeom prst="rect">
            <a:avLst/>
          </a:prstGeom>
        </p:spPr>
      </p:pic>
      <p:sp>
        <p:nvSpPr>
          <p:cNvPr id="14" name="矩形 13">
            <a:extLst>
              <a:ext uri="{FF2B5EF4-FFF2-40B4-BE49-F238E27FC236}">
                <a16:creationId xmlns:a16="http://schemas.microsoft.com/office/drawing/2014/main" id="{603C320F-6DE7-4486-A22B-45E6CBA8E2D1}"/>
              </a:ext>
            </a:extLst>
          </p:cNvPr>
          <p:cNvSpPr/>
          <p:nvPr/>
        </p:nvSpPr>
        <p:spPr>
          <a:xfrm>
            <a:off x="0" y="6467053"/>
            <a:ext cx="2139959" cy="3909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1C9D70AB-6C3C-4545-898A-0190736A20AE}"/>
              </a:ext>
            </a:extLst>
          </p:cNvPr>
          <p:cNvSpPr/>
          <p:nvPr/>
        </p:nvSpPr>
        <p:spPr>
          <a:xfrm>
            <a:off x="2567608" y="4590290"/>
            <a:ext cx="4022308" cy="227518"/>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C4E4153D-3982-4CCC-9F69-165B202476A7}"/>
              </a:ext>
            </a:extLst>
          </p:cNvPr>
          <p:cNvSpPr/>
          <p:nvPr/>
        </p:nvSpPr>
        <p:spPr>
          <a:xfrm>
            <a:off x="6312024" y="4221087"/>
            <a:ext cx="1934076" cy="22751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7D0D72FE-C4CC-4A73-BCE4-72A4B2C734C4}"/>
              </a:ext>
            </a:extLst>
          </p:cNvPr>
          <p:cNvSpPr/>
          <p:nvPr/>
        </p:nvSpPr>
        <p:spPr>
          <a:xfrm>
            <a:off x="2567608" y="4862907"/>
            <a:ext cx="5736207" cy="1933546"/>
          </a:xfrm>
          <a:prstGeom prst="rect">
            <a:avLst/>
          </a:prstGeom>
          <a:noFill/>
          <a:ln w="5715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1747" name="內容版面配置區 2"/>
          <p:cNvSpPr txBox="1">
            <a:spLocks noGrp="1"/>
          </p:cNvSpPr>
          <p:nvPr>
            <p:ph idx="1"/>
          </p:nvPr>
        </p:nvSpPr>
        <p:spPr>
          <a:xfrm>
            <a:off x="8303815" y="4221684"/>
            <a:ext cx="3804222" cy="701279"/>
          </a:xfrm>
        </p:spPr>
        <p:txBody>
          <a:bodyPr anchor="t"/>
          <a:lstStyle/>
          <a:p>
            <a:pPr>
              <a:spcBef>
                <a:spcPts val="0"/>
              </a:spcBef>
            </a:pPr>
            <a:r>
              <a:rPr lang="zh-TW" altLang="en-US" b="1" dirty="0">
                <a:solidFill>
                  <a:schemeClr val="tx1"/>
                </a:solidFill>
                <a:highlight>
                  <a:srgbClr val="FCFEB0"/>
                </a:highlight>
                <a:latin typeface="+mn-ea"/>
              </a:rPr>
              <a:t>填志願前，記得查詢最新名額、考科成績權重組合人數累計表。</a:t>
            </a:r>
            <a:endParaRPr lang="zh-TW" altLang="en-US" sz="2800" b="1" dirty="0">
              <a:solidFill>
                <a:srgbClr val="607896"/>
              </a:solidFill>
              <a:latin typeface="+mn-ea"/>
              <a:cs typeface="Roboto Condensed"/>
              <a:sym typeface="Roboto Condensed"/>
            </a:endParaRPr>
          </a:p>
        </p:txBody>
      </p:sp>
      <p:sp>
        <p:nvSpPr>
          <p:cNvPr id="21" name="內容版面配置區 2">
            <a:extLst>
              <a:ext uri="{FF2B5EF4-FFF2-40B4-BE49-F238E27FC236}">
                <a16:creationId xmlns:a16="http://schemas.microsoft.com/office/drawing/2014/main" id="{2918A086-8149-44B3-8289-28048D47AF97}"/>
              </a:ext>
            </a:extLst>
          </p:cNvPr>
          <p:cNvSpPr txBox="1">
            <a:spLocks/>
          </p:cNvSpPr>
          <p:nvPr/>
        </p:nvSpPr>
        <p:spPr>
          <a:xfrm>
            <a:off x="8244285" y="915492"/>
            <a:ext cx="1635352" cy="353267"/>
          </a:xfrm>
          <a:prstGeom prst="rect">
            <a:avLst/>
          </a:prstGeom>
          <a:solidFill>
            <a:schemeClr val="bg1"/>
          </a:solidFill>
          <a:ln w="38100">
            <a:solidFill>
              <a:srgbClr val="FF0000"/>
            </a:solidFill>
          </a:ln>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zh-TW" altLang="en-US" sz="1800" b="1" dirty="0">
                <a:solidFill>
                  <a:schemeClr val="tx1"/>
                </a:solidFill>
                <a:latin typeface="+mn-ea"/>
                <a:cs typeface="Roboto Condensed"/>
                <a:sym typeface="Roboto Condensed"/>
              </a:rPr>
              <a:t>考生作業系統</a:t>
            </a:r>
            <a:endParaRPr kumimoji="0" lang="zh-TW" altLang="en-US" sz="2400" b="1" dirty="0">
              <a:solidFill>
                <a:srgbClr val="607896"/>
              </a:solidFill>
              <a:latin typeface="+mn-ea"/>
              <a:cs typeface="Roboto Condensed"/>
              <a:sym typeface="Roboto Condensed"/>
            </a:endParaRPr>
          </a:p>
        </p:txBody>
      </p:sp>
      <p:sp>
        <p:nvSpPr>
          <p:cNvPr id="22" name="內容版面配置區 2">
            <a:extLst>
              <a:ext uri="{FF2B5EF4-FFF2-40B4-BE49-F238E27FC236}">
                <a16:creationId xmlns:a16="http://schemas.microsoft.com/office/drawing/2014/main" id="{9F0400C2-AB50-4B77-9765-7399441906BD}"/>
              </a:ext>
            </a:extLst>
          </p:cNvPr>
          <p:cNvSpPr txBox="1">
            <a:spLocks/>
          </p:cNvSpPr>
          <p:nvPr/>
        </p:nvSpPr>
        <p:spPr>
          <a:xfrm>
            <a:off x="8244285" y="1327569"/>
            <a:ext cx="3863752" cy="2704883"/>
          </a:xfrm>
          <a:prstGeom prst="rect">
            <a:avLst/>
          </a:prstGeom>
          <a:solidFill>
            <a:schemeClr val="accent6">
              <a:lumMod val="20000"/>
              <a:lumOff val="80000"/>
            </a:schemeClr>
          </a:solidFill>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0"/>
              </a:spcBef>
              <a:spcAft>
                <a:spcPts val="0"/>
              </a:spcAft>
              <a:buFont typeface="Wingdings" panose="05000000000000000000" pitchFamily="2" charset="2"/>
              <a:buChar char="ü"/>
            </a:pPr>
            <a:r>
              <a:rPr lang="zh-TW" altLang="en-US" b="1" dirty="0"/>
              <a:t>資格審查</a:t>
            </a:r>
            <a:r>
              <a:rPr lang="en-US" altLang="zh-TW" b="1" dirty="0"/>
              <a:t>/</a:t>
            </a:r>
            <a:r>
              <a:rPr lang="zh-TW" altLang="en-US" b="1" dirty="0"/>
              <a:t>結果查詢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繳款單列印</a:t>
            </a:r>
            <a:r>
              <a:rPr lang="en-US" altLang="zh-TW" dirty="0"/>
              <a:t>/</a:t>
            </a:r>
            <a:r>
              <a:rPr lang="zh-TW" altLang="en-US" dirty="0"/>
              <a:t>繳費狀態查詢</a:t>
            </a:r>
            <a:endParaRPr lang="en-US" altLang="zh-TW" dirty="0"/>
          </a:p>
          <a:p>
            <a:pPr marL="342900" indent="-342900" fontAlgn="auto">
              <a:spcBef>
                <a:spcPts val="0"/>
              </a:spcBef>
              <a:spcAft>
                <a:spcPts val="0"/>
              </a:spcAft>
              <a:buFont typeface="Wingdings" panose="05000000000000000000" pitchFamily="2" charset="2"/>
              <a:buChar char="ü"/>
            </a:pPr>
            <a:r>
              <a:rPr lang="zh-TW" altLang="en-US" b="1" dirty="0"/>
              <a:t>個人總成績查詢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網路選填登記志願系統</a:t>
            </a:r>
            <a:endParaRPr lang="en-US" altLang="zh-TW" dirty="0"/>
          </a:p>
          <a:p>
            <a:pPr marL="342900" indent="-342900" fontAlgn="auto">
              <a:spcBef>
                <a:spcPts val="0"/>
              </a:spcBef>
              <a:spcAft>
                <a:spcPts val="0"/>
              </a:spcAft>
              <a:buFont typeface="Wingdings" panose="05000000000000000000" pitchFamily="2" charset="2"/>
              <a:buChar char="ü"/>
            </a:pPr>
            <a:r>
              <a:rPr lang="zh-TW" altLang="en-US" b="1" dirty="0"/>
              <a:t>分發結果考生個人查詢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各校系科</a:t>
            </a:r>
            <a:r>
              <a:rPr lang="en-US" altLang="zh-TW" dirty="0"/>
              <a:t>(</a:t>
            </a:r>
            <a:r>
              <a:rPr lang="zh-TW" altLang="en-US" dirty="0"/>
              <a:t>組</a:t>
            </a:r>
            <a:r>
              <a:rPr lang="en-US" altLang="zh-TW" dirty="0"/>
              <a:t>)</a:t>
            </a:r>
            <a:r>
              <a:rPr lang="zh-TW" altLang="en-US" dirty="0"/>
              <a:t>、學程錄取總成績統計表</a:t>
            </a:r>
            <a:endParaRPr lang="en-US" altLang="zh-TW" dirty="0"/>
          </a:p>
          <a:p>
            <a:pPr fontAlgn="auto">
              <a:spcBef>
                <a:spcPts val="0"/>
              </a:spcBef>
              <a:spcAft>
                <a:spcPts val="0"/>
              </a:spcAft>
            </a:pPr>
            <a:r>
              <a:rPr kumimoji="0" lang="zh-TW" altLang="en-US" b="1" dirty="0">
                <a:solidFill>
                  <a:schemeClr val="tx1"/>
                </a:solidFill>
                <a:highlight>
                  <a:srgbClr val="FCFEB0"/>
                </a:highlight>
                <a:latin typeface="+mn-ea"/>
              </a:rPr>
              <a:t>**可先參考前</a:t>
            </a:r>
            <a:r>
              <a:rPr kumimoji="0" lang="en-US" altLang="zh-TW" b="1" dirty="0">
                <a:solidFill>
                  <a:schemeClr val="tx1"/>
                </a:solidFill>
                <a:highlight>
                  <a:srgbClr val="FCFEB0"/>
                </a:highlight>
                <a:latin typeface="+mn-ea"/>
              </a:rPr>
              <a:t>1</a:t>
            </a:r>
            <a:r>
              <a:rPr kumimoji="0" lang="zh-TW" altLang="en-US" b="1" dirty="0">
                <a:solidFill>
                  <a:schemeClr val="tx1"/>
                </a:solidFill>
                <a:highlight>
                  <a:srgbClr val="FCFEB0"/>
                </a:highlight>
                <a:latin typeface="+mn-ea"/>
              </a:rPr>
              <a:t>年的操作手冊</a:t>
            </a:r>
            <a:endParaRPr lang="en-US" altLang="zh-TW" dirty="0"/>
          </a:p>
          <a:p>
            <a:pPr fontAlgn="auto">
              <a:spcBef>
                <a:spcPts val="0"/>
              </a:spcBef>
              <a:spcAft>
                <a:spcPts val="0"/>
              </a:spcAft>
            </a:pPr>
            <a:endParaRPr kumimoji="0" lang="zh-TW" altLang="en-US" sz="2400" b="1" dirty="0">
              <a:solidFill>
                <a:srgbClr val="607896"/>
              </a:solidFill>
              <a:latin typeface="+mn-ea"/>
              <a:cs typeface="Roboto Condensed"/>
              <a:sym typeface="Roboto Condensed"/>
            </a:endParaRPr>
          </a:p>
        </p:txBody>
      </p:sp>
      <p:sp>
        <p:nvSpPr>
          <p:cNvPr id="13" name="矩形 12">
            <a:extLst>
              <a:ext uri="{FF2B5EF4-FFF2-40B4-BE49-F238E27FC236}">
                <a16:creationId xmlns:a16="http://schemas.microsoft.com/office/drawing/2014/main" id="{CA6905DD-818F-4EA8-9F93-1F0F7CEF4835}"/>
              </a:ext>
            </a:extLst>
          </p:cNvPr>
          <p:cNvSpPr/>
          <p:nvPr/>
        </p:nvSpPr>
        <p:spPr>
          <a:xfrm>
            <a:off x="2567608" y="1532446"/>
            <a:ext cx="5357449" cy="776456"/>
          </a:xfrm>
          <a:prstGeom prst="rect">
            <a:avLst/>
          </a:prstGeom>
          <a:solidFill>
            <a:schemeClr val="accent3">
              <a:lumMod val="60000"/>
              <a:lumOff val="40000"/>
            </a:schemeClr>
          </a:solidFill>
        </p:spPr>
        <p:txBody>
          <a:bodyPr wrap="square" anchor="ctr">
            <a:noAutofit/>
          </a:bodyPr>
          <a:lstStyle/>
          <a:p>
            <a:r>
              <a:rPr lang="zh-TW" altLang="en-US" sz="1600" b="1" dirty="0">
                <a:latin typeface="微軟正黑體" panose="020B0604030504040204" pitchFamily="34" charset="-120"/>
                <a:ea typeface="微軟正黑體" panose="020B0604030504040204" pitchFamily="34" charset="-120"/>
                <a:cs typeface="Oswald"/>
              </a:rPr>
              <a:t>特種生（原住民、身障生、退伍軍人等）加分說明</a:t>
            </a:r>
            <a:endParaRPr lang="en-US" altLang="zh-TW" sz="2400" b="1" dirty="0">
              <a:latin typeface="微軟正黑體" panose="020B0604030504040204" pitchFamily="34" charset="-120"/>
              <a:ea typeface="微軟正黑體" panose="020B0604030504040204" pitchFamily="34" charset="-120"/>
              <a:cs typeface="Oswald"/>
            </a:endParaRPr>
          </a:p>
        </p:txBody>
      </p:sp>
      <p:sp>
        <p:nvSpPr>
          <p:cNvPr id="15" name="文字方塊 14">
            <a:extLst>
              <a:ext uri="{FF2B5EF4-FFF2-40B4-BE49-F238E27FC236}">
                <a16:creationId xmlns:a16="http://schemas.microsoft.com/office/drawing/2014/main" id="{CFC550ED-A20B-4ED1-A2E7-021AF825359E}"/>
              </a:ext>
            </a:extLst>
          </p:cNvPr>
          <p:cNvSpPr txBox="1"/>
          <p:nvPr/>
        </p:nvSpPr>
        <p:spPr>
          <a:xfrm>
            <a:off x="2567608" y="2308903"/>
            <a:ext cx="5357449" cy="1723549"/>
          </a:xfrm>
          <a:prstGeom prst="rect">
            <a:avLst/>
          </a:prstGeom>
          <a:solidFill>
            <a:schemeClr val="accent3">
              <a:lumMod val="20000"/>
              <a:lumOff val="80000"/>
            </a:schemeClr>
          </a:solidFill>
        </p:spPr>
        <p:txBody>
          <a:bodyPr wrap="square">
            <a:spAutoFit/>
          </a:bodyPr>
          <a:lstStyle/>
          <a:p>
            <a:pPr algn="just"/>
            <a:r>
              <a:rPr lang="zh-TW" altLang="en-US" b="0" i="0" dirty="0">
                <a:solidFill>
                  <a:srgbClr val="000000"/>
                </a:solidFill>
                <a:effectLst/>
                <a:latin typeface="微軟正黑體" panose="020B0604030504040204" pitchFamily="34" charset="-120"/>
                <a:ea typeface="微軟正黑體" panose="020B0604030504040204" pitchFamily="34" charset="-120"/>
              </a:rPr>
              <a:t>特種身分考生加分優待後之成績達到一般生錄取標準者，</a:t>
            </a:r>
            <a:r>
              <a:rPr lang="zh-TW" altLang="en-US" b="0" i="0" dirty="0">
                <a:solidFill>
                  <a:srgbClr val="FF0000"/>
                </a:solidFill>
                <a:effectLst/>
                <a:latin typeface="微軟正黑體" panose="020B0604030504040204" pitchFamily="34" charset="-120"/>
                <a:ea typeface="微軟正黑體" panose="020B0604030504040204" pitchFamily="34" charset="-120"/>
              </a:rPr>
              <a:t>限錄取外加名額</a:t>
            </a:r>
            <a:r>
              <a:rPr lang="zh-TW" altLang="en-US" b="0" i="0" dirty="0">
                <a:solidFill>
                  <a:srgbClr val="000000"/>
                </a:solidFill>
                <a:effectLst/>
                <a:latin typeface="微軟正黑體" panose="020B0604030504040204" pitchFamily="34" charset="-120"/>
                <a:ea typeface="微軟正黑體" panose="020B0604030504040204" pitchFamily="34" charset="-120"/>
              </a:rPr>
              <a:t>，不影響一般生升學權益。</a:t>
            </a:r>
            <a:endParaRPr lang="en-US" altLang="zh-TW" b="0" i="0" dirty="0">
              <a:solidFill>
                <a:srgbClr val="000000"/>
              </a:solidFill>
              <a:effectLst/>
              <a:latin typeface="微軟正黑體" panose="020B0604030504040204" pitchFamily="34" charset="-120"/>
              <a:ea typeface="微軟正黑體" panose="020B0604030504040204" pitchFamily="34" charset="-120"/>
            </a:endParaRPr>
          </a:p>
          <a:p>
            <a:pPr algn="just"/>
            <a:endParaRPr lang="en-US" altLang="zh-TW" sz="1400" dirty="0">
              <a:solidFill>
                <a:srgbClr val="000000"/>
              </a:solidFill>
              <a:latin typeface="微軟正黑體" panose="020B0604030504040204" pitchFamily="34" charset="-120"/>
              <a:ea typeface="微軟正黑體" panose="020B0604030504040204" pitchFamily="34" charset="-120"/>
            </a:endParaRPr>
          </a:p>
          <a:p>
            <a:pPr algn="just"/>
            <a:r>
              <a:rPr lang="zh-TW" altLang="en-US" sz="1400" dirty="0">
                <a:solidFill>
                  <a:srgbClr val="000000"/>
                </a:solidFill>
                <a:latin typeface="微軟正黑體" panose="020B0604030504040204" pitchFamily="34" charset="-120"/>
                <a:ea typeface="微軟正黑體" panose="020B0604030504040204" pitchFamily="34" charset="-120"/>
              </a:rPr>
              <a:t>以原住民學生為例，為引導學習族語及傳承原住民族文化，依「原住民學生升學保障及原住民公費留學辦法」，如有額外學習並取得原住民文化及語言能力證明者，可加分</a:t>
            </a:r>
            <a:r>
              <a:rPr lang="en-US" altLang="zh-TW" sz="1400" dirty="0">
                <a:solidFill>
                  <a:srgbClr val="000000"/>
                </a:solidFill>
                <a:latin typeface="微軟正黑體" panose="020B0604030504040204" pitchFamily="34" charset="-120"/>
                <a:ea typeface="微軟正黑體" panose="020B0604030504040204" pitchFamily="34" charset="-120"/>
              </a:rPr>
              <a:t>35%</a:t>
            </a:r>
            <a:r>
              <a:rPr lang="zh-TW" altLang="en-US" sz="1400" dirty="0">
                <a:solidFill>
                  <a:srgbClr val="000000"/>
                </a:solidFill>
                <a:latin typeface="微軟正黑體" panose="020B0604030504040204" pitchFamily="34" charset="-120"/>
                <a:ea typeface="微軟正黑體" panose="020B0604030504040204" pitchFamily="34" charset="-120"/>
              </a:rPr>
              <a:t>，且為外加名額，不影響一般生升學權益。</a:t>
            </a:r>
            <a:endParaRPr lang="zh-TW" altLang="en-US" sz="1400" dirty="0"/>
          </a:p>
        </p:txBody>
      </p:sp>
      <p:sp>
        <p:nvSpPr>
          <p:cNvPr id="17" name="內容版面配置區 2">
            <a:extLst>
              <a:ext uri="{FF2B5EF4-FFF2-40B4-BE49-F238E27FC236}">
                <a16:creationId xmlns:a16="http://schemas.microsoft.com/office/drawing/2014/main" id="{86048682-9506-4988-8CD2-289BB8CD6758}"/>
              </a:ext>
            </a:extLst>
          </p:cNvPr>
          <p:cNvSpPr txBox="1">
            <a:spLocks/>
          </p:cNvSpPr>
          <p:nvPr/>
        </p:nvSpPr>
        <p:spPr>
          <a:xfrm>
            <a:off x="8472264" y="5000882"/>
            <a:ext cx="3695302" cy="1059098"/>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b="1" dirty="0">
                <a:solidFill>
                  <a:srgbClr val="C00000"/>
                </a:solidFill>
                <a:highlight>
                  <a:srgbClr val="FCFEB0"/>
                </a:highlight>
                <a:latin typeface="+mn-ea"/>
              </a:rPr>
              <a:t>114.7.28</a:t>
            </a:r>
            <a:r>
              <a:rPr kumimoji="0" lang="zh-TW" altLang="en-US" b="1" dirty="0">
                <a:solidFill>
                  <a:schemeClr val="tx1"/>
                </a:solidFill>
                <a:highlight>
                  <a:srgbClr val="FCFEB0"/>
                </a:highlight>
                <a:latin typeface="+mn-ea"/>
              </a:rPr>
              <a:t>實際招生名額公告</a:t>
            </a:r>
            <a:endParaRPr kumimoji="0" lang="en-US" altLang="zh-TW" b="1" dirty="0">
              <a:solidFill>
                <a:schemeClr val="tx1"/>
              </a:solidFill>
              <a:highlight>
                <a:srgbClr val="FCFEB0"/>
              </a:highlight>
              <a:latin typeface="+mn-ea"/>
            </a:endParaRPr>
          </a:p>
          <a:p>
            <a:pPr fontAlgn="auto">
              <a:spcBef>
                <a:spcPts val="0"/>
              </a:spcBef>
              <a:spcAft>
                <a:spcPts val="0"/>
              </a:spcAft>
            </a:pPr>
            <a:r>
              <a:rPr kumimoji="0" lang="en-US" altLang="zh-TW" b="1" dirty="0">
                <a:solidFill>
                  <a:srgbClr val="C00000"/>
                </a:solidFill>
                <a:highlight>
                  <a:srgbClr val="FCFEB0"/>
                </a:highlight>
                <a:latin typeface="+mn-ea"/>
              </a:rPr>
              <a:t>114.7.29</a:t>
            </a:r>
            <a:r>
              <a:rPr kumimoji="0" lang="zh-TW" altLang="en-US" b="1" dirty="0">
                <a:solidFill>
                  <a:schemeClr val="tx1"/>
                </a:solidFill>
                <a:highlight>
                  <a:srgbClr val="FCFEB0"/>
                </a:highlight>
                <a:latin typeface="+mn-ea"/>
              </a:rPr>
              <a:t>考科成績權重組合人數累計公告、個人總成績查詢。</a:t>
            </a:r>
            <a:endParaRPr kumimoji="0" lang="zh-TW" altLang="en-US" sz="2800" b="1" dirty="0">
              <a:solidFill>
                <a:srgbClr val="607896"/>
              </a:solidFill>
              <a:latin typeface="+mn-ea"/>
              <a:cs typeface="Roboto Condensed"/>
              <a:sym typeface="Roboto Condensed"/>
            </a:endParaRPr>
          </a:p>
        </p:txBody>
      </p:sp>
      <p:sp>
        <p:nvSpPr>
          <p:cNvPr id="20" name="內容版面配置區 2">
            <a:extLst>
              <a:ext uri="{FF2B5EF4-FFF2-40B4-BE49-F238E27FC236}">
                <a16:creationId xmlns:a16="http://schemas.microsoft.com/office/drawing/2014/main" id="{1BC6F05E-4007-43EF-94E4-7A4926E6BCE9}"/>
              </a:ext>
            </a:extLst>
          </p:cNvPr>
          <p:cNvSpPr txBox="1">
            <a:spLocks/>
          </p:cNvSpPr>
          <p:nvPr/>
        </p:nvSpPr>
        <p:spPr>
          <a:xfrm>
            <a:off x="10200456" y="529549"/>
            <a:ext cx="1991544" cy="304049"/>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endParaRPr kumimoji="0" lang="zh-TW" altLang="en-US" sz="2800" b="1" dirty="0">
              <a:solidFill>
                <a:srgbClr val="607896"/>
              </a:solidFill>
              <a:latin typeface="+mn-ea"/>
              <a:cs typeface="Roboto Condensed"/>
              <a:sym typeface="Roboto Condensed"/>
            </a:endParaRPr>
          </a:p>
        </p:txBody>
      </p:sp>
      <p:sp>
        <p:nvSpPr>
          <p:cNvPr id="3" name="矩形 2">
            <a:extLst>
              <a:ext uri="{FF2B5EF4-FFF2-40B4-BE49-F238E27FC236}">
                <a16:creationId xmlns:a16="http://schemas.microsoft.com/office/drawing/2014/main" id="{42F3CC87-DA58-1FC2-4A34-FFAAF2BEA68B}"/>
              </a:ext>
            </a:extLst>
          </p:cNvPr>
          <p:cNvSpPr/>
          <p:nvPr/>
        </p:nvSpPr>
        <p:spPr>
          <a:xfrm>
            <a:off x="2597016" y="4887141"/>
            <a:ext cx="5706799" cy="726334"/>
          </a:xfrm>
          <a:prstGeom prst="rect">
            <a:avLst/>
          </a:prstGeom>
          <a:solidFill>
            <a:srgbClr val="FC79B2"/>
          </a:solidFill>
        </p:spPr>
        <p:txBody>
          <a:bodyPr wrap="square" anchor="ctr">
            <a:noAutofit/>
          </a:bodyPr>
          <a:lstStyle/>
          <a:p>
            <a:pPr algn="ctr">
              <a:lnSpc>
                <a:spcPts val="2000"/>
              </a:lnSpc>
            </a:pPr>
            <a:r>
              <a:rPr lang="zh-TW" altLang="en-US" b="1" dirty="0">
                <a:latin typeface="微軟正黑體" panose="020B0604030504040204" pitchFamily="34" charset="-120"/>
                <a:ea typeface="微軟正黑體" panose="020B0604030504040204" pitchFamily="34" charset="-120"/>
              </a:rPr>
              <a:t>可在左側功能列</a:t>
            </a:r>
            <a:r>
              <a:rPr lang="en-US" altLang="zh-TW" b="1" dirty="0">
                <a:latin typeface="微軟正黑體" panose="020B0604030504040204" pitchFamily="34" charset="-120"/>
                <a:ea typeface="微軟正黑體" panose="020B0604030504040204" pitchFamily="34" charset="-120"/>
              </a:rPr>
              <a:t>16.</a:t>
            </a:r>
            <a:r>
              <a:rPr lang="zh-TW" altLang="en-US" b="1" dirty="0">
                <a:latin typeface="微軟正黑體" panose="020B0604030504040204" pitchFamily="34" charset="-120"/>
                <a:ea typeface="微軟正黑體" panose="020B0604030504040204" pitchFamily="34" charset="-120"/>
              </a:rPr>
              <a:t>歷年網頁</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統計資料</a:t>
            </a:r>
            <a:endParaRPr lang="en-US" altLang="zh-TW" b="1" dirty="0">
              <a:latin typeface="微軟正黑體" panose="020B0604030504040204" pitchFamily="34" charset="-120"/>
              <a:ea typeface="微軟正黑體" panose="020B0604030504040204" pitchFamily="34" charset="-120"/>
            </a:endParaRPr>
          </a:p>
          <a:p>
            <a:pPr algn="ctr">
              <a:lnSpc>
                <a:spcPts val="2000"/>
              </a:lnSpc>
            </a:pPr>
            <a:r>
              <a:rPr lang="zh-TW" altLang="en-US" b="1" dirty="0">
                <a:latin typeface="微軟正黑體" panose="020B0604030504040204" pitchFamily="34" charset="-120"/>
                <a:ea typeface="微軟正黑體" panose="020B0604030504040204" pitchFamily="34" charset="-120"/>
              </a:rPr>
              <a:t>查詢前</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年的最低錄取標</a:t>
            </a:r>
            <a:endParaRPr lang="en-US" altLang="zh-TW" b="1" dirty="0">
              <a:latin typeface="微軟正黑體" panose="020B0604030504040204" pitchFamily="34" charset="-120"/>
              <a:ea typeface="微軟正黑體" panose="020B0604030504040204" pitchFamily="34" charset="-120"/>
            </a:endParaRPr>
          </a:p>
        </p:txBody>
      </p:sp>
      <p:sp>
        <p:nvSpPr>
          <p:cNvPr id="6" name="箭號: 向右 5">
            <a:extLst>
              <a:ext uri="{FF2B5EF4-FFF2-40B4-BE49-F238E27FC236}">
                <a16:creationId xmlns:a16="http://schemas.microsoft.com/office/drawing/2014/main" id="{D5883463-145D-BE26-8291-4F13C3F08809}"/>
              </a:ext>
            </a:extLst>
          </p:cNvPr>
          <p:cNvSpPr/>
          <p:nvPr/>
        </p:nvSpPr>
        <p:spPr>
          <a:xfrm>
            <a:off x="6600056" y="4549029"/>
            <a:ext cx="1733167" cy="340909"/>
          </a:xfrm>
          <a:prstGeom prst="rightArrow">
            <a:avLst>
              <a:gd name="adj1" fmla="val 50000"/>
              <a:gd name="adj2" fmla="val 94704"/>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7" name="內容版面配置區 2">
            <a:extLst>
              <a:ext uri="{FF2B5EF4-FFF2-40B4-BE49-F238E27FC236}">
                <a16:creationId xmlns:a16="http://schemas.microsoft.com/office/drawing/2014/main" id="{612BE060-6C05-EC7B-2A86-C8DFE6BE02B2}"/>
              </a:ext>
            </a:extLst>
          </p:cNvPr>
          <p:cNvSpPr txBox="1">
            <a:spLocks/>
          </p:cNvSpPr>
          <p:nvPr/>
        </p:nvSpPr>
        <p:spPr>
          <a:xfrm>
            <a:off x="88504" y="571974"/>
            <a:ext cx="2259355" cy="69678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sz="3200" b="1" dirty="0">
                <a:solidFill>
                  <a:schemeClr val="tx1"/>
                </a:solidFill>
                <a:highlight>
                  <a:srgbClr val="FCFEB0"/>
                </a:highlight>
                <a:latin typeface="+mn-ea"/>
              </a:rPr>
              <a:t>114</a:t>
            </a:r>
            <a:r>
              <a:rPr kumimoji="0" lang="zh-TW" altLang="en-US" sz="3200" b="1" dirty="0">
                <a:solidFill>
                  <a:schemeClr val="tx1"/>
                </a:solidFill>
                <a:highlight>
                  <a:srgbClr val="FCFEB0"/>
                </a:highlight>
                <a:latin typeface="+mn-ea"/>
              </a:rPr>
              <a:t>學年度</a:t>
            </a:r>
            <a:endParaRPr kumimoji="0" lang="zh-TW" altLang="en-US" sz="4000" b="1" dirty="0">
              <a:solidFill>
                <a:srgbClr val="607896"/>
              </a:solidFill>
              <a:latin typeface="+mn-ea"/>
              <a:cs typeface="Roboto Condensed"/>
              <a:sym typeface="Roboto Condensed"/>
            </a:endParaRPr>
          </a:p>
        </p:txBody>
      </p:sp>
    </p:spTree>
    <p:extLst>
      <p:ext uri="{BB962C8B-B14F-4D97-AF65-F5344CB8AC3E}">
        <p14:creationId xmlns:p14="http://schemas.microsoft.com/office/powerpoint/2010/main" val="2886673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內容版面配置區 2">
            <a:extLst>
              <a:ext uri="{FF2B5EF4-FFF2-40B4-BE49-F238E27FC236}">
                <a16:creationId xmlns:a16="http://schemas.microsoft.com/office/drawing/2014/main" id="{9F0400C2-AB50-4B77-9765-7399441906BD}"/>
              </a:ext>
            </a:extLst>
          </p:cNvPr>
          <p:cNvSpPr txBox="1">
            <a:spLocks/>
          </p:cNvSpPr>
          <p:nvPr/>
        </p:nvSpPr>
        <p:spPr>
          <a:xfrm>
            <a:off x="386791" y="376419"/>
            <a:ext cx="10511622" cy="1080120"/>
          </a:xfrm>
          <a:prstGeom prst="rect">
            <a:avLst/>
          </a:prstGeom>
          <a:solidFill>
            <a:schemeClr val="accent6">
              <a:lumMod val="20000"/>
              <a:lumOff val="80000"/>
            </a:schemeClr>
          </a:solidFill>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0"/>
              </a:spcBef>
              <a:spcAft>
                <a:spcPts val="0"/>
              </a:spcAft>
              <a:buFont typeface="Wingdings" panose="05000000000000000000" pitchFamily="2" charset="2"/>
              <a:buChar char="ü"/>
            </a:pPr>
            <a:r>
              <a:rPr kumimoji="0" lang="zh-TW" altLang="en-US" sz="2000" b="1" dirty="0">
                <a:solidFill>
                  <a:schemeClr val="accent5">
                    <a:lumMod val="50000"/>
                  </a:schemeClr>
                </a:solidFill>
                <a:latin typeface="+mn-ea"/>
                <a:ea typeface="+mn-ea"/>
                <a:cs typeface="Oswald"/>
              </a:rPr>
              <a:t>聯合登記分發</a:t>
            </a:r>
            <a:r>
              <a:rPr kumimoji="0" lang="en-US" altLang="zh-TW" sz="2000" b="1" dirty="0">
                <a:solidFill>
                  <a:schemeClr val="accent5">
                    <a:lumMod val="50000"/>
                  </a:schemeClr>
                </a:solidFill>
                <a:latin typeface="+mn-ea"/>
                <a:ea typeface="+mn-ea"/>
                <a:cs typeface="Oswald"/>
              </a:rPr>
              <a:t>/</a:t>
            </a:r>
            <a:r>
              <a:rPr lang="zh-TW" altLang="en-US" b="1" dirty="0">
                <a:solidFill>
                  <a:srgbClr val="C00000"/>
                </a:solidFill>
              </a:rPr>
              <a:t>網路選填登記志願系統</a:t>
            </a:r>
            <a:r>
              <a:rPr lang="zh-TW" altLang="en-US" b="1" dirty="0">
                <a:solidFill>
                  <a:schemeClr val="tx1"/>
                </a:solidFill>
              </a:rPr>
              <a:t>（練習版</a:t>
            </a:r>
            <a:r>
              <a:rPr lang="en-US" altLang="zh-TW" b="1" dirty="0">
                <a:solidFill>
                  <a:schemeClr val="tx1"/>
                </a:solidFill>
              </a:rPr>
              <a:t>7</a:t>
            </a:r>
            <a:r>
              <a:rPr lang="zh-TW" altLang="en-US" b="1" dirty="0">
                <a:solidFill>
                  <a:schemeClr val="tx1"/>
                </a:solidFill>
              </a:rPr>
              <a:t>月上旬開放）</a:t>
            </a:r>
            <a:endParaRPr lang="en-US" altLang="zh-TW" b="1" dirty="0">
              <a:solidFill>
                <a:schemeClr val="tx1"/>
              </a:solidFill>
            </a:endParaRPr>
          </a:p>
          <a:p>
            <a:pPr marL="342900" indent="-342900" fontAlgn="auto">
              <a:spcBef>
                <a:spcPts val="0"/>
              </a:spcBef>
              <a:spcAft>
                <a:spcPts val="0"/>
              </a:spcAft>
              <a:buFont typeface="Wingdings" panose="05000000000000000000" pitchFamily="2" charset="2"/>
              <a:buChar char="ü"/>
            </a:pPr>
            <a:r>
              <a:rPr lang="zh-TW" altLang="en-US" b="1" dirty="0">
                <a:solidFill>
                  <a:schemeClr val="tx1"/>
                </a:solidFill>
              </a:rPr>
              <a:t>記得要「暫存」</a:t>
            </a:r>
            <a:endParaRPr lang="en-US" altLang="zh-TW" b="1" dirty="0">
              <a:solidFill>
                <a:schemeClr val="tx1"/>
              </a:solidFill>
            </a:endParaRPr>
          </a:p>
          <a:p>
            <a:pPr marL="342900" indent="-342900" fontAlgn="auto">
              <a:spcBef>
                <a:spcPts val="0"/>
              </a:spcBef>
              <a:spcAft>
                <a:spcPts val="0"/>
              </a:spcAft>
              <a:buFont typeface="Wingdings" panose="05000000000000000000" pitchFamily="2" charset="2"/>
              <a:buChar char="ü"/>
            </a:pPr>
            <a:r>
              <a:rPr lang="zh-TW" altLang="en-US" b="1" dirty="0">
                <a:solidFill>
                  <a:srgbClr val="C00000"/>
                </a:solidFill>
              </a:rPr>
              <a:t>看到「鳳梨」才算完成。未完成者，會以暫存志願分發。</a:t>
            </a:r>
            <a:endParaRPr lang="en-US" altLang="zh-TW" b="1" dirty="0">
              <a:solidFill>
                <a:srgbClr val="C00000"/>
              </a:solidFill>
            </a:endParaRPr>
          </a:p>
          <a:p>
            <a:pPr fontAlgn="auto">
              <a:spcBef>
                <a:spcPts val="0"/>
              </a:spcBef>
              <a:spcAft>
                <a:spcPts val="0"/>
              </a:spcAft>
            </a:pPr>
            <a:endParaRPr kumimoji="0" lang="zh-TW" altLang="en-US" sz="2400" b="1" dirty="0">
              <a:solidFill>
                <a:srgbClr val="607896"/>
              </a:solidFill>
              <a:latin typeface="+mn-ea"/>
              <a:cs typeface="Roboto Condensed"/>
              <a:sym typeface="Roboto Condensed"/>
            </a:endParaRPr>
          </a:p>
        </p:txBody>
      </p:sp>
      <p:pic>
        <p:nvPicPr>
          <p:cNvPr id="6" name="圖片 5">
            <a:extLst>
              <a:ext uri="{FF2B5EF4-FFF2-40B4-BE49-F238E27FC236}">
                <a16:creationId xmlns:a16="http://schemas.microsoft.com/office/drawing/2014/main" id="{4740F1BF-0B27-417F-8483-A3E37523F783}"/>
              </a:ext>
            </a:extLst>
          </p:cNvPr>
          <p:cNvPicPr>
            <a:picLocks noChangeAspect="1"/>
          </p:cNvPicPr>
          <p:nvPr/>
        </p:nvPicPr>
        <p:blipFill>
          <a:blip r:embed="rId3"/>
          <a:stretch>
            <a:fillRect/>
          </a:stretch>
        </p:blipFill>
        <p:spPr>
          <a:xfrm>
            <a:off x="386791" y="1454620"/>
            <a:ext cx="10507541" cy="4486901"/>
          </a:xfrm>
          <a:prstGeom prst="rect">
            <a:avLst/>
          </a:prstGeom>
        </p:spPr>
      </p:pic>
      <p:pic>
        <p:nvPicPr>
          <p:cNvPr id="8" name="圖片 7">
            <a:extLst>
              <a:ext uri="{FF2B5EF4-FFF2-40B4-BE49-F238E27FC236}">
                <a16:creationId xmlns:a16="http://schemas.microsoft.com/office/drawing/2014/main" id="{68461272-8A7E-4D19-A900-56D316A0F5B9}"/>
              </a:ext>
            </a:extLst>
          </p:cNvPr>
          <p:cNvPicPr>
            <a:picLocks noChangeAspect="1"/>
          </p:cNvPicPr>
          <p:nvPr/>
        </p:nvPicPr>
        <p:blipFill>
          <a:blip r:embed="rId4"/>
          <a:stretch>
            <a:fillRect/>
          </a:stretch>
        </p:blipFill>
        <p:spPr>
          <a:xfrm>
            <a:off x="3799424" y="3835585"/>
            <a:ext cx="7094908" cy="3020531"/>
          </a:xfrm>
          <a:prstGeom prst="rect">
            <a:avLst/>
          </a:prstGeom>
        </p:spPr>
      </p:pic>
    </p:spTree>
    <p:extLst>
      <p:ext uri="{BB962C8B-B14F-4D97-AF65-F5344CB8AC3E}">
        <p14:creationId xmlns:p14="http://schemas.microsoft.com/office/powerpoint/2010/main" val="41453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字版面配置區 1"/>
          <p:cNvSpPr txBox="1">
            <a:spLocks/>
          </p:cNvSpPr>
          <p:nvPr/>
        </p:nvSpPr>
        <p:spPr>
          <a:xfrm>
            <a:off x="0" y="-5318"/>
            <a:ext cx="12192000" cy="871204"/>
          </a:xfrm>
          <a:prstGeom prst="rect">
            <a:avLst/>
          </a:prstGeom>
          <a:solidFill>
            <a:srgbClr val="DCF28A"/>
          </a:solidFill>
          <a:ln/>
          <a:scene3d>
            <a:camera prst="orthographicFront">
              <a:rot lat="0" lon="0" rev="0"/>
            </a:camera>
            <a:lightRig rig="glow" dir="t">
              <a:rot lat="0" lon="0" rev="6360000"/>
            </a:lightRig>
          </a:scene3d>
          <a:sp3d contourW="1000" prstMaterial="flat">
            <a:bevelT w="95250" h="101600"/>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r>
              <a:rPr kumimoji="0" lang="en-US" altLang="zh-TW" sz="4000" b="1" kern="0" dirty="0">
                <a:solidFill>
                  <a:schemeClr val="tx1">
                    <a:lumMod val="85000"/>
                    <a:lumOff val="15000"/>
                  </a:schemeClr>
                </a:solidFill>
                <a:latin typeface="微軟正黑體" panose="020B0604030504040204" pitchFamily="34" charset="-120"/>
                <a:ea typeface="微軟正黑體" panose="020B0604030504040204" pitchFamily="34" charset="-120"/>
              </a:rPr>
              <a:t>114</a:t>
            </a:r>
            <a:r>
              <a:rPr kumimoji="0" lang="zh-TW" altLang="en-US" sz="2400" b="1" kern="0" dirty="0">
                <a:solidFill>
                  <a:schemeClr val="tx1">
                    <a:lumMod val="85000"/>
                    <a:lumOff val="15000"/>
                  </a:schemeClr>
                </a:solidFill>
                <a:latin typeface="微軟正黑體" panose="020B0604030504040204" pitchFamily="34" charset="-120"/>
                <a:ea typeface="微軟正黑體" panose="020B0604030504040204" pitchFamily="34" charset="-120"/>
              </a:rPr>
              <a:t>學年度</a:t>
            </a:r>
            <a:r>
              <a:rPr kumimoji="0" lang="zh-TW" altLang="en-US" sz="4000" b="1" kern="0" dirty="0">
                <a:solidFill>
                  <a:srgbClr val="C00000"/>
                </a:solidFill>
                <a:latin typeface="微軟正黑體" panose="020B0604030504040204" pitchFamily="34" charset="-120"/>
                <a:ea typeface="微軟正黑體" panose="020B0604030504040204" pitchFamily="34" charset="-120"/>
              </a:rPr>
              <a:t>四技二專</a:t>
            </a:r>
            <a:r>
              <a:rPr kumimoji="0" lang="zh-TW" altLang="en-US" sz="4000" b="1" kern="0" dirty="0">
                <a:solidFill>
                  <a:schemeClr val="tx1">
                    <a:lumMod val="85000"/>
                    <a:lumOff val="15000"/>
                  </a:schemeClr>
                </a:solidFill>
                <a:latin typeface="微軟正黑體" panose="020B0604030504040204" pitchFamily="34" charset="-120"/>
                <a:ea typeface="微軟正黑體" panose="020B0604030504040204" pitchFamily="34" charset="-120"/>
              </a:rPr>
              <a:t>重要日程</a:t>
            </a:r>
            <a:endParaRPr kumimoji="0" lang="en-US" altLang="zh-TW" sz="40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79" name="向下箭號 78"/>
          <p:cNvSpPr/>
          <p:nvPr/>
        </p:nvSpPr>
        <p:spPr>
          <a:xfrm flipV="1">
            <a:off x="7057602" y="3905056"/>
            <a:ext cx="317035" cy="4451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0" name="直線接點 79"/>
          <p:cNvCxnSpPr/>
          <p:nvPr/>
        </p:nvCxnSpPr>
        <p:spPr>
          <a:xfrm>
            <a:off x="1929765" y="1414149"/>
            <a:ext cx="3092" cy="2244288"/>
          </a:xfrm>
          <a:prstGeom prst="line">
            <a:avLst/>
          </a:prstGeom>
          <a:ln w="38100">
            <a:solidFill>
              <a:srgbClr val="FF9999"/>
            </a:solidFill>
          </a:ln>
        </p:spPr>
        <p:style>
          <a:lnRef idx="1">
            <a:schemeClr val="accent6"/>
          </a:lnRef>
          <a:fillRef idx="0">
            <a:schemeClr val="accent6"/>
          </a:fillRef>
          <a:effectRef idx="0">
            <a:schemeClr val="accent6"/>
          </a:effectRef>
          <a:fontRef idx="minor">
            <a:schemeClr val="tx1"/>
          </a:fontRef>
        </p:style>
      </p:cxnSp>
      <p:sp>
        <p:nvSpPr>
          <p:cNvPr id="81" name="文字版面配置區 1"/>
          <p:cNvSpPr txBox="1">
            <a:spLocks/>
          </p:cNvSpPr>
          <p:nvPr/>
        </p:nvSpPr>
        <p:spPr>
          <a:xfrm>
            <a:off x="2554046" y="1272617"/>
            <a:ext cx="2003660" cy="773745"/>
          </a:xfrm>
          <a:prstGeom prst="rect">
            <a:avLst/>
          </a:prstGeom>
          <a:solidFill>
            <a:srgbClr val="FFCC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12/16-20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指定項目甄審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2/4-9</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2/12-14</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3/4</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2" name="文字版面配置區 1"/>
          <p:cNvSpPr txBox="1">
            <a:spLocks/>
          </p:cNvSpPr>
          <p:nvPr/>
        </p:nvSpPr>
        <p:spPr>
          <a:xfrm>
            <a:off x="8544544" y="1842272"/>
            <a:ext cx="2159968" cy="1179624"/>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4/29-5/6</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5/19-23</a:t>
            </a:r>
          </a:p>
          <a:p>
            <a:pPr fontAlgn="auto">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6/5-10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6/13-22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3" name="文字版面配置區 1"/>
          <p:cNvSpPr txBox="1">
            <a:spLocks/>
          </p:cNvSpPr>
          <p:nvPr/>
        </p:nvSpPr>
        <p:spPr>
          <a:xfrm>
            <a:off x="1916414" y="1270634"/>
            <a:ext cx="653482" cy="775730"/>
          </a:xfrm>
          <a:prstGeom prst="rect">
            <a:avLst/>
          </a:prstGeom>
          <a:solidFill>
            <a:srgbClr val="FF9999"/>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特殊選才</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4" name="文字版面配置區 1"/>
          <p:cNvSpPr txBox="1">
            <a:spLocks/>
          </p:cNvSpPr>
          <p:nvPr/>
        </p:nvSpPr>
        <p:spPr>
          <a:xfrm>
            <a:off x="7896473" y="1842272"/>
            <a:ext cx="653482" cy="1173169"/>
          </a:xfrm>
          <a:prstGeom prst="rect">
            <a:avLst/>
          </a:prstGeom>
          <a:solidFill>
            <a:srgbClr val="FF99FF"/>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技優甄審</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5" name="文字版面配置區 1"/>
          <p:cNvSpPr txBox="1">
            <a:spLocks/>
          </p:cNvSpPr>
          <p:nvPr/>
        </p:nvSpPr>
        <p:spPr>
          <a:xfrm>
            <a:off x="4455542" y="2159296"/>
            <a:ext cx="1928490" cy="624568"/>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2/17-20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3/10-12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3/26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6" name="文字版面配置區 1"/>
          <p:cNvSpPr txBox="1">
            <a:spLocks/>
          </p:cNvSpPr>
          <p:nvPr/>
        </p:nvSpPr>
        <p:spPr>
          <a:xfrm>
            <a:off x="3807403" y="2156083"/>
            <a:ext cx="653482" cy="633281"/>
          </a:xfrm>
          <a:prstGeom prst="rect">
            <a:avLst/>
          </a:prstGeom>
          <a:solidFill>
            <a:srgbClr val="FF99FF"/>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技優保送</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7" name="文字版面配置區 1"/>
          <p:cNvSpPr txBox="1">
            <a:spLocks/>
          </p:cNvSpPr>
          <p:nvPr/>
        </p:nvSpPr>
        <p:spPr>
          <a:xfrm>
            <a:off x="5342621" y="2855973"/>
            <a:ext cx="1977515" cy="621370"/>
          </a:xfrm>
          <a:prstGeom prst="rect">
            <a:avLst/>
          </a:prstGeom>
          <a:solidFill>
            <a:srgbClr val="D0FCD7"/>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3/12-19</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4/24-30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5/6</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、放棄截止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5/13</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8" name="文字版面配置區 1"/>
          <p:cNvSpPr txBox="1">
            <a:spLocks/>
          </p:cNvSpPr>
          <p:nvPr/>
        </p:nvSpPr>
        <p:spPr>
          <a:xfrm>
            <a:off x="4703537" y="2852936"/>
            <a:ext cx="653482" cy="621369"/>
          </a:xfrm>
          <a:prstGeom prst="rect">
            <a:avLst/>
          </a:prstGeom>
          <a:solidFill>
            <a:srgbClr val="92D050"/>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繁星</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cxnSp>
        <p:nvCxnSpPr>
          <p:cNvPr id="89" name="直線接點 88"/>
          <p:cNvCxnSpPr/>
          <p:nvPr/>
        </p:nvCxnSpPr>
        <p:spPr>
          <a:xfrm>
            <a:off x="5327257" y="2905508"/>
            <a:ext cx="5683" cy="862309"/>
          </a:xfrm>
          <a:prstGeom prst="line">
            <a:avLst/>
          </a:prstGeom>
          <a:ln w="381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91" name="直線接點 90"/>
          <p:cNvCxnSpPr/>
          <p:nvPr/>
        </p:nvCxnSpPr>
        <p:spPr>
          <a:xfrm flipH="1">
            <a:off x="3825069" y="2172408"/>
            <a:ext cx="1" cy="1575582"/>
          </a:xfrm>
          <a:prstGeom prst="line">
            <a:avLst/>
          </a:prstGeom>
          <a:ln w="38100">
            <a:solidFill>
              <a:srgbClr val="FF99FF"/>
            </a:solidFill>
          </a:ln>
        </p:spPr>
        <p:style>
          <a:lnRef idx="1">
            <a:schemeClr val="accent2"/>
          </a:lnRef>
          <a:fillRef idx="0">
            <a:schemeClr val="accent2"/>
          </a:fillRef>
          <a:effectRef idx="0">
            <a:schemeClr val="accent2"/>
          </a:effectRef>
          <a:fontRef idx="minor">
            <a:schemeClr val="tx1"/>
          </a:fontRef>
        </p:style>
      </p:cxnSp>
      <p:cxnSp>
        <p:nvCxnSpPr>
          <p:cNvPr id="92" name="直線接點 91"/>
          <p:cNvCxnSpPr/>
          <p:nvPr/>
        </p:nvCxnSpPr>
        <p:spPr>
          <a:xfrm flipH="1">
            <a:off x="7911440" y="2197552"/>
            <a:ext cx="767" cy="1505113"/>
          </a:xfrm>
          <a:prstGeom prst="line">
            <a:avLst/>
          </a:prstGeom>
          <a:ln w="38100">
            <a:solidFill>
              <a:srgbClr val="FF99FF"/>
            </a:solidFill>
          </a:ln>
        </p:spPr>
        <p:style>
          <a:lnRef idx="1">
            <a:schemeClr val="accent2"/>
          </a:lnRef>
          <a:fillRef idx="0">
            <a:schemeClr val="accent2"/>
          </a:fillRef>
          <a:effectRef idx="0">
            <a:schemeClr val="accent2"/>
          </a:effectRef>
          <a:fontRef idx="minor">
            <a:schemeClr val="tx1"/>
          </a:fontRef>
        </p:style>
      </p:cxnSp>
      <p:sp>
        <p:nvSpPr>
          <p:cNvPr id="93" name="文字版面配置區 1"/>
          <p:cNvSpPr txBox="1">
            <a:spLocks/>
          </p:cNvSpPr>
          <p:nvPr/>
        </p:nvSpPr>
        <p:spPr>
          <a:xfrm>
            <a:off x="2722444" y="4664447"/>
            <a:ext cx="2082305" cy="920898"/>
          </a:xfrm>
          <a:prstGeom prst="rect">
            <a:avLst/>
          </a:prstGeom>
          <a:solidFill>
            <a:srgbClr val="996633"/>
          </a:solidFill>
          <a:ln w="38100">
            <a:noFill/>
            <a:prstDash val="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bg1"/>
                </a:solidFill>
                <a:latin typeface="微軟正黑體" panose="020B0604030504040204" pitchFamily="34" charset="-120"/>
                <a:ea typeface="微軟正黑體" panose="020B0604030504040204" pitchFamily="34" charset="-120"/>
              </a:rPr>
              <a:t>3/17-21</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FF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FF00"/>
                </a:solidFill>
                <a:latin typeface="微軟正黑體" panose="020B0604030504040204" pitchFamily="34" charset="-120"/>
                <a:ea typeface="微軟正黑體" panose="020B0604030504040204" pitchFamily="34" charset="-120"/>
              </a:rPr>
              <a:t>5/1-7</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二階複試</a:t>
            </a:r>
            <a:r>
              <a:rPr kumimoji="0" lang="en-US" altLang="zh-TW" sz="1200" b="1" kern="0" dirty="0">
                <a:solidFill>
                  <a:schemeClr val="bg1"/>
                </a:solidFill>
                <a:latin typeface="微軟正黑體" panose="020B0604030504040204" pitchFamily="34" charset="-120"/>
                <a:ea typeface="微軟正黑體" panose="020B0604030504040204" pitchFamily="34" charset="-120"/>
              </a:rPr>
              <a:t>5/15-27</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bg1"/>
                </a:solidFill>
                <a:latin typeface="微軟正黑體" panose="020B0604030504040204" pitchFamily="34" charset="-120"/>
                <a:ea typeface="微軟正黑體" panose="020B0604030504040204" pitchFamily="34" charset="-120"/>
              </a:rPr>
              <a:t>6/2</a:t>
            </a:r>
            <a:r>
              <a:rPr kumimoji="0" lang="zh-TW" altLang="en-US" sz="1200" b="1" kern="0" dirty="0">
                <a:solidFill>
                  <a:schemeClr val="bg1"/>
                </a:solidFill>
                <a:latin typeface="微軟正黑體" panose="020B0604030504040204" pitchFamily="34" charset="-120"/>
                <a:ea typeface="微軟正黑體" panose="020B0604030504040204" pitchFamily="34" charset="-120"/>
              </a:rPr>
              <a:t>前、報到截止</a:t>
            </a:r>
            <a:r>
              <a:rPr kumimoji="0" lang="en-US" altLang="zh-TW" sz="1200" b="1" kern="0" dirty="0">
                <a:solidFill>
                  <a:schemeClr val="bg1"/>
                </a:solidFill>
                <a:latin typeface="微軟正黑體" panose="020B0604030504040204" pitchFamily="34" charset="-120"/>
                <a:ea typeface="微軟正黑體" panose="020B0604030504040204" pitchFamily="34" charset="-120"/>
              </a:rPr>
              <a:t>6/15</a:t>
            </a:r>
          </a:p>
        </p:txBody>
      </p:sp>
      <p:sp>
        <p:nvSpPr>
          <p:cNvPr id="94" name="文字版面配置區 1"/>
          <p:cNvSpPr txBox="1">
            <a:spLocks/>
          </p:cNvSpPr>
          <p:nvPr/>
        </p:nvSpPr>
        <p:spPr>
          <a:xfrm>
            <a:off x="4804749" y="4664445"/>
            <a:ext cx="707048" cy="920899"/>
          </a:xfrm>
          <a:prstGeom prst="rect">
            <a:avLst/>
          </a:prstGeom>
          <a:solidFill>
            <a:schemeClr val="accent2">
              <a:lumMod val="50000"/>
            </a:schemeClr>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高中生</a:t>
            </a:r>
            <a:endParaRPr kumimoji="0" lang="en-US" altLang="zh-TW" sz="1200" b="1" kern="0" dirty="0">
              <a:solidFill>
                <a:schemeClr val="bg1"/>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申請入學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95" name="文字版面配置區 1"/>
          <p:cNvSpPr txBox="1">
            <a:spLocks/>
          </p:cNvSpPr>
          <p:nvPr/>
        </p:nvSpPr>
        <p:spPr>
          <a:xfrm>
            <a:off x="6897636" y="5461015"/>
            <a:ext cx="2141570" cy="1189381"/>
          </a:xfrm>
          <a:prstGeom prst="rect">
            <a:avLst/>
          </a:prstGeom>
          <a:solidFill>
            <a:schemeClr val="accent2">
              <a:lumMod val="20000"/>
              <a:lumOff val="80000"/>
            </a:schemeClr>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4/17-30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5/16-23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6/6-13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二階甄試</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6/14-29</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7/9-11</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7/15</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7/17-21</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96" name="文字版面配置區 1"/>
          <p:cNvSpPr txBox="1">
            <a:spLocks/>
          </p:cNvSpPr>
          <p:nvPr/>
        </p:nvSpPr>
        <p:spPr>
          <a:xfrm>
            <a:off x="6240016" y="5466757"/>
            <a:ext cx="663856" cy="1183639"/>
          </a:xfrm>
          <a:prstGeom prst="rect">
            <a:avLst/>
          </a:prstGeom>
          <a:solidFill>
            <a:srgbClr val="FF6600"/>
          </a:solidFill>
          <a:ln w="38100">
            <a:noFill/>
            <a:prstDash val="solid"/>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甄選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入學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97" name="文字版面配置區 1"/>
          <p:cNvSpPr txBox="1">
            <a:spLocks/>
          </p:cNvSpPr>
          <p:nvPr/>
        </p:nvSpPr>
        <p:spPr>
          <a:xfrm>
            <a:off x="8832941" y="4500214"/>
            <a:ext cx="1935711" cy="924032"/>
          </a:xfrm>
          <a:prstGeom prst="rect">
            <a:avLst/>
          </a:prstGeom>
          <a:solidFill>
            <a:srgbClr val="FFFF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5/5-6/4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個別繳費</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7/18-23</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7/29-8/1</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8/7</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98" name="文字版面配置區 1"/>
          <p:cNvSpPr txBox="1">
            <a:spLocks/>
          </p:cNvSpPr>
          <p:nvPr/>
        </p:nvSpPr>
        <p:spPr>
          <a:xfrm>
            <a:off x="8184232" y="4490898"/>
            <a:ext cx="655929" cy="933349"/>
          </a:xfrm>
          <a:prstGeom prst="rect">
            <a:avLst/>
          </a:prstGeom>
          <a:solidFill>
            <a:srgbClr val="FFC000"/>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solidFill>
                <a:latin typeface="微軟正黑體" panose="020B0604030504040204" pitchFamily="34" charset="-120"/>
                <a:ea typeface="微軟正黑體" panose="020B0604030504040204" pitchFamily="34" charset="-120"/>
              </a:rPr>
              <a:t>聯合登記分發</a:t>
            </a:r>
            <a:endParaRPr kumimoji="0" lang="en-US" altLang="zh-TW" b="1" kern="0" dirty="0">
              <a:solidFill>
                <a:schemeClr val="tx1"/>
              </a:solidFill>
              <a:latin typeface="微軟正黑體" panose="020B0604030504040204" pitchFamily="34" charset="-120"/>
              <a:ea typeface="微軟正黑體" panose="020B0604030504040204" pitchFamily="34" charset="-120"/>
            </a:endParaRPr>
          </a:p>
        </p:txBody>
      </p:sp>
      <p:cxnSp>
        <p:nvCxnSpPr>
          <p:cNvPr id="99" name="直線接點 98"/>
          <p:cNvCxnSpPr/>
          <p:nvPr/>
        </p:nvCxnSpPr>
        <p:spPr>
          <a:xfrm>
            <a:off x="5478408" y="3889207"/>
            <a:ext cx="5410" cy="1593751"/>
          </a:xfrm>
          <a:prstGeom prst="line">
            <a:avLst/>
          </a:prstGeom>
          <a:ln w="38100">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cxnSp>
        <p:nvCxnSpPr>
          <p:cNvPr id="100" name="直線接點 99"/>
          <p:cNvCxnSpPr/>
          <p:nvPr/>
        </p:nvCxnSpPr>
        <p:spPr>
          <a:xfrm flipH="1">
            <a:off x="8195046" y="3923113"/>
            <a:ext cx="13030" cy="1482664"/>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02" name="直線接點 101"/>
          <p:cNvCxnSpPr/>
          <p:nvPr/>
        </p:nvCxnSpPr>
        <p:spPr>
          <a:xfrm>
            <a:off x="6869420" y="3903105"/>
            <a:ext cx="17418" cy="1735202"/>
          </a:xfrm>
          <a:prstGeom prst="line">
            <a:avLst/>
          </a:prstGeom>
          <a:ln w="38100">
            <a:solidFill>
              <a:srgbClr val="FF6600"/>
            </a:solidFill>
          </a:ln>
        </p:spPr>
        <p:style>
          <a:lnRef idx="1">
            <a:schemeClr val="accent2"/>
          </a:lnRef>
          <a:fillRef idx="0">
            <a:schemeClr val="accent2"/>
          </a:fillRef>
          <a:effectRef idx="0">
            <a:schemeClr val="accent2"/>
          </a:effectRef>
          <a:fontRef idx="minor">
            <a:schemeClr val="tx1"/>
          </a:fontRef>
        </p:style>
      </p:cxnSp>
      <p:sp>
        <p:nvSpPr>
          <p:cNvPr id="103" name="Rectangle 7"/>
          <p:cNvSpPr>
            <a:spLocks noChangeArrowheads="1"/>
          </p:cNvSpPr>
          <p:nvPr/>
        </p:nvSpPr>
        <p:spPr bwMode="auto">
          <a:xfrm>
            <a:off x="791306" y="4137720"/>
            <a:ext cx="961090" cy="2114130"/>
          </a:xfrm>
          <a:prstGeom prst="roundRect">
            <a:avLst>
              <a:gd name="adj" fmla="val 11300"/>
            </a:avLst>
          </a:prstGeom>
          <a:noFill/>
          <a:ln w="57150">
            <a:solidFill>
              <a:srgbClr val="FFC000"/>
            </a:solidFill>
            <a:prstDash val="sysDash"/>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nchor="ctr"/>
          <a:lstStyle/>
          <a:p>
            <a:pPr algn="ctr" eaLnBrk="1" hangingPunct="1"/>
            <a:r>
              <a:rPr lang="zh-TW" altLang="en-US" sz="3200" b="1" dirty="0">
                <a:solidFill>
                  <a:schemeClr val="accent6">
                    <a:lumMod val="75000"/>
                  </a:schemeClr>
                </a:solidFill>
                <a:latin typeface="微軟正黑體" panose="020B0604030504040204" pitchFamily="34" charset="-120"/>
                <a:ea typeface="微軟正黑體" panose="020B0604030504040204" pitchFamily="34" charset="-120"/>
              </a:rPr>
              <a:t>採計</a:t>
            </a:r>
            <a:endParaRPr lang="en-US" altLang="zh-TW" sz="3200" b="1" dirty="0">
              <a:solidFill>
                <a:schemeClr val="accent6">
                  <a:lumMod val="75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測驗</a:t>
            </a: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成績</a:t>
            </a:r>
          </a:p>
        </p:txBody>
      </p:sp>
      <p:sp>
        <p:nvSpPr>
          <p:cNvPr id="104" name="Rectangle 7"/>
          <p:cNvSpPr>
            <a:spLocks noChangeArrowheads="1"/>
          </p:cNvSpPr>
          <p:nvPr/>
        </p:nvSpPr>
        <p:spPr bwMode="auto">
          <a:xfrm>
            <a:off x="767408" y="1052737"/>
            <a:ext cx="1007662" cy="2508739"/>
          </a:xfrm>
          <a:prstGeom prst="roundRect">
            <a:avLst/>
          </a:prstGeom>
          <a:noFill/>
          <a:ln w="57150">
            <a:solidFill>
              <a:srgbClr val="FF33CC"/>
            </a:solidFill>
            <a:prstDash val="sysDash"/>
            <a:headEnd/>
            <a:tailEn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none" anchor="ctr"/>
          <a:lstStyle/>
          <a:p>
            <a:pPr algn="ctr" eaLnBrk="1" hangingPunct="1"/>
            <a:r>
              <a:rPr lang="zh-TW" altLang="en-US" sz="4400" b="1" dirty="0">
                <a:solidFill>
                  <a:srgbClr val="CC0099"/>
                </a:solidFill>
                <a:latin typeface="微軟正黑體" panose="020B0604030504040204" pitchFamily="34" charset="-120"/>
                <a:ea typeface="微軟正黑體" panose="020B0604030504040204" pitchFamily="34" charset="-120"/>
              </a:rPr>
              <a:t>免</a:t>
            </a:r>
            <a:endParaRPr lang="en-US" altLang="zh-TW" sz="4400" b="1" dirty="0">
              <a:solidFill>
                <a:srgbClr val="CC0099"/>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2">
                    <a:lumMod val="10000"/>
                  </a:schemeClr>
                </a:solidFill>
                <a:latin typeface="微軟正黑體" panose="020B0604030504040204" pitchFamily="34" charset="-120"/>
                <a:ea typeface="微軟正黑體" panose="020B0604030504040204" pitchFamily="34" charset="-120"/>
              </a:rPr>
              <a:t>測驗</a:t>
            </a:r>
            <a:endParaRPr lang="en-US" altLang="zh-TW" sz="2000" b="1" dirty="0">
              <a:solidFill>
                <a:schemeClr val="tx2">
                  <a:lumMod val="10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2">
                    <a:lumMod val="10000"/>
                  </a:schemeClr>
                </a:solidFill>
                <a:latin typeface="微軟正黑體" panose="020B0604030504040204" pitchFamily="34" charset="-120"/>
                <a:ea typeface="微軟正黑體" panose="020B0604030504040204" pitchFamily="34" charset="-120"/>
              </a:rPr>
              <a:t>成績</a:t>
            </a:r>
          </a:p>
        </p:txBody>
      </p:sp>
      <p:sp>
        <p:nvSpPr>
          <p:cNvPr id="105" name="向右箭號 104"/>
          <p:cNvSpPr/>
          <p:nvPr/>
        </p:nvSpPr>
        <p:spPr>
          <a:xfrm>
            <a:off x="1703512" y="3587079"/>
            <a:ext cx="10225136" cy="444739"/>
          </a:xfrm>
          <a:prstGeom prst="rightArrow">
            <a:avLst/>
          </a:prstGeom>
          <a:solidFill>
            <a:schemeClr val="accent4">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08" name="流程圖: 接點 107"/>
          <p:cNvSpPr/>
          <p:nvPr/>
        </p:nvSpPr>
        <p:spPr>
          <a:xfrm>
            <a:off x="1879351"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0" name="文字方塊 109"/>
          <p:cNvSpPr txBox="1"/>
          <p:nvPr/>
        </p:nvSpPr>
        <p:spPr>
          <a:xfrm>
            <a:off x="1962359" y="3657560"/>
            <a:ext cx="325042"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1</a:t>
            </a:r>
            <a:endParaRPr lang="zh-TW" altLang="en-US" dirty="0">
              <a:solidFill>
                <a:schemeClr val="bg1"/>
              </a:solidFill>
            </a:endParaRPr>
          </a:p>
        </p:txBody>
      </p:sp>
      <p:sp>
        <p:nvSpPr>
          <p:cNvPr id="111" name="文字版面配置區 1"/>
          <p:cNvSpPr txBox="1">
            <a:spLocks/>
          </p:cNvSpPr>
          <p:nvPr/>
        </p:nvSpPr>
        <p:spPr>
          <a:xfrm rot="10800000">
            <a:off x="1836189" y="3889232"/>
            <a:ext cx="2538438" cy="696600"/>
          </a:xfrm>
          <a:prstGeom prst="downArrowCallout">
            <a:avLst>
              <a:gd name="adj1" fmla="val 15499"/>
              <a:gd name="adj2" fmla="val 21365"/>
              <a:gd name="adj3" fmla="val 15923"/>
              <a:gd name="adj4" fmla="val 59039"/>
            </a:avLst>
          </a:prstGeom>
          <a:solidFill>
            <a:schemeClr val="accent2">
              <a:lumMod val="50000"/>
            </a:schemeClr>
          </a:solidFill>
          <a:ln>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spcBef>
                <a:spcPts val="0"/>
              </a:spcBef>
            </a:pPr>
            <a:endParaRPr kumimoji="0" lang="en-US" altLang="zh-TW" sz="1600" b="1" kern="0" dirty="0">
              <a:solidFill>
                <a:schemeClr val="bg1"/>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3142829" y="3566509"/>
            <a:ext cx="510658" cy="504056"/>
            <a:chOff x="2881622" y="3596791"/>
            <a:chExt cx="510658" cy="504056"/>
          </a:xfrm>
        </p:grpSpPr>
        <p:sp>
          <p:nvSpPr>
            <p:cNvPr id="113" name="流程圖: 接點 112"/>
            <p:cNvSpPr/>
            <p:nvPr/>
          </p:nvSpPr>
          <p:spPr>
            <a:xfrm>
              <a:off x="2881622" y="3596791"/>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4" name="文字方塊 113"/>
            <p:cNvSpPr txBox="1"/>
            <p:nvPr/>
          </p:nvSpPr>
          <p:spPr>
            <a:xfrm>
              <a:off x="2985110" y="3658885"/>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2</a:t>
              </a:r>
              <a:endParaRPr lang="zh-TW" altLang="en-US" dirty="0">
                <a:solidFill>
                  <a:schemeClr val="bg1"/>
                </a:solidFill>
              </a:endParaRPr>
            </a:p>
          </p:txBody>
        </p:sp>
      </p:grpSp>
      <p:grpSp>
        <p:nvGrpSpPr>
          <p:cNvPr id="5" name="群組 4"/>
          <p:cNvGrpSpPr/>
          <p:nvPr/>
        </p:nvGrpSpPr>
        <p:grpSpPr>
          <a:xfrm>
            <a:off x="5807968" y="3572494"/>
            <a:ext cx="504056" cy="504056"/>
            <a:chOff x="4968181" y="3573016"/>
            <a:chExt cx="504056" cy="504056"/>
          </a:xfrm>
        </p:grpSpPr>
        <p:sp>
          <p:nvSpPr>
            <p:cNvPr id="118" name="流程圖: 接點 117"/>
            <p:cNvSpPr/>
            <p:nvPr/>
          </p:nvSpPr>
          <p:spPr>
            <a:xfrm>
              <a:off x="4968181" y="3573016"/>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5" name="文字方塊 134"/>
            <p:cNvSpPr txBox="1"/>
            <p:nvPr/>
          </p:nvSpPr>
          <p:spPr>
            <a:xfrm>
              <a:off x="5056447" y="3641261"/>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4</a:t>
              </a:r>
              <a:endParaRPr lang="zh-TW" altLang="en-US" dirty="0">
                <a:solidFill>
                  <a:schemeClr val="bg1"/>
                </a:solidFill>
              </a:endParaRPr>
            </a:p>
          </p:txBody>
        </p:sp>
      </p:grpSp>
      <p:grpSp>
        <p:nvGrpSpPr>
          <p:cNvPr id="3" name="群組 2"/>
          <p:cNvGrpSpPr/>
          <p:nvPr/>
        </p:nvGrpSpPr>
        <p:grpSpPr>
          <a:xfrm>
            <a:off x="8760296" y="3585095"/>
            <a:ext cx="504056" cy="504056"/>
            <a:chOff x="9206951" y="3583638"/>
            <a:chExt cx="504056" cy="504056"/>
          </a:xfrm>
        </p:grpSpPr>
        <p:sp>
          <p:nvSpPr>
            <p:cNvPr id="136" name="流程圖: 接點 135"/>
            <p:cNvSpPr/>
            <p:nvPr/>
          </p:nvSpPr>
          <p:spPr>
            <a:xfrm>
              <a:off x="9206951" y="3583638"/>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7" name="文字方塊 136"/>
            <p:cNvSpPr txBox="1"/>
            <p:nvPr/>
          </p:nvSpPr>
          <p:spPr>
            <a:xfrm>
              <a:off x="9296972" y="3645412"/>
              <a:ext cx="400184"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6</a:t>
              </a:r>
              <a:endParaRPr lang="zh-TW" altLang="en-US" dirty="0">
                <a:solidFill>
                  <a:schemeClr val="bg1"/>
                </a:solidFill>
              </a:endParaRPr>
            </a:p>
          </p:txBody>
        </p:sp>
      </p:grpSp>
      <p:sp>
        <p:nvSpPr>
          <p:cNvPr id="138" name="矩形 137"/>
          <p:cNvSpPr/>
          <p:nvPr/>
        </p:nvSpPr>
        <p:spPr>
          <a:xfrm>
            <a:off x="1923456" y="4223295"/>
            <a:ext cx="2496196" cy="369332"/>
          </a:xfrm>
          <a:prstGeom prst="rect">
            <a:avLst/>
          </a:prstGeom>
        </p:spPr>
        <p:txBody>
          <a:bodyPr wrap="none">
            <a:spAutoFit/>
          </a:bodyPr>
          <a:lstStyle/>
          <a:p>
            <a:pPr algn="ct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學測</a:t>
            </a:r>
            <a:r>
              <a:rPr kumimoji="0" lang="en-US" altLang="zh-TW" b="1" kern="0" dirty="0">
                <a:solidFill>
                  <a:schemeClr val="bg1"/>
                </a:solidFill>
                <a:latin typeface="微軟正黑體" panose="020B0604030504040204" pitchFamily="34" charset="-120"/>
                <a:ea typeface="微軟正黑體" panose="020B0604030504040204" pitchFamily="34" charset="-120"/>
              </a:rPr>
              <a:t>1/18-20</a:t>
            </a:r>
            <a:r>
              <a:rPr kumimoji="0" lang="zh-TW" altLang="en-US" sz="1200" b="1" kern="0" dirty="0">
                <a:solidFill>
                  <a:schemeClr val="bg1"/>
                </a:solidFill>
                <a:latin typeface="微軟正黑體" panose="020B0604030504040204" pitchFamily="34" charset="-120"/>
                <a:ea typeface="微軟正黑體" panose="020B0604030504040204" pitchFamily="34" charset="-120"/>
              </a:rPr>
              <a:t>成績公告</a:t>
            </a:r>
            <a:r>
              <a:rPr kumimoji="0" lang="en-US" altLang="zh-TW" sz="1200" b="1" kern="0" dirty="0">
                <a:solidFill>
                  <a:schemeClr val="bg1"/>
                </a:solidFill>
                <a:latin typeface="微軟正黑體" panose="020B0604030504040204" pitchFamily="34" charset="-120"/>
                <a:ea typeface="微軟正黑體" panose="020B0604030504040204" pitchFamily="34" charset="-120"/>
              </a:rPr>
              <a:t>2/25</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139" name="圓角矩形 138"/>
          <p:cNvSpPr/>
          <p:nvPr/>
        </p:nvSpPr>
        <p:spPr>
          <a:xfrm>
            <a:off x="6919686" y="4175898"/>
            <a:ext cx="1192716" cy="823436"/>
          </a:xfrm>
          <a:prstGeom prst="roundRect">
            <a:avLst>
              <a:gd name="adj" fmla="val 5767"/>
            </a:avLst>
          </a:prstGeom>
          <a:solidFill>
            <a:srgbClr val="C00000"/>
          </a:solidFill>
          <a:ln>
            <a:noFill/>
          </a:ln>
        </p:spPr>
        <p:txBody>
          <a:bodyPr wrap="square">
            <a:spAutoFit/>
          </a:bodyPr>
          <a:lstStyle/>
          <a:p>
            <a:pPr algn="ctr"/>
            <a:r>
              <a:rPr lang="zh-TW" altLang="en-US" b="1" dirty="0">
                <a:solidFill>
                  <a:schemeClr val="bg1"/>
                </a:solidFill>
                <a:latin typeface="+mn-ea"/>
                <a:ea typeface="+mn-ea"/>
              </a:rPr>
              <a:t>統測</a:t>
            </a:r>
            <a:endParaRPr lang="en-US" altLang="zh-TW" b="1" dirty="0">
              <a:solidFill>
                <a:schemeClr val="bg1"/>
              </a:solidFill>
              <a:latin typeface="+mn-ea"/>
              <a:ea typeface="+mn-ea"/>
            </a:endParaRPr>
          </a:p>
          <a:p>
            <a:pPr algn="ctr"/>
            <a:r>
              <a:rPr lang="en-US" altLang="zh-TW" sz="1600" b="1" dirty="0">
                <a:solidFill>
                  <a:schemeClr val="bg1"/>
                </a:solidFill>
                <a:latin typeface="+mn-ea"/>
                <a:ea typeface="+mn-ea"/>
              </a:rPr>
              <a:t>4/26-27</a:t>
            </a:r>
          </a:p>
          <a:p>
            <a:pPr algn="ctr"/>
            <a:r>
              <a:rPr lang="zh-TW" altLang="en-US" sz="1200" b="1" dirty="0">
                <a:solidFill>
                  <a:schemeClr val="bg1"/>
                </a:solidFill>
                <a:latin typeface="+mn-ea"/>
                <a:ea typeface="+mn-ea"/>
              </a:rPr>
              <a:t>成績公告</a:t>
            </a:r>
            <a:r>
              <a:rPr lang="en-US" altLang="zh-TW" sz="1200" b="1" dirty="0">
                <a:solidFill>
                  <a:schemeClr val="bg1"/>
                </a:solidFill>
                <a:latin typeface="+mn-ea"/>
                <a:ea typeface="+mn-ea"/>
              </a:rPr>
              <a:t>5/15</a:t>
            </a:r>
          </a:p>
        </p:txBody>
      </p:sp>
      <p:grpSp>
        <p:nvGrpSpPr>
          <p:cNvPr id="6" name="群組 5"/>
          <p:cNvGrpSpPr/>
          <p:nvPr/>
        </p:nvGrpSpPr>
        <p:grpSpPr>
          <a:xfrm>
            <a:off x="4433214" y="3572494"/>
            <a:ext cx="510658" cy="504056"/>
            <a:chOff x="3914869" y="3588004"/>
            <a:chExt cx="510658" cy="504056"/>
          </a:xfrm>
        </p:grpSpPr>
        <p:sp>
          <p:nvSpPr>
            <p:cNvPr id="109" name="流程圖: 接點 108"/>
            <p:cNvSpPr/>
            <p:nvPr/>
          </p:nvSpPr>
          <p:spPr>
            <a:xfrm>
              <a:off x="4104085" y="3762112"/>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1" name="流程圖: 接點 140"/>
            <p:cNvSpPr/>
            <p:nvPr/>
          </p:nvSpPr>
          <p:spPr>
            <a:xfrm>
              <a:off x="3914869" y="3588004"/>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2" name="文字方塊 141"/>
            <p:cNvSpPr txBox="1"/>
            <p:nvPr/>
          </p:nvSpPr>
          <p:spPr>
            <a:xfrm>
              <a:off x="4018357" y="3650098"/>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3</a:t>
              </a:r>
              <a:endParaRPr lang="zh-TW" altLang="en-US" dirty="0">
                <a:solidFill>
                  <a:schemeClr val="bg1"/>
                </a:solidFill>
              </a:endParaRPr>
            </a:p>
          </p:txBody>
        </p:sp>
      </p:grpSp>
      <p:grpSp>
        <p:nvGrpSpPr>
          <p:cNvPr id="2" name="群組 1"/>
          <p:cNvGrpSpPr/>
          <p:nvPr/>
        </p:nvGrpSpPr>
        <p:grpSpPr>
          <a:xfrm>
            <a:off x="7313534" y="3573016"/>
            <a:ext cx="510658" cy="504056"/>
            <a:chOff x="6077779" y="3573016"/>
            <a:chExt cx="510658" cy="504056"/>
          </a:xfrm>
        </p:grpSpPr>
        <p:sp>
          <p:nvSpPr>
            <p:cNvPr id="112" name="流程圖: 接點 111"/>
            <p:cNvSpPr/>
            <p:nvPr/>
          </p:nvSpPr>
          <p:spPr>
            <a:xfrm>
              <a:off x="6264325" y="3753036"/>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3" name="流程圖: 接點 142"/>
            <p:cNvSpPr/>
            <p:nvPr/>
          </p:nvSpPr>
          <p:spPr>
            <a:xfrm>
              <a:off x="6077779" y="3573016"/>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4" name="文字方塊 143"/>
            <p:cNvSpPr txBox="1"/>
            <p:nvPr/>
          </p:nvSpPr>
          <p:spPr>
            <a:xfrm>
              <a:off x="6181267" y="3635110"/>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5</a:t>
              </a:r>
              <a:endParaRPr lang="zh-TW" altLang="en-US" dirty="0">
                <a:solidFill>
                  <a:schemeClr val="bg1"/>
                </a:solidFill>
              </a:endParaRPr>
            </a:p>
          </p:txBody>
        </p:sp>
      </p:grpSp>
      <p:grpSp>
        <p:nvGrpSpPr>
          <p:cNvPr id="4" name="群組 3"/>
          <p:cNvGrpSpPr/>
          <p:nvPr/>
        </p:nvGrpSpPr>
        <p:grpSpPr>
          <a:xfrm>
            <a:off x="9846558" y="3591523"/>
            <a:ext cx="510658" cy="504056"/>
            <a:chOff x="10256159" y="3591523"/>
            <a:chExt cx="510658" cy="504056"/>
          </a:xfrm>
        </p:grpSpPr>
        <p:sp>
          <p:nvSpPr>
            <p:cNvPr id="140" name="流程圖: 接點 139"/>
            <p:cNvSpPr/>
            <p:nvPr/>
          </p:nvSpPr>
          <p:spPr>
            <a:xfrm>
              <a:off x="10421643" y="3745191"/>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5" name="流程圖: 接點 144"/>
            <p:cNvSpPr/>
            <p:nvPr/>
          </p:nvSpPr>
          <p:spPr>
            <a:xfrm>
              <a:off x="10256159"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6" name="文字方塊 145"/>
            <p:cNvSpPr txBox="1"/>
            <p:nvPr/>
          </p:nvSpPr>
          <p:spPr>
            <a:xfrm>
              <a:off x="10359647" y="3653617"/>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7</a:t>
              </a:r>
              <a:endParaRPr lang="zh-TW" altLang="en-US" dirty="0">
                <a:solidFill>
                  <a:schemeClr val="bg1"/>
                </a:solidFill>
              </a:endParaRPr>
            </a:p>
          </p:txBody>
        </p:sp>
      </p:grpSp>
      <p:sp>
        <p:nvSpPr>
          <p:cNvPr id="147" name="矩形 146"/>
          <p:cNvSpPr/>
          <p:nvPr/>
        </p:nvSpPr>
        <p:spPr>
          <a:xfrm>
            <a:off x="3277632" y="932080"/>
            <a:ext cx="8483413" cy="338554"/>
          </a:xfrm>
          <a:prstGeom prst="rect">
            <a:avLst/>
          </a:prstGeom>
        </p:spPr>
        <p:txBody>
          <a:bodyPr wrap="none">
            <a:spAutoFit/>
          </a:bodyPr>
          <a:lstStyle/>
          <a:p>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114</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學年度招生日程請以正式簡章為準 </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1400" dirty="0">
                <a:solidFill>
                  <a:schemeClr val="accent1">
                    <a:lumMod val="75000"/>
                  </a:schemeClr>
                </a:solidFill>
                <a:latin typeface="微軟正黑體" panose="020B0604030504040204" pitchFamily="34" charset="-120"/>
                <a:ea typeface="微軟正黑體" panose="020B0604030504040204" pitchFamily="34" charset="-120"/>
              </a:rPr>
              <a:t>特才、繁星簡章</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113/11/21</a:t>
            </a:r>
            <a:r>
              <a:rPr lang="zh-TW" altLang="en-US" sz="1400" dirty="0">
                <a:solidFill>
                  <a:schemeClr val="accent1">
                    <a:lumMod val="75000"/>
                  </a:schemeClr>
                </a:solidFill>
                <a:latin typeface="微軟正黑體" panose="020B0604030504040204" pitchFamily="34" charset="-120"/>
                <a:ea typeface="微軟正黑體" panose="020B0604030504040204" pitchFamily="34" charset="-120"/>
              </a:rPr>
              <a:t>公告，其餘簡章</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113/12/7</a:t>
            </a:r>
            <a:r>
              <a:rPr lang="zh-TW" altLang="en-US" sz="1400" dirty="0">
                <a:solidFill>
                  <a:schemeClr val="accent1">
                    <a:lumMod val="75000"/>
                  </a:schemeClr>
                </a:solidFill>
                <a:latin typeface="微軟正黑體" panose="020B0604030504040204" pitchFamily="34" charset="-120"/>
                <a:ea typeface="微軟正黑體" panose="020B0604030504040204" pitchFamily="34" charset="-120"/>
              </a:rPr>
              <a:t>公告</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a:t>
            </a:r>
            <a:endParaRPr lang="zh-TW" altLang="en-US" sz="16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49" name="向下箭號 148"/>
          <p:cNvSpPr/>
          <p:nvPr/>
        </p:nvSpPr>
        <p:spPr>
          <a:xfrm flipV="1">
            <a:off x="11179565" y="3801005"/>
            <a:ext cx="317035" cy="4451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49"/>
          <p:cNvSpPr/>
          <p:nvPr/>
        </p:nvSpPr>
        <p:spPr>
          <a:xfrm>
            <a:off x="10861916" y="4124189"/>
            <a:ext cx="1115616" cy="461665"/>
          </a:xfrm>
          <a:prstGeom prst="rect">
            <a:avLst/>
          </a:prstGeom>
          <a:solidFill>
            <a:srgbClr val="7030A0"/>
          </a:solidFill>
          <a:ln>
            <a:noFill/>
          </a:ln>
        </p:spPr>
        <p:txBody>
          <a:bodyPr wrap="square" anchor="ctr">
            <a:spAutoFit/>
          </a:bodyPr>
          <a:lstStyle/>
          <a:p>
            <a:r>
              <a:rPr lang="zh-TW" altLang="en-US" sz="1200" b="1" dirty="0">
                <a:solidFill>
                  <a:schemeClr val="bg1"/>
                </a:solidFill>
                <a:effectLst>
                  <a:outerShdw blurRad="38100" dist="38100" dir="2700000" algn="tl">
                    <a:srgbClr val="000000">
                      <a:alpha val="43137"/>
                    </a:srgbClr>
                  </a:outerShdw>
                </a:effectLst>
                <a:latin typeface="+mn-ea"/>
                <a:ea typeface="+mn-ea"/>
              </a:rPr>
              <a:t>各校單獨招生</a:t>
            </a:r>
            <a:endParaRPr lang="en-US" altLang="zh-TW" sz="1200" b="1" dirty="0">
              <a:solidFill>
                <a:schemeClr val="bg1"/>
              </a:solidFill>
              <a:effectLst>
                <a:outerShdw blurRad="38100" dist="38100" dir="2700000" algn="tl">
                  <a:srgbClr val="000000">
                    <a:alpha val="43137"/>
                  </a:srgbClr>
                </a:outerShdw>
              </a:effectLst>
              <a:latin typeface="+mn-ea"/>
              <a:ea typeface="+mn-ea"/>
            </a:endParaRPr>
          </a:p>
          <a:p>
            <a:r>
              <a:rPr lang="en-US" altLang="zh-TW" sz="1200" b="1" dirty="0">
                <a:solidFill>
                  <a:schemeClr val="bg1"/>
                </a:solidFill>
                <a:effectLst>
                  <a:outerShdw blurRad="38100" dist="38100" dir="2700000" algn="tl">
                    <a:srgbClr val="000000">
                      <a:alpha val="43137"/>
                    </a:srgbClr>
                  </a:outerShdw>
                </a:effectLst>
                <a:latin typeface="+mn-ea"/>
                <a:ea typeface="+mn-ea"/>
              </a:rPr>
              <a:t>8/7</a:t>
            </a:r>
            <a:r>
              <a:rPr lang="zh-TW" altLang="en-US" sz="1200" b="1" dirty="0">
                <a:solidFill>
                  <a:schemeClr val="bg1"/>
                </a:solidFill>
                <a:effectLst>
                  <a:outerShdw blurRad="38100" dist="38100" dir="2700000" algn="tl">
                    <a:srgbClr val="000000">
                      <a:alpha val="43137"/>
                    </a:srgbClr>
                  </a:outerShdw>
                </a:effectLst>
                <a:latin typeface="+mn-ea"/>
                <a:ea typeface="+mn-ea"/>
              </a:rPr>
              <a:t>起</a:t>
            </a:r>
            <a:endParaRPr lang="en-US" altLang="zh-TW" sz="1200" b="1" dirty="0">
              <a:solidFill>
                <a:schemeClr val="bg1"/>
              </a:solidFill>
              <a:effectLst>
                <a:outerShdw blurRad="38100" dist="38100" dir="2700000" algn="tl">
                  <a:srgbClr val="000000">
                    <a:alpha val="43137"/>
                  </a:srgbClr>
                </a:outerShdw>
              </a:effectLst>
              <a:latin typeface="+mn-ea"/>
              <a:ea typeface="+mn-ea"/>
            </a:endParaRPr>
          </a:p>
        </p:txBody>
      </p:sp>
      <p:grpSp>
        <p:nvGrpSpPr>
          <p:cNvPr id="58" name="群組 57"/>
          <p:cNvGrpSpPr/>
          <p:nvPr/>
        </p:nvGrpSpPr>
        <p:grpSpPr>
          <a:xfrm>
            <a:off x="10624424" y="3569014"/>
            <a:ext cx="510658" cy="504056"/>
            <a:chOff x="10256159" y="3591523"/>
            <a:chExt cx="510658" cy="504056"/>
          </a:xfrm>
        </p:grpSpPr>
        <p:sp>
          <p:nvSpPr>
            <p:cNvPr id="59" name="流程圖: 接點 58"/>
            <p:cNvSpPr/>
            <p:nvPr/>
          </p:nvSpPr>
          <p:spPr>
            <a:xfrm>
              <a:off x="10421643" y="3745191"/>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0" name="流程圖: 接點 59"/>
            <p:cNvSpPr/>
            <p:nvPr/>
          </p:nvSpPr>
          <p:spPr>
            <a:xfrm>
              <a:off x="10256159"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1" name="文字方塊 60"/>
            <p:cNvSpPr txBox="1"/>
            <p:nvPr/>
          </p:nvSpPr>
          <p:spPr>
            <a:xfrm>
              <a:off x="10359647" y="3653617"/>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8</a:t>
              </a:r>
              <a:endParaRPr lang="zh-TW" altLang="en-US" dirty="0">
                <a:solidFill>
                  <a:schemeClr val="bg1"/>
                </a:solidFill>
              </a:endParaRPr>
            </a:p>
          </p:txBody>
        </p:sp>
      </p:grpSp>
    </p:spTree>
    <p:extLst>
      <p:ext uri="{BB962C8B-B14F-4D97-AF65-F5344CB8AC3E}">
        <p14:creationId xmlns:p14="http://schemas.microsoft.com/office/powerpoint/2010/main" val="132500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8684" y="2348880"/>
            <a:ext cx="7774632" cy="1546400"/>
          </a:xfrm>
        </p:spPr>
        <p:txBody>
          <a:bodyPr/>
          <a:lstStyle/>
          <a:p>
            <a:pPr algn="ctr">
              <a:buClr>
                <a:srgbClr val="3796BF"/>
              </a:buClr>
              <a:defRPr/>
            </a:pP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sym typeface="Oswald"/>
              </a:rPr>
              <a:t>科技</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校院</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sym typeface="Oswald"/>
              </a:rPr>
              <a:t>繁星</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計畫聯合</a:t>
            </a:r>
            <a:r>
              <a:rPr lang="zh-TW" altLang="en-US" sz="4800" dirty="0">
                <a:solidFill>
                  <a:schemeClr val="bg1"/>
                </a:solidFill>
                <a:latin typeface="微軟正黑體" panose="020B0604030504040204" pitchFamily="34" charset="-120"/>
                <a:ea typeface="微軟正黑體" panose="020B0604030504040204" pitchFamily="34" charset="-120"/>
                <a:cs typeface="Arial Unicode MS" pitchFamily="34" charset="-120"/>
                <a:sym typeface="Oswald"/>
              </a:rPr>
              <a:t>推薦甄選</a:t>
            </a:r>
          </a:p>
        </p:txBody>
      </p:sp>
      <p:sp>
        <p:nvSpPr>
          <p:cNvPr id="3" name="副標題 2"/>
          <p:cNvSpPr>
            <a:spLocks noGrp="1"/>
          </p:cNvSpPr>
          <p:nvPr>
            <p:ph type="subTitle" idx="1"/>
          </p:nvPr>
        </p:nvSpPr>
        <p:spPr>
          <a:xfrm>
            <a:off x="2640732" y="4509120"/>
            <a:ext cx="6910536" cy="104640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http://www.jctv.ntut.edu.tw/star/</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142" t="9142" r="9141" b="9141"/>
          <a:stretch/>
        </p:blipFill>
        <p:spPr>
          <a:xfrm>
            <a:off x="8975204" y="4274685"/>
            <a:ext cx="1152128" cy="1152128"/>
          </a:xfrm>
          <a:prstGeom prst="rect">
            <a:avLst/>
          </a:prstGeom>
        </p:spPr>
      </p:pic>
      <p:pic>
        <p:nvPicPr>
          <p:cNvPr id="5" name="圖片 4">
            <a:extLst>
              <a:ext uri="{FF2B5EF4-FFF2-40B4-BE49-F238E27FC236}">
                <a16:creationId xmlns:a16="http://schemas.microsoft.com/office/drawing/2014/main" id="{9530E197-FC41-6BFF-8C19-0182408345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39"/>
          <a:stretch/>
        </p:blipFill>
        <p:spPr>
          <a:xfrm>
            <a:off x="-2256928" y="2674604"/>
            <a:ext cx="4750539" cy="2176145"/>
          </a:xfrm>
          <a:prstGeom prst="rect">
            <a:avLst/>
          </a:prstGeom>
        </p:spPr>
      </p:pic>
      <p:sp>
        <p:nvSpPr>
          <p:cNvPr id="6" name="標題 1">
            <a:extLst>
              <a:ext uri="{FF2B5EF4-FFF2-40B4-BE49-F238E27FC236}">
                <a16:creationId xmlns:a16="http://schemas.microsoft.com/office/drawing/2014/main" id="{57E17FF2-66B6-CD66-4287-CE3D9D734E69}"/>
              </a:ext>
            </a:extLst>
          </p:cNvPr>
          <p:cNvSpPr txBox="1">
            <a:spLocks/>
          </p:cNvSpPr>
          <p:nvPr/>
        </p:nvSpPr>
        <p:spPr>
          <a:xfrm>
            <a:off x="335360" y="995248"/>
            <a:ext cx="2616878" cy="13807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4149 w 21605"/>
              <a:gd name="connsiteY0" fmla="*/ 1783 h 21600"/>
              <a:gd name="connsiteX1" fmla="*/ 18130 w 21605"/>
              <a:gd name="connsiteY1" fmla="*/ 0 h 21600"/>
              <a:gd name="connsiteX2" fmla="*/ 21605 w 21605"/>
              <a:gd name="connsiteY2" fmla="*/ 10800 h 21600"/>
              <a:gd name="connsiteX3" fmla="*/ 18130 w 21605"/>
              <a:gd name="connsiteY3" fmla="*/ 21600 h 21600"/>
              <a:gd name="connsiteX4" fmla="*/ 3480 w 21605"/>
              <a:gd name="connsiteY4" fmla="*/ 21600 h 21600"/>
              <a:gd name="connsiteX5" fmla="*/ 5 w 21605"/>
              <a:gd name="connsiteY5" fmla="*/ 10800 h 21600"/>
              <a:gd name="connsiteX6" fmla="*/ 4149 w 21605"/>
              <a:gd name="connsiteY6" fmla="*/ 1783 h 21600"/>
              <a:gd name="connsiteX0" fmla="*/ 4149 w 21605"/>
              <a:gd name="connsiteY0" fmla="*/ 1783 h 21600"/>
              <a:gd name="connsiteX1" fmla="*/ 18130 w 21605"/>
              <a:gd name="connsiteY1" fmla="*/ 0 h 21600"/>
              <a:gd name="connsiteX2" fmla="*/ 21605 w 21605"/>
              <a:gd name="connsiteY2" fmla="*/ 10800 h 21600"/>
              <a:gd name="connsiteX3" fmla="*/ 18130 w 21605"/>
              <a:gd name="connsiteY3" fmla="*/ 21600 h 21600"/>
              <a:gd name="connsiteX4" fmla="*/ 3480 w 21605"/>
              <a:gd name="connsiteY4" fmla="*/ 21600 h 21600"/>
              <a:gd name="connsiteX5" fmla="*/ 5 w 21605"/>
              <a:gd name="connsiteY5" fmla="*/ 10800 h 21600"/>
              <a:gd name="connsiteX6" fmla="*/ 4149 w 21605"/>
              <a:gd name="connsiteY6" fmla="*/ 1783 h 21600"/>
              <a:gd name="connsiteX0" fmla="*/ 4149 w 21653"/>
              <a:gd name="connsiteY0" fmla="*/ 0 h 19817"/>
              <a:gd name="connsiteX1" fmla="*/ 15835 w 21653"/>
              <a:gd name="connsiteY1" fmla="*/ 2005 h 19817"/>
              <a:gd name="connsiteX2" fmla="*/ 21605 w 21653"/>
              <a:gd name="connsiteY2" fmla="*/ 9017 h 19817"/>
              <a:gd name="connsiteX3" fmla="*/ 18130 w 21653"/>
              <a:gd name="connsiteY3" fmla="*/ 19817 h 19817"/>
              <a:gd name="connsiteX4" fmla="*/ 3480 w 21653"/>
              <a:gd name="connsiteY4" fmla="*/ 19817 h 19817"/>
              <a:gd name="connsiteX5" fmla="*/ 5 w 21653"/>
              <a:gd name="connsiteY5" fmla="*/ 9017 h 19817"/>
              <a:gd name="connsiteX6" fmla="*/ 4149 w 21653"/>
              <a:gd name="connsiteY6" fmla="*/ 0 h 19817"/>
              <a:gd name="connsiteX0" fmla="*/ 4149 w 21559"/>
              <a:gd name="connsiteY0" fmla="*/ 0 h 19817"/>
              <a:gd name="connsiteX1" fmla="*/ 15835 w 21559"/>
              <a:gd name="connsiteY1" fmla="*/ 2005 h 19817"/>
              <a:gd name="connsiteX2" fmla="*/ 21509 w 21559"/>
              <a:gd name="connsiteY2" fmla="*/ 2109 h 19817"/>
              <a:gd name="connsiteX3" fmla="*/ 18130 w 21559"/>
              <a:gd name="connsiteY3" fmla="*/ 19817 h 19817"/>
              <a:gd name="connsiteX4" fmla="*/ 3480 w 21559"/>
              <a:gd name="connsiteY4" fmla="*/ 19817 h 19817"/>
              <a:gd name="connsiteX5" fmla="*/ 5 w 21559"/>
              <a:gd name="connsiteY5" fmla="*/ 9017 h 19817"/>
              <a:gd name="connsiteX6" fmla="*/ 4149 w 21559"/>
              <a:gd name="connsiteY6" fmla="*/ 0 h 19817"/>
              <a:gd name="connsiteX0" fmla="*/ 4149 w 21603"/>
              <a:gd name="connsiteY0" fmla="*/ 1560 h 21377"/>
              <a:gd name="connsiteX1" fmla="*/ 14783 w 21603"/>
              <a:gd name="connsiteY1" fmla="*/ 0 h 21377"/>
              <a:gd name="connsiteX2" fmla="*/ 21509 w 21603"/>
              <a:gd name="connsiteY2" fmla="*/ 3669 h 21377"/>
              <a:gd name="connsiteX3" fmla="*/ 18130 w 21603"/>
              <a:gd name="connsiteY3" fmla="*/ 21377 h 21377"/>
              <a:gd name="connsiteX4" fmla="*/ 3480 w 21603"/>
              <a:gd name="connsiteY4" fmla="*/ 21377 h 21377"/>
              <a:gd name="connsiteX5" fmla="*/ 5 w 21603"/>
              <a:gd name="connsiteY5" fmla="*/ 10577 h 21377"/>
              <a:gd name="connsiteX6" fmla="*/ 4149 w 21603"/>
              <a:gd name="connsiteY6" fmla="*/ 1560 h 21377"/>
              <a:gd name="connsiteX0" fmla="*/ 4162 w 21616"/>
              <a:gd name="connsiteY0" fmla="*/ 1560 h 21377"/>
              <a:gd name="connsiteX1" fmla="*/ 14796 w 21616"/>
              <a:gd name="connsiteY1" fmla="*/ 0 h 21377"/>
              <a:gd name="connsiteX2" fmla="*/ 21522 w 21616"/>
              <a:gd name="connsiteY2" fmla="*/ 3669 h 21377"/>
              <a:gd name="connsiteX3" fmla="*/ 18143 w 21616"/>
              <a:gd name="connsiteY3" fmla="*/ 21377 h 21377"/>
              <a:gd name="connsiteX4" fmla="*/ 5693 w 21616"/>
              <a:gd name="connsiteY4" fmla="*/ 18257 h 21377"/>
              <a:gd name="connsiteX5" fmla="*/ 18 w 21616"/>
              <a:gd name="connsiteY5" fmla="*/ 10577 h 21377"/>
              <a:gd name="connsiteX6" fmla="*/ 4162 w 21616"/>
              <a:gd name="connsiteY6" fmla="*/ 1560 h 21377"/>
              <a:gd name="connsiteX0" fmla="*/ 2655 w 20109"/>
              <a:gd name="connsiteY0" fmla="*/ 1560 h 21377"/>
              <a:gd name="connsiteX1" fmla="*/ 13289 w 20109"/>
              <a:gd name="connsiteY1" fmla="*/ 0 h 21377"/>
              <a:gd name="connsiteX2" fmla="*/ 20015 w 20109"/>
              <a:gd name="connsiteY2" fmla="*/ 3669 h 21377"/>
              <a:gd name="connsiteX3" fmla="*/ 16636 w 20109"/>
              <a:gd name="connsiteY3" fmla="*/ 21377 h 21377"/>
              <a:gd name="connsiteX4" fmla="*/ 4186 w 20109"/>
              <a:gd name="connsiteY4" fmla="*/ 18257 h 21377"/>
              <a:gd name="connsiteX5" fmla="*/ 41 w 20109"/>
              <a:gd name="connsiteY5" fmla="*/ 9908 h 21377"/>
              <a:gd name="connsiteX6" fmla="*/ 2655 w 20109"/>
              <a:gd name="connsiteY6" fmla="*/ 1560 h 21377"/>
              <a:gd name="connsiteX0" fmla="*/ 2622 w 20076"/>
              <a:gd name="connsiteY0" fmla="*/ 1560 h 21377"/>
              <a:gd name="connsiteX1" fmla="*/ 13256 w 20076"/>
              <a:gd name="connsiteY1" fmla="*/ 0 h 21377"/>
              <a:gd name="connsiteX2" fmla="*/ 19982 w 20076"/>
              <a:gd name="connsiteY2" fmla="*/ 3669 h 21377"/>
              <a:gd name="connsiteX3" fmla="*/ 16603 w 20076"/>
              <a:gd name="connsiteY3" fmla="*/ 21377 h 21377"/>
              <a:gd name="connsiteX4" fmla="*/ 3197 w 20076"/>
              <a:gd name="connsiteY4" fmla="*/ 20708 h 21377"/>
              <a:gd name="connsiteX5" fmla="*/ 8 w 20076"/>
              <a:gd name="connsiteY5" fmla="*/ 9908 h 21377"/>
              <a:gd name="connsiteX6" fmla="*/ 2622 w 20076"/>
              <a:gd name="connsiteY6" fmla="*/ 1560 h 21377"/>
              <a:gd name="connsiteX0" fmla="*/ 2622 w 19986"/>
              <a:gd name="connsiteY0" fmla="*/ 1560 h 20708"/>
              <a:gd name="connsiteX1" fmla="*/ 13256 w 19986"/>
              <a:gd name="connsiteY1" fmla="*/ 0 h 20708"/>
              <a:gd name="connsiteX2" fmla="*/ 19982 w 19986"/>
              <a:gd name="connsiteY2" fmla="*/ 3669 h 20708"/>
              <a:gd name="connsiteX3" fmla="*/ 14212 w 19986"/>
              <a:gd name="connsiteY3" fmla="*/ 18703 h 20708"/>
              <a:gd name="connsiteX4" fmla="*/ 3197 w 19986"/>
              <a:gd name="connsiteY4" fmla="*/ 20708 h 20708"/>
              <a:gd name="connsiteX5" fmla="*/ 8 w 19986"/>
              <a:gd name="connsiteY5" fmla="*/ 9908 h 20708"/>
              <a:gd name="connsiteX6" fmla="*/ 2622 w 19986"/>
              <a:gd name="connsiteY6" fmla="*/ 1560 h 20708"/>
              <a:gd name="connsiteX0" fmla="*/ 2622 w 19986"/>
              <a:gd name="connsiteY0" fmla="*/ 1560 h 21624"/>
              <a:gd name="connsiteX1" fmla="*/ 13256 w 19986"/>
              <a:gd name="connsiteY1" fmla="*/ 0 h 21624"/>
              <a:gd name="connsiteX2" fmla="*/ 19982 w 19986"/>
              <a:gd name="connsiteY2" fmla="*/ 3669 h 21624"/>
              <a:gd name="connsiteX3" fmla="*/ 14212 w 19986"/>
              <a:gd name="connsiteY3" fmla="*/ 18703 h 21624"/>
              <a:gd name="connsiteX4" fmla="*/ 3197 w 19986"/>
              <a:gd name="connsiteY4" fmla="*/ 20708 h 21624"/>
              <a:gd name="connsiteX5" fmla="*/ 8 w 19986"/>
              <a:gd name="connsiteY5" fmla="*/ 9908 h 21624"/>
              <a:gd name="connsiteX6" fmla="*/ 2622 w 19986"/>
              <a:gd name="connsiteY6" fmla="*/ 1560 h 21624"/>
              <a:gd name="connsiteX0" fmla="*/ 2622 w 19986"/>
              <a:gd name="connsiteY0" fmla="*/ 1560 h 21624"/>
              <a:gd name="connsiteX1" fmla="*/ 13256 w 19986"/>
              <a:gd name="connsiteY1" fmla="*/ 0 h 21624"/>
              <a:gd name="connsiteX2" fmla="*/ 19982 w 19986"/>
              <a:gd name="connsiteY2" fmla="*/ 3669 h 21624"/>
              <a:gd name="connsiteX3" fmla="*/ 14212 w 19986"/>
              <a:gd name="connsiteY3" fmla="*/ 18703 h 21624"/>
              <a:gd name="connsiteX4" fmla="*/ 3197 w 19986"/>
              <a:gd name="connsiteY4" fmla="*/ 20708 h 21624"/>
              <a:gd name="connsiteX5" fmla="*/ 8 w 19986"/>
              <a:gd name="connsiteY5" fmla="*/ 9908 h 21624"/>
              <a:gd name="connsiteX6" fmla="*/ 2622 w 19986"/>
              <a:gd name="connsiteY6" fmla="*/ 1560 h 21624"/>
              <a:gd name="connsiteX0" fmla="*/ 2622 w 19508"/>
              <a:gd name="connsiteY0" fmla="*/ 1560 h 21624"/>
              <a:gd name="connsiteX1" fmla="*/ 13256 w 19508"/>
              <a:gd name="connsiteY1" fmla="*/ 0 h 21624"/>
              <a:gd name="connsiteX2" fmla="*/ 19504 w 19508"/>
              <a:gd name="connsiteY2" fmla="*/ 10354 h 21624"/>
              <a:gd name="connsiteX3" fmla="*/ 14212 w 19508"/>
              <a:gd name="connsiteY3" fmla="*/ 18703 h 21624"/>
              <a:gd name="connsiteX4" fmla="*/ 3197 w 19508"/>
              <a:gd name="connsiteY4" fmla="*/ 20708 h 21624"/>
              <a:gd name="connsiteX5" fmla="*/ 8 w 19508"/>
              <a:gd name="connsiteY5" fmla="*/ 9908 h 21624"/>
              <a:gd name="connsiteX6" fmla="*/ 2622 w 19508"/>
              <a:gd name="connsiteY6" fmla="*/ 1560 h 21624"/>
              <a:gd name="connsiteX0" fmla="*/ 2622 w 20253"/>
              <a:gd name="connsiteY0" fmla="*/ 1560 h 21624"/>
              <a:gd name="connsiteX1" fmla="*/ 13256 w 20253"/>
              <a:gd name="connsiteY1" fmla="*/ 0 h 21624"/>
              <a:gd name="connsiteX2" fmla="*/ 19504 w 20253"/>
              <a:gd name="connsiteY2" fmla="*/ 10354 h 21624"/>
              <a:gd name="connsiteX3" fmla="*/ 14212 w 20253"/>
              <a:gd name="connsiteY3" fmla="*/ 18703 h 21624"/>
              <a:gd name="connsiteX4" fmla="*/ 3197 w 20253"/>
              <a:gd name="connsiteY4" fmla="*/ 20708 h 21624"/>
              <a:gd name="connsiteX5" fmla="*/ 8 w 20253"/>
              <a:gd name="connsiteY5" fmla="*/ 9908 h 21624"/>
              <a:gd name="connsiteX6" fmla="*/ 2622 w 20253"/>
              <a:gd name="connsiteY6" fmla="*/ 1560 h 21624"/>
              <a:gd name="connsiteX0" fmla="*/ 2622 w 19606"/>
              <a:gd name="connsiteY0" fmla="*/ 1560 h 21624"/>
              <a:gd name="connsiteX1" fmla="*/ 13256 w 19606"/>
              <a:gd name="connsiteY1" fmla="*/ 0 h 21624"/>
              <a:gd name="connsiteX2" fmla="*/ 19504 w 19606"/>
              <a:gd name="connsiteY2" fmla="*/ 10354 h 21624"/>
              <a:gd name="connsiteX3" fmla="*/ 14212 w 19606"/>
              <a:gd name="connsiteY3" fmla="*/ 18703 h 21624"/>
              <a:gd name="connsiteX4" fmla="*/ 3197 w 19606"/>
              <a:gd name="connsiteY4" fmla="*/ 20708 h 21624"/>
              <a:gd name="connsiteX5" fmla="*/ 8 w 19606"/>
              <a:gd name="connsiteY5" fmla="*/ 9908 h 21624"/>
              <a:gd name="connsiteX6" fmla="*/ 2622 w 19606"/>
              <a:gd name="connsiteY6" fmla="*/ 1560 h 21624"/>
              <a:gd name="connsiteX0" fmla="*/ 2622 w 19606"/>
              <a:gd name="connsiteY0" fmla="*/ 1560 h 22812"/>
              <a:gd name="connsiteX1" fmla="*/ 13256 w 19606"/>
              <a:gd name="connsiteY1" fmla="*/ 0 h 22812"/>
              <a:gd name="connsiteX2" fmla="*/ 19504 w 19606"/>
              <a:gd name="connsiteY2" fmla="*/ 10354 h 22812"/>
              <a:gd name="connsiteX3" fmla="*/ 14212 w 19606"/>
              <a:gd name="connsiteY3" fmla="*/ 18703 h 22812"/>
              <a:gd name="connsiteX4" fmla="*/ 3197 w 19606"/>
              <a:gd name="connsiteY4" fmla="*/ 20708 h 22812"/>
              <a:gd name="connsiteX5" fmla="*/ 8 w 19606"/>
              <a:gd name="connsiteY5" fmla="*/ 9908 h 22812"/>
              <a:gd name="connsiteX6" fmla="*/ 2622 w 19606"/>
              <a:gd name="connsiteY6" fmla="*/ 1560 h 22812"/>
              <a:gd name="connsiteX0" fmla="*/ 2622 w 19606"/>
              <a:gd name="connsiteY0" fmla="*/ 1560 h 22812"/>
              <a:gd name="connsiteX1" fmla="*/ 13256 w 19606"/>
              <a:gd name="connsiteY1" fmla="*/ 0 h 22812"/>
              <a:gd name="connsiteX2" fmla="*/ 19504 w 19606"/>
              <a:gd name="connsiteY2" fmla="*/ 10354 h 22812"/>
              <a:gd name="connsiteX3" fmla="*/ 14212 w 19606"/>
              <a:gd name="connsiteY3" fmla="*/ 18703 h 22812"/>
              <a:gd name="connsiteX4" fmla="*/ 3197 w 19606"/>
              <a:gd name="connsiteY4" fmla="*/ 20708 h 22812"/>
              <a:gd name="connsiteX5" fmla="*/ 8 w 19606"/>
              <a:gd name="connsiteY5" fmla="*/ 9908 h 22812"/>
              <a:gd name="connsiteX6" fmla="*/ 2622 w 19606"/>
              <a:gd name="connsiteY6" fmla="*/ 1560 h 22812"/>
              <a:gd name="connsiteX0" fmla="*/ 2622 w 19514"/>
              <a:gd name="connsiteY0" fmla="*/ 1560 h 23021"/>
              <a:gd name="connsiteX1" fmla="*/ 13256 w 19514"/>
              <a:gd name="connsiteY1" fmla="*/ 0 h 23021"/>
              <a:gd name="connsiteX2" fmla="*/ 19504 w 19514"/>
              <a:gd name="connsiteY2" fmla="*/ 10354 h 23021"/>
              <a:gd name="connsiteX3" fmla="*/ 14595 w 19514"/>
              <a:gd name="connsiteY3" fmla="*/ 19149 h 23021"/>
              <a:gd name="connsiteX4" fmla="*/ 3197 w 19514"/>
              <a:gd name="connsiteY4" fmla="*/ 20708 h 23021"/>
              <a:gd name="connsiteX5" fmla="*/ 8 w 19514"/>
              <a:gd name="connsiteY5" fmla="*/ 9908 h 23021"/>
              <a:gd name="connsiteX6" fmla="*/ 2622 w 19514"/>
              <a:gd name="connsiteY6" fmla="*/ 1560 h 23021"/>
              <a:gd name="connsiteX0" fmla="*/ 2622 w 19418"/>
              <a:gd name="connsiteY0" fmla="*/ 1560 h 23021"/>
              <a:gd name="connsiteX1" fmla="*/ 13256 w 19418"/>
              <a:gd name="connsiteY1" fmla="*/ 0 h 23021"/>
              <a:gd name="connsiteX2" fmla="*/ 19408 w 19418"/>
              <a:gd name="connsiteY2" fmla="*/ 12582 h 23021"/>
              <a:gd name="connsiteX3" fmla="*/ 14595 w 19418"/>
              <a:gd name="connsiteY3" fmla="*/ 19149 h 23021"/>
              <a:gd name="connsiteX4" fmla="*/ 3197 w 19418"/>
              <a:gd name="connsiteY4" fmla="*/ 20708 h 23021"/>
              <a:gd name="connsiteX5" fmla="*/ 8 w 19418"/>
              <a:gd name="connsiteY5" fmla="*/ 9908 h 23021"/>
              <a:gd name="connsiteX6" fmla="*/ 2622 w 19418"/>
              <a:gd name="connsiteY6" fmla="*/ 1560 h 23021"/>
              <a:gd name="connsiteX0" fmla="*/ 2622 w 19450"/>
              <a:gd name="connsiteY0" fmla="*/ 1560 h 23021"/>
              <a:gd name="connsiteX1" fmla="*/ 13256 w 19450"/>
              <a:gd name="connsiteY1" fmla="*/ 0 h 23021"/>
              <a:gd name="connsiteX2" fmla="*/ 19408 w 19450"/>
              <a:gd name="connsiteY2" fmla="*/ 12582 h 23021"/>
              <a:gd name="connsiteX3" fmla="*/ 14595 w 19450"/>
              <a:gd name="connsiteY3" fmla="*/ 19149 h 23021"/>
              <a:gd name="connsiteX4" fmla="*/ 3197 w 19450"/>
              <a:gd name="connsiteY4" fmla="*/ 20708 h 23021"/>
              <a:gd name="connsiteX5" fmla="*/ 8 w 19450"/>
              <a:gd name="connsiteY5" fmla="*/ 9908 h 23021"/>
              <a:gd name="connsiteX6" fmla="*/ 2622 w 19450"/>
              <a:gd name="connsiteY6" fmla="*/ 1560 h 23021"/>
              <a:gd name="connsiteX0" fmla="*/ 2622 w 19432"/>
              <a:gd name="connsiteY0" fmla="*/ 1560 h 23891"/>
              <a:gd name="connsiteX1" fmla="*/ 13256 w 19432"/>
              <a:gd name="connsiteY1" fmla="*/ 0 h 23891"/>
              <a:gd name="connsiteX2" fmla="*/ 19408 w 19432"/>
              <a:gd name="connsiteY2" fmla="*/ 12582 h 23891"/>
              <a:gd name="connsiteX3" fmla="*/ 15169 w 19432"/>
              <a:gd name="connsiteY3" fmla="*/ 20709 h 23891"/>
              <a:gd name="connsiteX4" fmla="*/ 3197 w 19432"/>
              <a:gd name="connsiteY4" fmla="*/ 20708 h 23891"/>
              <a:gd name="connsiteX5" fmla="*/ 8 w 19432"/>
              <a:gd name="connsiteY5" fmla="*/ 9908 h 23891"/>
              <a:gd name="connsiteX6" fmla="*/ 2622 w 19432"/>
              <a:gd name="connsiteY6" fmla="*/ 1560 h 2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2" h="23891">
                <a:moveTo>
                  <a:pt x="2622" y="1560"/>
                </a:moveTo>
                <a:cubicBezTo>
                  <a:pt x="6836" y="3788"/>
                  <a:pt x="8373" y="0"/>
                  <a:pt x="13256" y="0"/>
                </a:cubicBezTo>
                <a:cubicBezTo>
                  <a:pt x="15175" y="0"/>
                  <a:pt x="19089" y="9131"/>
                  <a:pt x="19408" y="12582"/>
                </a:cubicBezTo>
                <a:cubicBezTo>
                  <a:pt x="19727" y="16033"/>
                  <a:pt x="16897" y="19372"/>
                  <a:pt x="15169" y="20709"/>
                </a:cubicBezTo>
                <a:cubicBezTo>
                  <a:pt x="12453" y="26280"/>
                  <a:pt x="6773" y="23383"/>
                  <a:pt x="3197" y="20708"/>
                </a:cubicBezTo>
                <a:cubicBezTo>
                  <a:pt x="895" y="18257"/>
                  <a:pt x="104" y="13099"/>
                  <a:pt x="8" y="9908"/>
                </a:cubicBezTo>
                <a:cubicBezTo>
                  <a:pt x="-88" y="6717"/>
                  <a:pt x="703" y="1560"/>
                  <a:pt x="2622" y="1560"/>
                </a:cubicBezTo>
                <a:close/>
              </a:path>
            </a:pathLst>
          </a:custGeom>
          <a:solidFill>
            <a:schemeClr val="accent6">
              <a:lumMod val="75000"/>
            </a:schemeClr>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Arial Unicode MS" pitchFamily="34" charset="-120"/>
                <a:ea typeface="Arial Unicode MS" pitchFamily="34" charset="-120"/>
                <a:cs typeface="Oswald"/>
              </a:rPr>
              <a:t>技高好好讀</a:t>
            </a:r>
            <a:endParaRPr kumimoji="0" lang="en-US" altLang="zh-TW" sz="2400" dirty="0">
              <a:solidFill>
                <a:schemeClr val="bg1"/>
              </a:solidFill>
              <a:latin typeface="Arial Unicode MS" pitchFamily="34" charset="-120"/>
              <a:ea typeface="Arial Unicode MS" pitchFamily="34" charset="-120"/>
              <a:cs typeface="Oswald"/>
            </a:endParaRPr>
          </a:p>
          <a:p>
            <a:pPr algn="ctr" fontAlgn="auto">
              <a:spcAft>
                <a:spcPts val="0"/>
              </a:spcAft>
            </a:pPr>
            <a:r>
              <a:rPr kumimoji="0" lang="zh-TW" altLang="en-US" sz="2400" dirty="0">
                <a:solidFill>
                  <a:srgbClr val="FFFF00"/>
                </a:solidFill>
                <a:latin typeface="Arial Unicode MS" pitchFamily="34" charset="-120"/>
                <a:ea typeface="Arial Unicode MS" pitchFamily="34" charset="-120"/>
                <a:cs typeface="Oswald"/>
              </a:rPr>
              <a:t>科技繁星</a:t>
            </a:r>
            <a:r>
              <a:rPr kumimoji="0" lang="zh-TW" altLang="en-US" sz="2400" dirty="0">
                <a:solidFill>
                  <a:schemeClr val="bg1"/>
                </a:solidFill>
                <a:latin typeface="Arial Unicode MS" pitchFamily="34" charset="-120"/>
                <a:ea typeface="Arial Unicode MS" pitchFamily="34" charset="-120"/>
                <a:cs typeface="Oswald"/>
              </a:rPr>
              <a:t>有前途</a:t>
            </a:r>
            <a:endParaRPr kumimoji="0" lang="zh-TW" altLang="en-US" sz="12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pic>
        <p:nvPicPr>
          <p:cNvPr id="8" name="圖片 7">
            <a:extLst>
              <a:ext uri="{FF2B5EF4-FFF2-40B4-BE49-F238E27FC236}">
                <a16:creationId xmlns:a16="http://schemas.microsoft.com/office/drawing/2014/main" id="{01A2C1EC-637E-CCF2-AFC8-DAA28D75B5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39"/>
          <a:stretch/>
        </p:blipFill>
        <p:spPr>
          <a:xfrm>
            <a:off x="6757361" y="7772067"/>
            <a:ext cx="4750539" cy="2176145"/>
          </a:xfrm>
          <a:prstGeom prst="rect">
            <a:avLst/>
          </a:prstGeom>
        </p:spPr>
      </p:pic>
      <p:sp>
        <p:nvSpPr>
          <p:cNvPr id="10" name="手繪多邊形: 圖案 9">
            <a:extLst>
              <a:ext uri="{FF2B5EF4-FFF2-40B4-BE49-F238E27FC236}">
                <a16:creationId xmlns:a16="http://schemas.microsoft.com/office/drawing/2014/main" id="{133FE4B7-076C-F325-B93E-98A3ED81D9DC}"/>
              </a:ext>
            </a:extLst>
          </p:cNvPr>
          <p:cNvSpPr/>
          <p:nvPr/>
        </p:nvSpPr>
        <p:spPr>
          <a:xfrm>
            <a:off x="1432666" y="2318197"/>
            <a:ext cx="202951" cy="437882"/>
          </a:xfrm>
          <a:custGeom>
            <a:avLst/>
            <a:gdLst>
              <a:gd name="connsiteX0" fmla="*/ 22647 w 202951"/>
              <a:gd name="connsiteY0" fmla="*/ 0 h 437882"/>
              <a:gd name="connsiteX1" fmla="*/ 87041 w 202951"/>
              <a:gd name="connsiteY1" fmla="*/ 64395 h 437882"/>
              <a:gd name="connsiteX2" fmla="*/ 151435 w 202951"/>
              <a:gd name="connsiteY2" fmla="*/ 193183 h 437882"/>
              <a:gd name="connsiteX3" fmla="*/ 164314 w 202951"/>
              <a:gd name="connsiteY3" fmla="*/ 283335 h 437882"/>
              <a:gd name="connsiteX4" fmla="*/ 61283 w 202951"/>
              <a:gd name="connsiteY4" fmla="*/ 373488 h 437882"/>
              <a:gd name="connsiteX5" fmla="*/ 61283 w 202951"/>
              <a:gd name="connsiteY5" fmla="*/ 296214 h 437882"/>
              <a:gd name="connsiteX6" fmla="*/ 125678 w 202951"/>
              <a:gd name="connsiteY6" fmla="*/ 321972 h 437882"/>
              <a:gd name="connsiteX7" fmla="*/ 151435 w 202951"/>
              <a:gd name="connsiteY7" fmla="*/ 360609 h 437882"/>
              <a:gd name="connsiteX8" fmla="*/ 177193 w 202951"/>
              <a:gd name="connsiteY8" fmla="*/ 412124 h 437882"/>
              <a:gd name="connsiteX9" fmla="*/ 202951 w 202951"/>
              <a:gd name="connsiteY9" fmla="*/ 437882 h 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951" h="437882" extrusionOk="0">
                <a:moveTo>
                  <a:pt x="22647" y="0"/>
                </a:moveTo>
                <a:cubicBezTo>
                  <a:pt x="40872" y="17032"/>
                  <a:pt x="62151" y="36909"/>
                  <a:pt x="87041" y="64395"/>
                </a:cubicBezTo>
                <a:cubicBezTo>
                  <a:pt x="116545" y="100576"/>
                  <a:pt x="129553" y="140091"/>
                  <a:pt x="151435" y="193183"/>
                </a:cubicBezTo>
                <a:cubicBezTo>
                  <a:pt x="156782" y="223517"/>
                  <a:pt x="164281" y="249437"/>
                  <a:pt x="164314" y="283335"/>
                </a:cubicBezTo>
                <a:cubicBezTo>
                  <a:pt x="153216" y="322711"/>
                  <a:pt x="90341" y="357215"/>
                  <a:pt x="61283" y="373488"/>
                </a:cubicBezTo>
                <a:cubicBezTo>
                  <a:pt x="71402" y="383535"/>
                  <a:pt x="-61062" y="313600"/>
                  <a:pt x="61283" y="296214"/>
                </a:cubicBezTo>
                <a:cubicBezTo>
                  <a:pt x="81168" y="294718"/>
                  <a:pt x="102485" y="317703"/>
                  <a:pt x="125678" y="321972"/>
                </a:cubicBezTo>
                <a:cubicBezTo>
                  <a:pt x="138248" y="335979"/>
                  <a:pt x="143163" y="346123"/>
                  <a:pt x="151435" y="360609"/>
                </a:cubicBezTo>
                <a:cubicBezTo>
                  <a:pt x="159119" y="378046"/>
                  <a:pt x="164326" y="398672"/>
                  <a:pt x="177193" y="412124"/>
                </a:cubicBezTo>
                <a:cubicBezTo>
                  <a:pt x="186790" y="422595"/>
                  <a:pt x="193496" y="427800"/>
                  <a:pt x="202951" y="437882"/>
                </a:cubicBezTo>
              </a:path>
            </a:pathLst>
          </a:custGeom>
          <a:noFill/>
          <a:ln w="28575">
            <a:solidFill>
              <a:schemeClr val="accent6">
                <a:lumMod val="50000"/>
              </a:schemeClr>
            </a:solidFill>
            <a:extLst>
              <a:ext uri="{C807C97D-BFC1-408E-A445-0C87EB9F89A2}">
                <ask:lineSketchStyleProps xmlns:ask="http://schemas.microsoft.com/office/drawing/2018/sketchyshapes" sd="252692197">
                  <a:custGeom>
                    <a:avLst/>
                    <a:gdLst>
                      <a:gd name="connsiteX0" fmla="*/ 22647 w 202951"/>
                      <a:gd name="connsiteY0" fmla="*/ 0 h 437882"/>
                      <a:gd name="connsiteX1" fmla="*/ 87041 w 202951"/>
                      <a:gd name="connsiteY1" fmla="*/ 64395 h 437882"/>
                      <a:gd name="connsiteX2" fmla="*/ 151435 w 202951"/>
                      <a:gd name="connsiteY2" fmla="*/ 193183 h 437882"/>
                      <a:gd name="connsiteX3" fmla="*/ 164314 w 202951"/>
                      <a:gd name="connsiteY3" fmla="*/ 283335 h 437882"/>
                      <a:gd name="connsiteX4" fmla="*/ 61283 w 202951"/>
                      <a:gd name="connsiteY4" fmla="*/ 373488 h 437882"/>
                      <a:gd name="connsiteX5" fmla="*/ 61283 w 202951"/>
                      <a:gd name="connsiteY5" fmla="*/ 296214 h 437882"/>
                      <a:gd name="connsiteX6" fmla="*/ 125678 w 202951"/>
                      <a:gd name="connsiteY6" fmla="*/ 321972 h 437882"/>
                      <a:gd name="connsiteX7" fmla="*/ 151435 w 202951"/>
                      <a:gd name="connsiteY7" fmla="*/ 360609 h 437882"/>
                      <a:gd name="connsiteX8" fmla="*/ 177193 w 202951"/>
                      <a:gd name="connsiteY8" fmla="*/ 412124 h 437882"/>
                      <a:gd name="connsiteX9" fmla="*/ 202951 w 202951"/>
                      <a:gd name="connsiteY9" fmla="*/ 437882 h 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951" h="437882">
                        <a:moveTo>
                          <a:pt x="22647" y="0"/>
                        </a:moveTo>
                        <a:cubicBezTo>
                          <a:pt x="44112" y="21465"/>
                          <a:pt x="68078" y="40691"/>
                          <a:pt x="87041" y="64395"/>
                        </a:cubicBezTo>
                        <a:cubicBezTo>
                          <a:pt x="120730" y="106507"/>
                          <a:pt x="131936" y="144434"/>
                          <a:pt x="151435" y="193183"/>
                        </a:cubicBezTo>
                        <a:cubicBezTo>
                          <a:pt x="155728" y="223234"/>
                          <a:pt x="169744" y="253469"/>
                          <a:pt x="164314" y="283335"/>
                        </a:cubicBezTo>
                        <a:cubicBezTo>
                          <a:pt x="156284" y="327502"/>
                          <a:pt x="90876" y="355732"/>
                          <a:pt x="61283" y="373488"/>
                        </a:cubicBezTo>
                        <a:cubicBezTo>
                          <a:pt x="44015" y="367732"/>
                          <a:pt x="-67528" y="344519"/>
                          <a:pt x="61283" y="296214"/>
                        </a:cubicBezTo>
                        <a:cubicBezTo>
                          <a:pt x="82930" y="288096"/>
                          <a:pt x="104213" y="313386"/>
                          <a:pt x="125678" y="321972"/>
                        </a:cubicBezTo>
                        <a:cubicBezTo>
                          <a:pt x="134264" y="334851"/>
                          <a:pt x="143756" y="347170"/>
                          <a:pt x="151435" y="360609"/>
                        </a:cubicBezTo>
                        <a:cubicBezTo>
                          <a:pt x="160960" y="377278"/>
                          <a:pt x="166543" y="396150"/>
                          <a:pt x="177193" y="412124"/>
                        </a:cubicBezTo>
                        <a:cubicBezTo>
                          <a:pt x="183928" y="422227"/>
                          <a:pt x="194365" y="429296"/>
                          <a:pt x="202951" y="437882"/>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a:extLst>
              <a:ext uri="{FF2B5EF4-FFF2-40B4-BE49-F238E27FC236}">
                <a16:creationId xmlns:a16="http://schemas.microsoft.com/office/drawing/2014/main" id="{0173A2F5-8384-02F4-1D8D-375DB8831309}"/>
              </a:ext>
            </a:extLst>
          </p:cNvPr>
          <p:cNvSpPr txBox="1">
            <a:spLocks/>
          </p:cNvSpPr>
          <p:nvPr/>
        </p:nvSpPr>
        <p:spPr>
          <a:xfrm>
            <a:off x="7248128" y="6904929"/>
            <a:ext cx="2616878" cy="13807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4149 w 21605"/>
              <a:gd name="connsiteY0" fmla="*/ 1783 h 21600"/>
              <a:gd name="connsiteX1" fmla="*/ 18130 w 21605"/>
              <a:gd name="connsiteY1" fmla="*/ 0 h 21600"/>
              <a:gd name="connsiteX2" fmla="*/ 21605 w 21605"/>
              <a:gd name="connsiteY2" fmla="*/ 10800 h 21600"/>
              <a:gd name="connsiteX3" fmla="*/ 18130 w 21605"/>
              <a:gd name="connsiteY3" fmla="*/ 21600 h 21600"/>
              <a:gd name="connsiteX4" fmla="*/ 3480 w 21605"/>
              <a:gd name="connsiteY4" fmla="*/ 21600 h 21600"/>
              <a:gd name="connsiteX5" fmla="*/ 5 w 21605"/>
              <a:gd name="connsiteY5" fmla="*/ 10800 h 21600"/>
              <a:gd name="connsiteX6" fmla="*/ 4149 w 21605"/>
              <a:gd name="connsiteY6" fmla="*/ 1783 h 21600"/>
              <a:gd name="connsiteX0" fmla="*/ 4149 w 21605"/>
              <a:gd name="connsiteY0" fmla="*/ 1783 h 21600"/>
              <a:gd name="connsiteX1" fmla="*/ 18130 w 21605"/>
              <a:gd name="connsiteY1" fmla="*/ 0 h 21600"/>
              <a:gd name="connsiteX2" fmla="*/ 21605 w 21605"/>
              <a:gd name="connsiteY2" fmla="*/ 10800 h 21600"/>
              <a:gd name="connsiteX3" fmla="*/ 18130 w 21605"/>
              <a:gd name="connsiteY3" fmla="*/ 21600 h 21600"/>
              <a:gd name="connsiteX4" fmla="*/ 3480 w 21605"/>
              <a:gd name="connsiteY4" fmla="*/ 21600 h 21600"/>
              <a:gd name="connsiteX5" fmla="*/ 5 w 21605"/>
              <a:gd name="connsiteY5" fmla="*/ 10800 h 21600"/>
              <a:gd name="connsiteX6" fmla="*/ 4149 w 21605"/>
              <a:gd name="connsiteY6" fmla="*/ 1783 h 21600"/>
              <a:gd name="connsiteX0" fmla="*/ 4149 w 21653"/>
              <a:gd name="connsiteY0" fmla="*/ 0 h 19817"/>
              <a:gd name="connsiteX1" fmla="*/ 15835 w 21653"/>
              <a:gd name="connsiteY1" fmla="*/ 2005 h 19817"/>
              <a:gd name="connsiteX2" fmla="*/ 21605 w 21653"/>
              <a:gd name="connsiteY2" fmla="*/ 9017 h 19817"/>
              <a:gd name="connsiteX3" fmla="*/ 18130 w 21653"/>
              <a:gd name="connsiteY3" fmla="*/ 19817 h 19817"/>
              <a:gd name="connsiteX4" fmla="*/ 3480 w 21653"/>
              <a:gd name="connsiteY4" fmla="*/ 19817 h 19817"/>
              <a:gd name="connsiteX5" fmla="*/ 5 w 21653"/>
              <a:gd name="connsiteY5" fmla="*/ 9017 h 19817"/>
              <a:gd name="connsiteX6" fmla="*/ 4149 w 21653"/>
              <a:gd name="connsiteY6" fmla="*/ 0 h 19817"/>
              <a:gd name="connsiteX0" fmla="*/ 4149 w 21559"/>
              <a:gd name="connsiteY0" fmla="*/ 0 h 19817"/>
              <a:gd name="connsiteX1" fmla="*/ 15835 w 21559"/>
              <a:gd name="connsiteY1" fmla="*/ 2005 h 19817"/>
              <a:gd name="connsiteX2" fmla="*/ 21509 w 21559"/>
              <a:gd name="connsiteY2" fmla="*/ 2109 h 19817"/>
              <a:gd name="connsiteX3" fmla="*/ 18130 w 21559"/>
              <a:gd name="connsiteY3" fmla="*/ 19817 h 19817"/>
              <a:gd name="connsiteX4" fmla="*/ 3480 w 21559"/>
              <a:gd name="connsiteY4" fmla="*/ 19817 h 19817"/>
              <a:gd name="connsiteX5" fmla="*/ 5 w 21559"/>
              <a:gd name="connsiteY5" fmla="*/ 9017 h 19817"/>
              <a:gd name="connsiteX6" fmla="*/ 4149 w 21559"/>
              <a:gd name="connsiteY6" fmla="*/ 0 h 19817"/>
              <a:gd name="connsiteX0" fmla="*/ 4149 w 21603"/>
              <a:gd name="connsiteY0" fmla="*/ 1560 h 21377"/>
              <a:gd name="connsiteX1" fmla="*/ 14783 w 21603"/>
              <a:gd name="connsiteY1" fmla="*/ 0 h 21377"/>
              <a:gd name="connsiteX2" fmla="*/ 21509 w 21603"/>
              <a:gd name="connsiteY2" fmla="*/ 3669 h 21377"/>
              <a:gd name="connsiteX3" fmla="*/ 18130 w 21603"/>
              <a:gd name="connsiteY3" fmla="*/ 21377 h 21377"/>
              <a:gd name="connsiteX4" fmla="*/ 3480 w 21603"/>
              <a:gd name="connsiteY4" fmla="*/ 21377 h 21377"/>
              <a:gd name="connsiteX5" fmla="*/ 5 w 21603"/>
              <a:gd name="connsiteY5" fmla="*/ 10577 h 21377"/>
              <a:gd name="connsiteX6" fmla="*/ 4149 w 21603"/>
              <a:gd name="connsiteY6" fmla="*/ 1560 h 21377"/>
              <a:gd name="connsiteX0" fmla="*/ 4162 w 21616"/>
              <a:gd name="connsiteY0" fmla="*/ 1560 h 21377"/>
              <a:gd name="connsiteX1" fmla="*/ 14796 w 21616"/>
              <a:gd name="connsiteY1" fmla="*/ 0 h 21377"/>
              <a:gd name="connsiteX2" fmla="*/ 21522 w 21616"/>
              <a:gd name="connsiteY2" fmla="*/ 3669 h 21377"/>
              <a:gd name="connsiteX3" fmla="*/ 18143 w 21616"/>
              <a:gd name="connsiteY3" fmla="*/ 21377 h 21377"/>
              <a:gd name="connsiteX4" fmla="*/ 5693 w 21616"/>
              <a:gd name="connsiteY4" fmla="*/ 18257 h 21377"/>
              <a:gd name="connsiteX5" fmla="*/ 18 w 21616"/>
              <a:gd name="connsiteY5" fmla="*/ 10577 h 21377"/>
              <a:gd name="connsiteX6" fmla="*/ 4162 w 21616"/>
              <a:gd name="connsiteY6" fmla="*/ 1560 h 21377"/>
              <a:gd name="connsiteX0" fmla="*/ 2655 w 20109"/>
              <a:gd name="connsiteY0" fmla="*/ 1560 h 21377"/>
              <a:gd name="connsiteX1" fmla="*/ 13289 w 20109"/>
              <a:gd name="connsiteY1" fmla="*/ 0 h 21377"/>
              <a:gd name="connsiteX2" fmla="*/ 20015 w 20109"/>
              <a:gd name="connsiteY2" fmla="*/ 3669 h 21377"/>
              <a:gd name="connsiteX3" fmla="*/ 16636 w 20109"/>
              <a:gd name="connsiteY3" fmla="*/ 21377 h 21377"/>
              <a:gd name="connsiteX4" fmla="*/ 4186 w 20109"/>
              <a:gd name="connsiteY4" fmla="*/ 18257 h 21377"/>
              <a:gd name="connsiteX5" fmla="*/ 41 w 20109"/>
              <a:gd name="connsiteY5" fmla="*/ 9908 h 21377"/>
              <a:gd name="connsiteX6" fmla="*/ 2655 w 20109"/>
              <a:gd name="connsiteY6" fmla="*/ 1560 h 21377"/>
              <a:gd name="connsiteX0" fmla="*/ 2622 w 20076"/>
              <a:gd name="connsiteY0" fmla="*/ 1560 h 21377"/>
              <a:gd name="connsiteX1" fmla="*/ 13256 w 20076"/>
              <a:gd name="connsiteY1" fmla="*/ 0 h 21377"/>
              <a:gd name="connsiteX2" fmla="*/ 19982 w 20076"/>
              <a:gd name="connsiteY2" fmla="*/ 3669 h 21377"/>
              <a:gd name="connsiteX3" fmla="*/ 16603 w 20076"/>
              <a:gd name="connsiteY3" fmla="*/ 21377 h 21377"/>
              <a:gd name="connsiteX4" fmla="*/ 3197 w 20076"/>
              <a:gd name="connsiteY4" fmla="*/ 20708 h 21377"/>
              <a:gd name="connsiteX5" fmla="*/ 8 w 20076"/>
              <a:gd name="connsiteY5" fmla="*/ 9908 h 21377"/>
              <a:gd name="connsiteX6" fmla="*/ 2622 w 20076"/>
              <a:gd name="connsiteY6" fmla="*/ 1560 h 21377"/>
              <a:gd name="connsiteX0" fmla="*/ 2622 w 19986"/>
              <a:gd name="connsiteY0" fmla="*/ 1560 h 20708"/>
              <a:gd name="connsiteX1" fmla="*/ 13256 w 19986"/>
              <a:gd name="connsiteY1" fmla="*/ 0 h 20708"/>
              <a:gd name="connsiteX2" fmla="*/ 19982 w 19986"/>
              <a:gd name="connsiteY2" fmla="*/ 3669 h 20708"/>
              <a:gd name="connsiteX3" fmla="*/ 14212 w 19986"/>
              <a:gd name="connsiteY3" fmla="*/ 18703 h 20708"/>
              <a:gd name="connsiteX4" fmla="*/ 3197 w 19986"/>
              <a:gd name="connsiteY4" fmla="*/ 20708 h 20708"/>
              <a:gd name="connsiteX5" fmla="*/ 8 w 19986"/>
              <a:gd name="connsiteY5" fmla="*/ 9908 h 20708"/>
              <a:gd name="connsiteX6" fmla="*/ 2622 w 19986"/>
              <a:gd name="connsiteY6" fmla="*/ 1560 h 20708"/>
              <a:gd name="connsiteX0" fmla="*/ 2622 w 19986"/>
              <a:gd name="connsiteY0" fmla="*/ 1560 h 21624"/>
              <a:gd name="connsiteX1" fmla="*/ 13256 w 19986"/>
              <a:gd name="connsiteY1" fmla="*/ 0 h 21624"/>
              <a:gd name="connsiteX2" fmla="*/ 19982 w 19986"/>
              <a:gd name="connsiteY2" fmla="*/ 3669 h 21624"/>
              <a:gd name="connsiteX3" fmla="*/ 14212 w 19986"/>
              <a:gd name="connsiteY3" fmla="*/ 18703 h 21624"/>
              <a:gd name="connsiteX4" fmla="*/ 3197 w 19986"/>
              <a:gd name="connsiteY4" fmla="*/ 20708 h 21624"/>
              <a:gd name="connsiteX5" fmla="*/ 8 w 19986"/>
              <a:gd name="connsiteY5" fmla="*/ 9908 h 21624"/>
              <a:gd name="connsiteX6" fmla="*/ 2622 w 19986"/>
              <a:gd name="connsiteY6" fmla="*/ 1560 h 21624"/>
              <a:gd name="connsiteX0" fmla="*/ 2622 w 19986"/>
              <a:gd name="connsiteY0" fmla="*/ 1560 h 21624"/>
              <a:gd name="connsiteX1" fmla="*/ 13256 w 19986"/>
              <a:gd name="connsiteY1" fmla="*/ 0 h 21624"/>
              <a:gd name="connsiteX2" fmla="*/ 19982 w 19986"/>
              <a:gd name="connsiteY2" fmla="*/ 3669 h 21624"/>
              <a:gd name="connsiteX3" fmla="*/ 14212 w 19986"/>
              <a:gd name="connsiteY3" fmla="*/ 18703 h 21624"/>
              <a:gd name="connsiteX4" fmla="*/ 3197 w 19986"/>
              <a:gd name="connsiteY4" fmla="*/ 20708 h 21624"/>
              <a:gd name="connsiteX5" fmla="*/ 8 w 19986"/>
              <a:gd name="connsiteY5" fmla="*/ 9908 h 21624"/>
              <a:gd name="connsiteX6" fmla="*/ 2622 w 19986"/>
              <a:gd name="connsiteY6" fmla="*/ 1560 h 21624"/>
              <a:gd name="connsiteX0" fmla="*/ 2622 w 19508"/>
              <a:gd name="connsiteY0" fmla="*/ 1560 h 21624"/>
              <a:gd name="connsiteX1" fmla="*/ 13256 w 19508"/>
              <a:gd name="connsiteY1" fmla="*/ 0 h 21624"/>
              <a:gd name="connsiteX2" fmla="*/ 19504 w 19508"/>
              <a:gd name="connsiteY2" fmla="*/ 10354 h 21624"/>
              <a:gd name="connsiteX3" fmla="*/ 14212 w 19508"/>
              <a:gd name="connsiteY3" fmla="*/ 18703 h 21624"/>
              <a:gd name="connsiteX4" fmla="*/ 3197 w 19508"/>
              <a:gd name="connsiteY4" fmla="*/ 20708 h 21624"/>
              <a:gd name="connsiteX5" fmla="*/ 8 w 19508"/>
              <a:gd name="connsiteY5" fmla="*/ 9908 h 21624"/>
              <a:gd name="connsiteX6" fmla="*/ 2622 w 19508"/>
              <a:gd name="connsiteY6" fmla="*/ 1560 h 21624"/>
              <a:gd name="connsiteX0" fmla="*/ 2622 w 20253"/>
              <a:gd name="connsiteY0" fmla="*/ 1560 h 21624"/>
              <a:gd name="connsiteX1" fmla="*/ 13256 w 20253"/>
              <a:gd name="connsiteY1" fmla="*/ 0 h 21624"/>
              <a:gd name="connsiteX2" fmla="*/ 19504 w 20253"/>
              <a:gd name="connsiteY2" fmla="*/ 10354 h 21624"/>
              <a:gd name="connsiteX3" fmla="*/ 14212 w 20253"/>
              <a:gd name="connsiteY3" fmla="*/ 18703 h 21624"/>
              <a:gd name="connsiteX4" fmla="*/ 3197 w 20253"/>
              <a:gd name="connsiteY4" fmla="*/ 20708 h 21624"/>
              <a:gd name="connsiteX5" fmla="*/ 8 w 20253"/>
              <a:gd name="connsiteY5" fmla="*/ 9908 h 21624"/>
              <a:gd name="connsiteX6" fmla="*/ 2622 w 20253"/>
              <a:gd name="connsiteY6" fmla="*/ 1560 h 21624"/>
              <a:gd name="connsiteX0" fmla="*/ 2622 w 19606"/>
              <a:gd name="connsiteY0" fmla="*/ 1560 h 21624"/>
              <a:gd name="connsiteX1" fmla="*/ 13256 w 19606"/>
              <a:gd name="connsiteY1" fmla="*/ 0 h 21624"/>
              <a:gd name="connsiteX2" fmla="*/ 19504 w 19606"/>
              <a:gd name="connsiteY2" fmla="*/ 10354 h 21624"/>
              <a:gd name="connsiteX3" fmla="*/ 14212 w 19606"/>
              <a:gd name="connsiteY3" fmla="*/ 18703 h 21624"/>
              <a:gd name="connsiteX4" fmla="*/ 3197 w 19606"/>
              <a:gd name="connsiteY4" fmla="*/ 20708 h 21624"/>
              <a:gd name="connsiteX5" fmla="*/ 8 w 19606"/>
              <a:gd name="connsiteY5" fmla="*/ 9908 h 21624"/>
              <a:gd name="connsiteX6" fmla="*/ 2622 w 19606"/>
              <a:gd name="connsiteY6" fmla="*/ 1560 h 21624"/>
              <a:gd name="connsiteX0" fmla="*/ 2622 w 19606"/>
              <a:gd name="connsiteY0" fmla="*/ 1560 h 22812"/>
              <a:gd name="connsiteX1" fmla="*/ 13256 w 19606"/>
              <a:gd name="connsiteY1" fmla="*/ 0 h 22812"/>
              <a:gd name="connsiteX2" fmla="*/ 19504 w 19606"/>
              <a:gd name="connsiteY2" fmla="*/ 10354 h 22812"/>
              <a:gd name="connsiteX3" fmla="*/ 14212 w 19606"/>
              <a:gd name="connsiteY3" fmla="*/ 18703 h 22812"/>
              <a:gd name="connsiteX4" fmla="*/ 3197 w 19606"/>
              <a:gd name="connsiteY4" fmla="*/ 20708 h 22812"/>
              <a:gd name="connsiteX5" fmla="*/ 8 w 19606"/>
              <a:gd name="connsiteY5" fmla="*/ 9908 h 22812"/>
              <a:gd name="connsiteX6" fmla="*/ 2622 w 19606"/>
              <a:gd name="connsiteY6" fmla="*/ 1560 h 22812"/>
              <a:gd name="connsiteX0" fmla="*/ 2622 w 19606"/>
              <a:gd name="connsiteY0" fmla="*/ 1560 h 22812"/>
              <a:gd name="connsiteX1" fmla="*/ 13256 w 19606"/>
              <a:gd name="connsiteY1" fmla="*/ 0 h 22812"/>
              <a:gd name="connsiteX2" fmla="*/ 19504 w 19606"/>
              <a:gd name="connsiteY2" fmla="*/ 10354 h 22812"/>
              <a:gd name="connsiteX3" fmla="*/ 14212 w 19606"/>
              <a:gd name="connsiteY3" fmla="*/ 18703 h 22812"/>
              <a:gd name="connsiteX4" fmla="*/ 3197 w 19606"/>
              <a:gd name="connsiteY4" fmla="*/ 20708 h 22812"/>
              <a:gd name="connsiteX5" fmla="*/ 8 w 19606"/>
              <a:gd name="connsiteY5" fmla="*/ 9908 h 22812"/>
              <a:gd name="connsiteX6" fmla="*/ 2622 w 19606"/>
              <a:gd name="connsiteY6" fmla="*/ 1560 h 22812"/>
              <a:gd name="connsiteX0" fmla="*/ 2622 w 19514"/>
              <a:gd name="connsiteY0" fmla="*/ 1560 h 23021"/>
              <a:gd name="connsiteX1" fmla="*/ 13256 w 19514"/>
              <a:gd name="connsiteY1" fmla="*/ 0 h 23021"/>
              <a:gd name="connsiteX2" fmla="*/ 19504 w 19514"/>
              <a:gd name="connsiteY2" fmla="*/ 10354 h 23021"/>
              <a:gd name="connsiteX3" fmla="*/ 14595 w 19514"/>
              <a:gd name="connsiteY3" fmla="*/ 19149 h 23021"/>
              <a:gd name="connsiteX4" fmla="*/ 3197 w 19514"/>
              <a:gd name="connsiteY4" fmla="*/ 20708 h 23021"/>
              <a:gd name="connsiteX5" fmla="*/ 8 w 19514"/>
              <a:gd name="connsiteY5" fmla="*/ 9908 h 23021"/>
              <a:gd name="connsiteX6" fmla="*/ 2622 w 19514"/>
              <a:gd name="connsiteY6" fmla="*/ 1560 h 23021"/>
              <a:gd name="connsiteX0" fmla="*/ 2622 w 19418"/>
              <a:gd name="connsiteY0" fmla="*/ 1560 h 23021"/>
              <a:gd name="connsiteX1" fmla="*/ 13256 w 19418"/>
              <a:gd name="connsiteY1" fmla="*/ 0 h 23021"/>
              <a:gd name="connsiteX2" fmla="*/ 19408 w 19418"/>
              <a:gd name="connsiteY2" fmla="*/ 12582 h 23021"/>
              <a:gd name="connsiteX3" fmla="*/ 14595 w 19418"/>
              <a:gd name="connsiteY3" fmla="*/ 19149 h 23021"/>
              <a:gd name="connsiteX4" fmla="*/ 3197 w 19418"/>
              <a:gd name="connsiteY4" fmla="*/ 20708 h 23021"/>
              <a:gd name="connsiteX5" fmla="*/ 8 w 19418"/>
              <a:gd name="connsiteY5" fmla="*/ 9908 h 23021"/>
              <a:gd name="connsiteX6" fmla="*/ 2622 w 19418"/>
              <a:gd name="connsiteY6" fmla="*/ 1560 h 23021"/>
              <a:gd name="connsiteX0" fmla="*/ 2622 w 19450"/>
              <a:gd name="connsiteY0" fmla="*/ 1560 h 23021"/>
              <a:gd name="connsiteX1" fmla="*/ 13256 w 19450"/>
              <a:gd name="connsiteY1" fmla="*/ 0 h 23021"/>
              <a:gd name="connsiteX2" fmla="*/ 19408 w 19450"/>
              <a:gd name="connsiteY2" fmla="*/ 12582 h 23021"/>
              <a:gd name="connsiteX3" fmla="*/ 14595 w 19450"/>
              <a:gd name="connsiteY3" fmla="*/ 19149 h 23021"/>
              <a:gd name="connsiteX4" fmla="*/ 3197 w 19450"/>
              <a:gd name="connsiteY4" fmla="*/ 20708 h 23021"/>
              <a:gd name="connsiteX5" fmla="*/ 8 w 19450"/>
              <a:gd name="connsiteY5" fmla="*/ 9908 h 23021"/>
              <a:gd name="connsiteX6" fmla="*/ 2622 w 19450"/>
              <a:gd name="connsiteY6" fmla="*/ 1560 h 23021"/>
              <a:gd name="connsiteX0" fmla="*/ 2622 w 19432"/>
              <a:gd name="connsiteY0" fmla="*/ 1560 h 23891"/>
              <a:gd name="connsiteX1" fmla="*/ 13256 w 19432"/>
              <a:gd name="connsiteY1" fmla="*/ 0 h 23891"/>
              <a:gd name="connsiteX2" fmla="*/ 19408 w 19432"/>
              <a:gd name="connsiteY2" fmla="*/ 12582 h 23891"/>
              <a:gd name="connsiteX3" fmla="*/ 15169 w 19432"/>
              <a:gd name="connsiteY3" fmla="*/ 20709 h 23891"/>
              <a:gd name="connsiteX4" fmla="*/ 3197 w 19432"/>
              <a:gd name="connsiteY4" fmla="*/ 20708 h 23891"/>
              <a:gd name="connsiteX5" fmla="*/ 8 w 19432"/>
              <a:gd name="connsiteY5" fmla="*/ 9908 h 23891"/>
              <a:gd name="connsiteX6" fmla="*/ 2622 w 19432"/>
              <a:gd name="connsiteY6" fmla="*/ 1560 h 2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2" h="23891">
                <a:moveTo>
                  <a:pt x="2622" y="1560"/>
                </a:moveTo>
                <a:cubicBezTo>
                  <a:pt x="6836" y="3788"/>
                  <a:pt x="8373" y="0"/>
                  <a:pt x="13256" y="0"/>
                </a:cubicBezTo>
                <a:cubicBezTo>
                  <a:pt x="15175" y="0"/>
                  <a:pt x="19089" y="9131"/>
                  <a:pt x="19408" y="12582"/>
                </a:cubicBezTo>
                <a:cubicBezTo>
                  <a:pt x="19727" y="16033"/>
                  <a:pt x="16897" y="19372"/>
                  <a:pt x="15169" y="20709"/>
                </a:cubicBezTo>
                <a:cubicBezTo>
                  <a:pt x="12453" y="26280"/>
                  <a:pt x="6773" y="23383"/>
                  <a:pt x="3197" y="20708"/>
                </a:cubicBezTo>
                <a:cubicBezTo>
                  <a:pt x="895" y="18257"/>
                  <a:pt x="104" y="13099"/>
                  <a:pt x="8" y="9908"/>
                </a:cubicBezTo>
                <a:cubicBezTo>
                  <a:pt x="-88" y="6717"/>
                  <a:pt x="703" y="1560"/>
                  <a:pt x="2622" y="1560"/>
                </a:cubicBezTo>
                <a:close/>
              </a:path>
            </a:pathLst>
          </a:custGeom>
          <a:solidFill>
            <a:schemeClr val="accent6">
              <a:lumMod val="75000"/>
            </a:schemeClr>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Arial Unicode MS" pitchFamily="34" charset="-120"/>
                <a:ea typeface="Arial Unicode MS" pitchFamily="34" charset="-120"/>
                <a:cs typeface="Oswald"/>
              </a:rPr>
              <a:t>技高好好讀</a:t>
            </a:r>
            <a:endParaRPr kumimoji="0" lang="en-US" altLang="zh-TW" sz="2400" dirty="0">
              <a:solidFill>
                <a:schemeClr val="bg1"/>
              </a:solidFill>
              <a:latin typeface="Arial Unicode MS" pitchFamily="34" charset="-120"/>
              <a:ea typeface="Arial Unicode MS" pitchFamily="34" charset="-120"/>
              <a:cs typeface="Oswald"/>
            </a:endParaRPr>
          </a:p>
          <a:p>
            <a:pPr algn="ctr" fontAlgn="auto">
              <a:spcAft>
                <a:spcPts val="0"/>
              </a:spcAft>
            </a:pPr>
            <a:r>
              <a:rPr kumimoji="0" lang="zh-TW" altLang="en-US" sz="2400" dirty="0">
                <a:solidFill>
                  <a:srgbClr val="FFFF00"/>
                </a:solidFill>
                <a:latin typeface="Arial Unicode MS" pitchFamily="34" charset="-120"/>
                <a:ea typeface="Arial Unicode MS" pitchFamily="34" charset="-120"/>
                <a:cs typeface="Oswald"/>
              </a:rPr>
              <a:t>科技繁星</a:t>
            </a:r>
            <a:r>
              <a:rPr kumimoji="0" lang="zh-TW" altLang="en-US" sz="2400" dirty="0">
                <a:solidFill>
                  <a:schemeClr val="bg1"/>
                </a:solidFill>
                <a:latin typeface="Arial Unicode MS" pitchFamily="34" charset="-120"/>
                <a:ea typeface="Arial Unicode MS" pitchFamily="34" charset="-120"/>
                <a:cs typeface="Oswald"/>
              </a:rPr>
              <a:t>有前途</a:t>
            </a:r>
            <a:endParaRPr kumimoji="0" lang="zh-TW" altLang="en-US" sz="12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sp>
        <p:nvSpPr>
          <p:cNvPr id="12" name="手繪多邊形: 圖案 11">
            <a:extLst>
              <a:ext uri="{FF2B5EF4-FFF2-40B4-BE49-F238E27FC236}">
                <a16:creationId xmlns:a16="http://schemas.microsoft.com/office/drawing/2014/main" id="{C2D2567F-7977-906D-9253-E1C604ECC26E}"/>
              </a:ext>
            </a:extLst>
          </p:cNvPr>
          <p:cNvSpPr/>
          <p:nvPr/>
        </p:nvSpPr>
        <p:spPr>
          <a:xfrm>
            <a:off x="8345434" y="8227878"/>
            <a:ext cx="202951" cy="437882"/>
          </a:xfrm>
          <a:custGeom>
            <a:avLst/>
            <a:gdLst>
              <a:gd name="connsiteX0" fmla="*/ 22647 w 202951"/>
              <a:gd name="connsiteY0" fmla="*/ 0 h 437882"/>
              <a:gd name="connsiteX1" fmla="*/ 87041 w 202951"/>
              <a:gd name="connsiteY1" fmla="*/ 64395 h 437882"/>
              <a:gd name="connsiteX2" fmla="*/ 151435 w 202951"/>
              <a:gd name="connsiteY2" fmla="*/ 193183 h 437882"/>
              <a:gd name="connsiteX3" fmla="*/ 164314 w 202951"/>
              <a:gd name="connsiteY3" fmla="*/ 283335 h 437882"/>
              <a:gd name="connsiteX4" fmla="*/ 61283 w 202951"/>
              <a:gd name="connsiteY4" fmla="*/ 373488 h 437882"/>
              <a:gd name="connsiteX5" fmla="*/ 61283 w 202951"/>
              <a:gd name="connsiteY5" fmla="*/ 296214 h 437882"/>
              <a:gd name="connsiteX6" fmla="*/ 125678 w 202951"/>
              <a:gd name="connsiteY6" fmla="*/ 321972 h 437882"/>
              <a:gd name="connsiteX7" fmla="*/ 151435 w 202951"/>
              <a:gd name="connsiteY7" fmla="*/ 360609 h 437882"/>
              <a:gd name="connsiteX8" fmla="*/ 177193 w 202951"/>
              <a:gd name="connsiteY8" fmla="*/ 412124 h 437882"/>
              <a:gd name="connsiteX9" fmla="*/ 202951 w 202951"/>
              <a:gd name="connsiteY9" fmla="*/ 437882 h 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951" h="437882" extrusionOk="0">
                <a:moveTo>
                  <a:pt x="22647" y="0"/>
                </a:moveTo>
                <a:cubicBezTo>
                  <a:pt x="40872" y="17032"/>
                  <a:pt x="62151" y="36909"/>
                  <a:pt x="87041" y="64395"/>
                </a:cubicBezTo>
                <a:cubicBezTo>
                  <a:pt x="116545" y="100576"/>
                  <a:pt x="129553" y="140091"/>
                  <a:pt x="151435" y="193183"/>
                </a:cubicBezTo>
                <a:cubicBezTo>
                  <a:pt x="156782" y="223517"/>
                  <a:pt x="164281" y="249437"/>
                  <a:pt x="164314" y="283335"/>
                </a:cubicBezTo>
                <a:cubicBezTo>
                  <a:pt x="153216" y="322711"/>
                  <a:pt x="90341" y="357215"/>
                  <a:pt x="61283" y="373488"/>
                </a:cubicBezTo>
                <a:cubicBezTo>
                  <a:pt x="71402" y="383535"/>
                  <a:pt x="-61062" y="313600"/>
                  <a:pt x="61283" y="296214"/>
                </a:cubicBezTo>
                <a:cubicBezTo>
                  <a:pt x="81168" y="294718"/>
                  <a:pt x="102485" y="317703"/>
                  <a:pt x="125678" y="321972"/>
                </a:cubicBezTo>
                <a:cubicBezTo>
                  <a:pt x="138248" y="335979"/>
                  <a:pt x="143163" y="346123"/>
                  <a:pt x="151435" y="360609"/>
                </a:cubicBezTo>
                <a:cubicBezTo>
                  <a:pt x="159119" y="378046"/>
                  <a:pt x="164326" y="398672"/>
                  <a:pt x="177193" y="412124"/>
                </a:cubicBezTo>
                <a:cubicBezTo>
                  <a:pt x="186790" y="422595"/>
                  <a:pt x="193496" y="427800"/>
                  <a:pt x="202951" y="437882"/>
                </a:cubicBezTo>
              </a:path>
            </a:pathLst>
          </a:custGeom>
          <a:noFill/>
          <a:ln w="28575">
            <a:solidFill>
              <a:schemeClr val="accent6">
                <a:lumMod val="50000"/>
              </a:schemeClr>
            </a:solidFill>
            <a:extLst>
              <a:ext uri="{C807C97D-BFC1-408E-A445-0C87EB9F89A2}">
                <ask:lineSketchStyleProps xmlns:ask="http://schemas.microsoft.com/office/drawing/2018/sketchyshapes" sd="252692197">
                  <a:custGeom>
                    <a:avLst/>
                    <a:gdLst>
                      <a:gd name="connsiteX0" fmla="*/ 22647 w 202951"/>
                      <a:gd name="connsiteY0" fmla="*/ 0 h 437882"/>
                      <a:gd name="connsiteX1" fmla="*/ 87041 w 202951"/>
                      <a:gd name="connsiteY1" fmla="*/ 64395 h 437882"/>
                      <a:gd name="connsiteX2" fmla="*/ 151435 w 202951"/>
                      <a:gd name="connsiteY2" fmla="*/ 193183 h 437882"/>
                      <a:gd name="connsiteX3" fmla="*/ 164314 w 202951"/>
                      <a:gd name="connsiteY3" fmla="*/ 283335 h 437882"/>
                      <a:gd name="connsiteX4" fmla="*/ 61283 w 202951"/>
                      <a:gd name="connsiteY4" fmla="*/ 373488 h 437882"/>
                      <a:gd name="connsiteX5" fmla="*/ 61283 w 202951"/>
                      <a:gd name="connsiteY5" fmla="*/ 296214 h 437882"/>
                      <a:gd name="connsiteX6" fmla="*/ 125678 w 202951"/>
                      <a:gd name="connsiteY6" fmla="*/ 321972 h 437882"/>
                      <a:gd name="connsiteX7" fmla="*/ 151435 w 202951"/>
                      <a:gd name="connsiteY7" fmla="*/ 360609 h 437882"/>
                      <a:gd name="connsiteX8" fmla="*/ 177193 w 202951"/>
                      <a:gd name="connsiteY8" fmla="*/ 412124 h 437882"/>
                      <a:gd name="connsiteX9" fmla="*/ 202951 w 202951"/>
                      <a:gd name="connsiteY9" fmla="*/ 437882 h 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951" h="437882">
                        <a:moveTo>
                          <a:pt x="22647" y="0"/>
                        </a:moveTo>
                        <a:cubicBezTo>
                          <a:pt x="44112" y="21465"/>
                          <a:pt x="68078" y="40691"/>
                          <a:pt x="87041" y="64395"/>
                        </a:cubicBezTo>
                        <a:cubicBezTo>
                          <a:pt x="120730" y="106507"/>
                          <a:pt x="131936" y="144434"/>
                          <a:pt x="151435" y="193183"/>
                        </a:cubicBezTo>
                        <a:cubicBezTo>
                          <a:pt x="155728" y="223234"/>
                          <a:pt x="169744" y="253469"/>
                          <a:pt x="164314" y="283335"/>
                        </a:cubicBezTo>
                        <a:cubicBezTo>
                          <a:pt x="156284" y="327502"/>
                          <a:pt x="90876" y="355732"/>
                          <a:pt x="61283" y="373488"/>
                        </a:cubicBezTo>
                        <a:cubicBezTo>
                          <a:pt x="44015" y="367732"/>
                          <a:pt x="-67528" y="344519"/>
                          <a:pt x="61283" y="296214"/>
                        </a:cubicBezTo>
                        <a:cubicBezTo>
                          <a:pt x="82930" y="288096"/>
                          <a:pt x="104213" y="313386"/>
                          <a:pt x="125678" y="321972"/>
                        </a:cubicBezTo>
                        <a:cubicBezTo>
                          <a:pt x="134264" y="334851"/>
                          <a:pt x="143756" y="347170"/>
                          <a:pt x="151435" y="360609"/>
                        </a:cubicBezTo>
                        <a:cubicBezTo>
                          <a:pt x="160960" y="377278"/>
                          <a:pt x="166543" y="396150"/>
                          <a:pt x="177193" y="412124"/>
                        </a:cubicBezTo>
                        <a:cubicBezTo>
                          <a:pt x="183928" y="422227"/>
                          <a:pt x="194365" y="429296"/>
                          <a:pt x="202951" y="437882"/>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內容版面配置區 2"/>
          <p:cNvSpPr txBox="1">
            <a:spLocks noGrp="1"/>
          </p:cNvSpPr>
          <p:nvPr>
            <p:ph idx="1"/>
          </p:nvPr>
        </p:nvSpPr>
        <p:spPr>
          <a:xfrm>
            <a:off x="2038010" y="1052736"/>
            <a:ext cx="9901884" cy="5640034"/>
          </a:xfrm>
        </p:spPr>
        <p:txBody>
          <a:bodyPr anchor="t"/>
          <a:lstStyle/>
          <a:p>
            <a:pPr>
              <a:spcBef>
                <a:spcPts val="0"/>
              </a:spcBef>
            </a:pPr>
            <a:r>
              <a:rPr lang="zh-TW" altLang="en-US" sz="1800" b="1" dirty="0">
                <a:solidFill>
                  <a:srgbClr val="C00000"/>
                </a:solidFill>
                <a:latin typeface="+mn-ea"/>
              </a:rPr>
              <a:t>限</a:t>
            </a:r>
            <a:r>
              <a:rPr lang="zh-TW" altLang="en-US" sz="1800" b="1" dirty="0">
                <a:solidFill>
                  <a:schemeClr val="tx1"/>
                </a:solidFill>
                <a:latin typeface="+mn-ea"/>
              </a:rPr>
              <a:t>專業群科或修畢專門學程</a:t>
            </a:r>
            <a:r>
              <a:rPr lang="en-US" altLang="zh-TW" sz="1800" b="1" dirty="0">
                <a:solidFill>
                  <a:schemeClr val="tx1"/>
                </a:solidFill>
                <a:latin typeface="+mn-ea"/>
              </a:rPr>
              <a:t>25</a:t>
            </a:r>
            <a:r>
              <a:rPr lang="zh-TW" altLang="en-US" sz="1800" b="1" dirty="0">
                <a:solidFill>
                  <a:schemeClr val="tx1"/>
                </a:solidFill>
                <a:latin typeface="+mn-ea"/>
              </a:rPr>
              <a:t>學分以上之</a:t>
            </a:r>
            <a:r>
              <a:rPr lang="zh-TW" altLang="en-US" sz="1800" b="1" dirty="0">
                <a:solidFill>
                  <a:srgbClr val="C00000"/>
                </a:solidFill>
                <a:latin typeface="+mn-ea"/>
                <a:cs typeface="Roboto Condensed"/>
                <a:sym typeface="Roboto Condensed"/>
              </a:rPr>
              <a:t>應屆畢業生</a:t>
            </a:r>
            <a:endParaRPr lang="en-US" altLang="zh-TW" sz="1800" b="1" dirty="0">
              <a:solidFill>
                <a:srgbClr val="C00000"/>
              </a:solidFill>
              <a:latin typeface="+mn-ea"/>
              <a:cs typeface="Roboto Condensed"/>
              <a:sym typeface="Roboto Condensed"/>
            </a:endParaRPr>
          </a:p>
          <a:p>
            <a:pPr marL="342900" indent="-342900">
              <a:spcBef>
                <a:spcPts val="0"/>
              </a:spcBef>
              <a:buFont typeface="Wingdings" panose="05000000000000000000" pitchFamily="2" charset="2"/>
              <a:buChar char="ü"/>
            </a:pPr>
            <a:r>
              <a:rPr lang="zh-TW" altLang="en-US" sz="1800" b="1" dirty="0">
                <a:solidFill>
                  <a:schemeClr val="tx1"/>
                </a:solidFill>
                <a:latin typeface="+mn-ea"/>
                <a:sym typeface="Roboto Condensed"/>
              </a:rPr>
              <a:t>全程就讀同一</a:t>
            </a:r>
            <a:r>
              <a:rPr lang="zh-TW" altLang="en-US" sz="1800" b="1" dirty="0">
                <a:solidFill>
                  <a:schemeClr val="tx1"/>
                </a:solidFill>
                <a:latin typeface="+mn-ea"/>
              </a:rPr>
              <a:t>所學校</a:t>
            </a:r>
            <a:endParaRPr lang="en-US" altLang="zh-TW" sz="1800" b="1" dirty="0">
              <a:solidFill>
                <a:schemeClr val="tx1"/>
              </a:solidFill>
              <a:latin typeface="+mn-ea"/>
            </a:endParaRPr>
          </a:p>
          <a:p>
            <a:pPr marL="342900" indent="-342900">
              <a:spcBef>
                <a:spcPts val="0"/>
              </a:spcBef>
              <a:buFont typeface="Wingdings" panose="05000000000000000000" pitchFamily="2" charset="2"/>
              <a:buChar char="ü"/>
            </a:pPr>
            <a:r>
              <a:rPr lang="zh-TW" altLang="en-US" sz="1800" b="1" dirty="0">
                <a:solidFill>
                  <a:schemeClr val="tx1"/>
                </a:solidFill>
                <a:latin typeface="+mn-ea"/>
              </a:rPr>
              <a:t>在校學業成績</a:t>
            </a:r>
            <a:r>
              <a:rPr lang="en-US" altLang="zh-TW" sz="1400" b="1" dirty="0">
                <a:solidFill>
                  <a:schemeClr val="tx1"/>
                </a:solidFill>
                <a:latin typeface="+mn-ea"/>
              </a:rPr>
              <a:t>(</a:t>
            </a:r>
            <a:r>
              <a:rPr lang="zh-TW" altLang="en-US" sz="1400" b="1" dirty="0">
                <a:solidFill>
                  <a:schemeClr val="tx1"/>
                </a:solidFill>
                <a:latin typeface="+mn-ea"/>
              </a:rPr>
              <a:t>截至高三上學期</a:t>
            </a:r>
            <a:r>
              <a:rPr lang="en-US" altLang="zh-TW" sz="1400" b="1" dirty="0">
                <a:solidFill>
                  <a:schemeClr val="tx1"/>
                </a:solidFill>
                <a:latin typeface="+mn-ea"/>
              </a:rPr>
              <a:t>)</a:t>
            </a:r>
            <a:r>
              <a:rPr lang="zh-TW" altLang="en-US" sz="1800" b="1" dirty="0">
                <a:solidFill>
                  <a:schemeClr val="tx1"/>
                </a:solidFill>
                <a:latin typeface="+mn-ea"/>
              </a:rPr>
              <a:t>排名在全科組或學程</a:t>
            </a:r>
            <a:r>
              <a:rPr lang="zh-TW" altLang="en-US" sz="1800" b="1" dirty="0">
                <a:solidFill>
                  <a:srgbClr val="C00000"/>
                </a:solidFill>
                <a:latin typeface="+mn-ea"/>
              </a:rPr>
              <a:t>前</a:t>
            </a:r>
            <a:r>
              <a:rPr lang="en-US" altLang="zh-TW" sz="1800" b="1" dirty="0">
                <a:solidFill>
                  <a:srgbClr val="C00000"/>
                </a:solidFill>
                <a:latin typeface="+mn-ea"/>
              </a:rPr>
              <a:t>30%</a:t>
            </a:r>
            <a:r>
              <a:rPr lang="zh-TW" altLang="en-US" sz="1800" b="1" dirty="0">
                <a:solidFill>
                  <a:schemeClr val="tx1"/>
                </a:solidFill>
                <a:latin typeface="+mn-ea"/>
              </a:rPr>
              <a:t>以內者。</a:t>
            </a:r>
            <a:endParaRPr lang="en-US" altLang="zh-TW" sz="1800" b="1" dirty="0">
              <a:solidFill>
                <a:schemeClr val="tx1"/>
              </a:solidFill>
              <a:latin typeface="+mn-ea"/>
            </a:endParaRPr>
          </a:p>
          <a:p>
            <a:pPr>
              <a:spcBef>
                <a:spcPts val="0"/>
              </a:spcBef>
            </a:pPr>
            <a:endParaRPr lang="en-US" altLang="zh-TW" sz="1000" dirty="0">
              <a:solidFill>
                <a:schemeClr val="tx1"/>
              </a:solidFill>
              <a:latin typeface="+mn-ea"/>
            </a:endParaRPr>
          </a:p>
          <a:p>
            <a:pPr>
              <a:spcBef>
                <a:spcPts val="0"/>
              </a:spcBef>
            </a:pPr>
            <a:r>
              <a:rPr lang="zh-TW" altLang="en-US" sz="1800" b="1" dirty="0">
                <a:solidFill>
                  <a:schemeClr val="tx1"/>
                </a:solidFill>
                <a:highlight>
                  <a:srgbClr val="FFFF00"/>
                </a:highlight>
                <a:latin typeface="+mn-ea"/>
              </a:rPr>
              <a:t>各技綜高學校明訂遴選辦法及程序，</a:t>
            </a:r>
            <a:r>
              <a:rPr lang="zh-TW" altLang="en-US" sz="1800" b="1" dirty="0">
                <a:solidFill>
                  <a:schemeClr val="tx1"/>
                </a:solidFill>
                <a:highlight>
                  <a:srgbClr val="FFFF00"/>
                </a:highlight>
                <a:latin typeface="+mn-ea"/>
                <a:sym typeface="Roboto Condensed"/>
              </a:rPr>
              <a:t>至多</a:t>
            </a:r>
            <a:r>
              <a:rPr lang="zh-TW" altLang="en-US" sz="1800" b="1" dirty="0">
                <a:solidFill>
                  <a:srgbClr val="C00000"/>
                </a:solidFill>
                <a:highlight>
                  <a:srgbClr val="FFFF00"/>
                </a:highlight>
                <a:latin typeface="+mn-ea"/>
                <a:sym typeface="Roboto Condensed"/>
              </a:rPr>
              <a:t>推薦</a:t>
            </a:r>
            <a:r>
              <a:rPr lang="en-US" altLang="zh-TW" sz="1800" b="1" dirty="0">
                <a:solidFill>
                  <a:srgbClr val="C00000"/>
                </a:solidFill>
                <a:highlight>
                  <a:srgbClr val="FFFF00"/>
                </a:highlight>
                <a:latin typeface="+mn-ea"/>
                <a:sym typeface="Roboto Condensed"/>
              </a:rPr>
              <a:t>15</a:t>
            </a:r>
            <a:r>
              <a:rPr lang="zh-TW" altLang="en-US" sz="1800" b="1" dirty="0">
                <a:solidFill>
                  <a:srgbClr val="C00000"/>
                </a:solidFill>
                <a:highlight>
                  <a:srgbClr val="FFFF00"/>
                </a:highlight>
                <a:latin typeface="+mn-ea"/>
              </a:rPr>
              <a:t>名</a:t>
            </a:r>
            <a:r>
              <a:rPr lang="zh-TW" altLang="en-US" sz="1800" b="1" dirty="0">
                <a:solidFill>
                  <a:schemeClr val="tx1"/>
                </a:solidFill>
                <a:highlight>
                  <a:srgbClr val="FFFF00"/>
                </a:highlight>
                <a:latin typeface="+mn-ea"/>
              </a:rPr>
              <a:t>。</a:t>
            </a:r>
            <a:endParaRPr lang="en-US" altLang="zh-TW" sz="1800" b="1" dirty="0">
              <a:solidFill>
                <a:schemeClr val="tx1"/>
              </a:solidFill>
              <a:highlight>
                <a:srgbClr val="FFFF00"/>
              </a:highlight>
              <a:latin typeface="+mn-ea"/>
            </a:endParaRPr>
          </a:p>
          <a:p>
            <a:pPr>
              <a:spcBef>
                <a:spcPts val="0"/>
              </a:spcBef>
            </a:pPr>
            <a:endParaRPr lang="en-US" altLang="zh-TW" sz="11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sym typeface="Roboto Condensed"/>
              </a:rPr>
              <a:t>考生依所就讀系科歸屬群別及不分群之志願，至多填寫</a:t>
            </a:r>
            <a:r>
              <a:rPr lang="en-US" altLang="zh-TW" sz="1800" b="1" dirty="0">
                <a:solidFill>
                  <a:srgbClr val="C00000"/>
                </a:solidFill>
                <a:latin typeface="+mn-ea"/>
                <a:sym typeface="Roboto Condensed"/>
              </a:rPr>
              <a:t>25</a:t>
            </a:r>
            <a:r>
              <a:rPr lang="zh-TW" altLang="en-US" sz="1800" b="1" dirty="0">
                <a:solidFill>
                  <a:srgbClr val="C00000"/>
                </a:solidFill>
                <a:latin typeface="+mn-ea"/>
                <a:sym typeface="Roboto Condensed"/>
              </a:rPr>
              <a:t>個志願。</a:t>
            </a:r>
            <a:endParaRPr lang="en-US" altLang="zh-TW" sz="1800" b="1" dirty="0">
              <a:solidFill>
                <a:srgbClr val="C00000"/>
              </a:solidFill>
              <a:latin typeface="+mn-ea"/>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highlight>
                  <a:srgbClr val="FFFF00"/>
                </a:highlight>
                <a:latin typeface="+mn-ea"/>
              </a:rPr>
              <a:t>繁星錄取生無論放棄與否，</a:t>
            </a:r>
            <a:r>
              <a:rPr lang="zh-TW" altLang="en-US" sz="1800" b="1" dirty="0">
                <a:solidFill>
                  <a:srgbClr val="0070C0"/>
                </a:solidFill>
                <a:highlight>
                  <a:srgbClr val="FFFF00"/>
                </a:highlight>
                <a:latin typeface="+mn-ea"/>
              </a:rPr>
              <a:t>一律不得報名</a:t>
            </a:r>
            <a:r>
              <a:rPr lang="zh-TW" altLang="en-US" sz="1800" b="1" dirty="0">
                <a:solidFill>
                  <a:srgbClr val="C00000"/>
                </a:solidFill>
                <a:highlight>
                  <a:srgbClr val="FFFF00"/>
                </a:highlight>
                <a:latin typeface="+mn-ea"/>
              </a:rPr>
              <a:t>四技二專甄選入學招生</a:t>
            </a:r>
            <a:r>
              <a:rPr lang="zh-TW" altLang="en-US" sz="1800" dirty="0">
                <a:solidFill>
                  <a:schemeClr val="tx1"/>
                </a:solidFill>
                <a:latin typeface="+mn-ea"/>
              </a:rPr>
              <a:t>，</a:t>
            </a:r>
            <a:r>
              <a:rPr lang="zh-TW" altLang="en-US" sz="1800" b="1" dirty="0">
                <a:solidFill>
                  <a:schemeClr val="tx1"/>
                </a:solidFill>
                <a:latin typeface="+mn-ea"/>
              </a:rPr>
              <a:t>考生在選填志願時可謹慎考量，</a:t>
            </a:r>
            <a:r>
              <a:rPr lang="zh-TW" altLang="en-US" sz="1800" b="1" dirty="0">
                <a:solidFill>
                  <a:schemeClr val="tx1"/>
                </a:solidFill>
                <a:highlight>
                  <a:srgbClr val="FCFEB0"/>
                </a:highlight>
                <a:latin typeface="+mn-ea"/>
              </a:rPr>
              <a:t>無意願就讀之招生校系請勿選填</a:t>
            </a:r>
            <a:r>
              <a:rPr lang="zh-TW" altLang="en-US" sz="1800" b="1" dirty="0">
                <a:solidFill>
                  <a:schemeClr val="tx1"/>
                </a:solidFill>
                <a:latin typeface="+mn-ea"/>
              </a:rPr>
              <a:t>。（近３年報到率達８成，以前僅６成。）</a:t>
            </a:r>
            <a:endParaRPr lang="zh-TW" altLang="en-US" sz="1400" b="1" dirty="0">
              <a:solidFill>
                <a:schemeClr val="tx1"/>
              </a:solidFill>
              <a:latin typeface="+mn-ea"/>
            </a:endParaRPr>
          </a:p>
        </p:txBody>
      </p:sp>
      <p:sp>
        <p:nvSpPr>
          <p:cNvPr id="10" name="矩形 9"/>
          <p:cNvSpPr/>
          <p:nvPr/>
        </p:nvSpPr>
        <p:spPr>
          <a:xfrm>
            <a:off x="616350" y="1967626"/>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校內推薦 </a:t>
            </a:r>
            <a:endParaRPr lang="zh-TW" altLang="en-US" dirty="0">
              <a:solidFill>
                <a:schemeClr val="bg1"/>
              </a:solidFill>
            </a:endParaRPr>
          </a:p>
        </p:txBody>
      </p:sp>
      <p:sp>
        <p:nvSpPr>
          <p:cNvPr id="11" name="矩形 10"/>
          <p:cNvSpPr/>
          <p:nvPr/>
        </p:nvSpPr>
        <p:spPr>
          <a:xfrm>
            <a:off x="616350" y="2472779"/>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志願選填</a:t>
            </a:r>
            <a:endParaRPr lang="zh-TW" altLang="en-US" dirty="0">
              <a:solidFill>
                <a:schemeClr val="bg1"/>
              </a:solidFill>
            </a:endParaRPr>
          </a:p>
        </p:txBody>
      </p:sp>
      <p:sp>
        <p:nvSpPr>
          <p:cNvPr id="12" name="矩形 11"/>
          <p:cNvSpPr/>
          <p:nvPr/>
        </p:nvSpPr>
        <p:spPr>
          <a:xfrm>
            <a:off x="609308" y="1052736"/>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3" name="標題 1"/>
          <p:cNvSpPr txBox="1">
            <a:spLocks/>
          </p:cNvSpPr>
          <p:nvPr/>
        </p:nvSpPr>
        <p:spPr>
          <a:xfrm>
            <a:off x="47328" y="-1"/>
            <a:ext cx="4608512" cy="1052737"/>
          </a:xfrm>
          <a:prstGeom prst="homePlate">
            <a:avLst/>
          </a:prstGeom>
          <a:solidFill>
            <a:schemeClr val="accent6">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4" name="標題 1"/>
          <p:cNvSpPr txBox="1">
            <a:spLocks/>
          </p:cNvSpPr>
          <p:nvPr/>
        </p:nvSpPr>
        <p:spPr>
          <a:xfrm>
            <a:off x="191344" y="115866"/>
            <a:ext cx="4256492" cy="792854"/>
          </a:xfrm>
          <a:prstGeom prst="homePlate">
            <a:avLst/>
          </a:prstGeom>
          <a:solidFill>
            <a:schemeClr val="accent6">
              <a:lumMod val="75000"/>
            </a:schemeClr>
          </a:solidFill>
          <a:ln w="28575">
            <a:solidFill>
              <a:schemeClr val="accent6">
                <a:lumMod val="5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bg1"/>
                </a:solidFill>
                <a:effectLst>
                  <a:outerShdw blurRad="38100" dist="38100" dir="2700000" algn="tl">
                    <a:srgbClr val="000000">
                      <a:alpha val="43137"/>
                    </a:srgbClr>
                  </a:outerShdw>
                </a:effectLst>
                <a:latin typeface="+mn-ea"/>
                <a:ea typeface="+mn-ea"/>
                <a:cs typeface="Oswald"/>
              </a:rPr>
              <a:t>科技繁星</a:t>
            </a:r>
            <a:r>
              <a:rPr kumimoji="0" lang="zh-TW" altLang="en-US" sz="2400" dirty="0">
                <a:solidFill>
                  <a:schemeClr val="bg1"/>
                </a:solidFill>
                <a:effectLst>
                  <a:outerShdw blurRad="38100" dist="38100" dir="2700000" algn="tl">
                    <a:srgbClr val="000000">
                      <a:alpha val="43137"/>
                    </a:srgbClr>
                  </a:outerShdw>
                </a:effectLst>
                <a:latin typeface="+mn-ea"/>
                <a:ea typeface="+mn-ea"/>
                <a:cs typeface="Oswald"/>
              </a:rPr>
              <a:t>招生簡介</a:t>
            </a:r>
            <a:endParaRPr kumimoji="0" lang="zh-TW" altLang="en-US" sz="24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sp>
        <p:nvSpPr>
          <p:cNvPr id="8" name="圓角矩形圖說文字 7"/>
          <p:cNvSpPr/>
          <p:nvPr/>
        </p:nvSpPr>
        <p:spPr>
          <a:xfrm>
            <a:off x="9357773" y="689952"/>
            <a:ext cx="2642883" cy="1736646"/>
          </a:xfrm>
          <a:prstGeom prst="wedgeRoundRectCallout">
            <a:avLst>
              <a:gd name="adj1" fmla="val -59163"/>
              <a:gd name="adj2" fmla="val 62403"/>
              <a:gd name="adj3" fmla="val 16667"/>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技高學校通常會鼓勵學生「試試看」</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繁星可以申請到哪個校系，但分發後學生卻不想就讀而放棄。</a:t>
            </a:r>
            <a:r>
              <a:rPr lang="zh-TW" altLang="en-US" sz="1600" b="1" dirty="0">
                <a:solidFill>
                  <a:srgbClr val="FF0000"/>
                </a:solidFill>
                <a:latin typeface="微軟正黑體" panose="020B0604030504040204" pitchFamily="34" charset="-120"/>
                <a:ea typeface="微軟正黑體" panose="020B0604030504040204" pitchFamily="34" charset="-120"/>
              </a:rPr>
              <a:t>這樣一來，也損失報名甄選的機會了！</a:t>
            </a:r>
          </a:p>
        </p:txBody>
      </p:sp>
      <p:sp>
        <p:nvSpPr>
          <p:cNvPr id="9" name="內容版面配置區 2">
            <a:extLst>
              <a:ext uri="{FF2B5EF4-FFF2-40B4-BE49-F238E27FC236}">
                <a16:creationId xmlns:a16="http://schemas.microsoft.com/office/drawing/2014/main" id="{07BB8F56-797E-4050-93BA-07733B2CF004}"/>
              </a:ext>
            </a:extLst>
          </p:cNvPr>
          <p:cNvSpPr txBox="1">
            <a:spLocks/>
          </p:cNvSpPr>
          <p:nvPr/>
        </p:nvSpPr>
        <p:spPr>
          <a:xfrm>
            <a:off x="2056510" y="3407786"/>
            <a:ext cx="10135490" cy="2177367"/>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0"/>
              </a:spcAft>
            </a:pPr>
            <a:r>
              <a:rPr kumimoji="0" lang="zh-TW" altLang="en-US" b="1" dirty="0">
                <a:solidFill>
                  <a:schemeClr val="tx1"/>
                </a:solidFill>
                <a:latin typeface="+mn-ea"/>
              </a:rPr>
              <a:t>依</a:t>
            </a:r>
            <a:r>
              <a:rPr kumimoji="0" lang="en-US" altLang="zh-TW" b="1" dirty="0">
                <a:solidFill>
                  <a:srgbClr val="C00000"/>
                </a:solidFill>
                <a:latin typeface="+mn-ea"/>
                <a:cs typeface="Roboto Condensed"/>
                <a:sym typeface="Roboto Condensed"/>
              </a:rPr>
              <a:t>8</a:t>
            </a:r>
            <a:r>
              <a:rPr kumimoji="0" lang="zh-TW" altLang="en-US" b="1" dirty="0">
                <a:solidFill>
                  <a:srgbClr val="C00000"/>
                </a:solidFill>
                <a:latin typeface="+mn-ea"/>
                <a:cs typeface="Roboto Condensed"/>
                <a:sym typeface="Roboto Condensed"/>
              </a:rPr>
              <a:t>項比序</a:t>
            </a:r>
            <a:r>
              <a:rPr kumimoji="0" lang="zh-TW" altLang="en-US" b="1" dirty="0">
                <a:solidFill>
                  <a:schemeClr val="tx1"/>
                </a:solidFill>
                <a:latin typeface="+mn-ea"/>
                <a:cs typeface="Roboto Condensed"/>
                <a:sym typeface="Roboto Condensed"/>
              </a:rPr>
              <a:t>排名順序進行分發作業</a:t>
            </a:r>
            <a:endParaRPr kumimoji="0" lang="en-US" altLang="zh-TW" b="1" dirty="0">
              <a:solidFill>
                <a:schemeClr val="tx1"/>
              </a:solidFill>
              <a:latin typeface="+mn-ea"/>
              <a:cs typeface="Roboto Condensed"/>
              <a:sym typeface="Roboto Condensed"/>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1</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學業</a:t>
            </a:r>
            <a:r>
              <a:rPr kumimoji="0" lang="zh-TW" altLang="en-US" sz="1600" b="1" dirty="0">
                <a:solidFill>
                  <a:schemeClr val="tx1"/>
                </a:solidFill>
                <a:latin typeface="+mn-ea"/>
                <a:cs typeface="Roboto Condensed"/>
                <a:sym typeface="Roboto Condensed"/>
              </a:rPr>
              <a:t>平均成績</a:t>
            </a:r>
            <a:r>
              <a:rPr kumimoji="0" lang="zh-TW" altLang="en-US" sz="1600" b="1" dirty="0">
                <a:solidFill>
                  <a:srgbClr val="C00000"/>
                </a:solidFill>
                <a:latin typeface="+mn-ea"/>
                <a:cs typeface="Roboto Condensed"/>
                <a:sym typeface="Roboto Condensed"/>
              </a:rPr>
              <a:t>群名次百分比</a:t>
            </a:r>
            <a:endParaRPr kumimoji="0" lang="en-US" altLang="zh-TW" sz="1600" b="1" dirty="0">
              <a:solidFill>
                <a:srgbClr val="C00000"/>
              </a:solidFill>
              <a:latin typeface="+mn-ea"/>
              <a:cs typeface="Roboto Condensed"/>
              <a:sym typeface="Roboto Condensed"/>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2</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專業及實習科目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綜高為專精科目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mn-ea"/>
                <a:cs typeface="Roboto Condensed"/>
                <a:sym typeface="Roboto Condensed"/>
              </a:rPr>
              <a:t>平均成績</a:t>
            </a:r>
            <a:r>
              <a:rPr kumimoji="0" lang="zh-TW" altLang="en-US" sz="1600" b="1" dirty="0">
                <a:solidFill>
                  <a:schemeClr val="tx1"/>
                </a:solidFill>
                <a:latin typeface="+mn-ea"/>
              </a:rPr>
              <a:t>群名次百分比</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highlight>
                  <a:srgbClr val="FCFEB0"/>
                </a:highlight>
                <a:latin typeface="+mn-ea"/>
                <a:cs typeface="Roboto Condensed"/>
                <a:sym typeface="Roboto Condensed"/>
              </a:rPr>
              <a:t>第</a:t>
            </a:r>
            <a:r>
              <a:rPr kumimoji="0" lang="en-US" altLang="zh-TW" sz="1600" b="1" dirty="0">
                <a:solidFill>
                  <a:schemeClr val="tx1"/>
                </a:solidFill>
                <a:highlight>
                  <a:srgbClr val="FCFEB0"/>
                </a:highlight>
                <a:latin typeface="+mn-ea"/>
                <a:cs typeface="Roboto Condensed"/>
                <a:sym typeface="Roboto Condensed"/>
              </a:rPr>
              <a:t>3</a:t>
            </a:r>
            <a:r>
              <a:rPr kumimoji="0" lang="zh-TW" altLang="en-US" sz="1600" b="1" dirty="0">
                <a:solidFill>
                  <a:schemeClr val="tx1"/>
                </a:solidFill>
                <a:highlight>
                  <a:srgbClr val="FCFEB0"/>
                </a:highlight>
                <a:latin typeface="+mn-ea"/>
                <a:cs typeface="Roboto Condensed"/>
                <a:sym typeface="Roboto Condensed"/>
              </a:rPr>
              <a:t>比序：</a:t>
            </a:r>
            <a:r>
              <a:rPr kumimoji="0" lang="zh-TW" altLang="en-US" sz="1800" b="1" u="sng" dirty="0">
                <a:solidFill>
                  <a:srgbClr val="C00000"/>
                </a:solidFill>
                <a:highlight>
                  <a:srgbClr val="FCFEB0"/>
                </a:highlight>
                <a:latin typeface="微軟正黑體" panose="020B0604030504040204" pitchFamily="34" charset="-120"/>
                <a:ea typeface="微軟正黑體" panose="020B0604030504040204" pitchFamily="34" charset="-120"/>
              </a:rPr>
              <a:t>技能領域科目</a:t>
            </a:r>
            <a:r>
              <a:rPr kumimoji="0" lang="zh-TW" altLang="en-US" sz="1600" b="1" dirty="0">
                <a:solidFill>
                  <a:schemeClr val="tx1"/>
                </a:solidFill>
                <a:latin typeface="+mn-ea"/>
                <a:cs typeface="Roboto Condensed"/>
                <a:sym typeface="Roboto Condensed"/>
              </a:rPr>
              <a:t>平均成績群名次百分比</a:t>
            </a:r>
            <a:r>
              <a:rPr kumimoji="0" lang="zh-TW" altLang="en-US" sz="1600" b="1" dirty="0">
                <a:solidFill>
                  <a:schemeClr val="tx1"/>
                </a:solidFill>
                <a:latin typeface="微軟正黑體" panose="020B0604030504040204" pitchFamily="34" charset="-120"/>
                <a:ea typeface="微軟正黑體" panose="020B0604030504040204" pitchFamily="34" charset="-120"/>
              </a:rPr>
              <a:t>  </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綜高為核心科目；實用技能學程、建教合作班為實習科目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4-6</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英語文、國語文、數學</a:t>
            </a:r>
            <a:r>
              <a:rPr kumimoji="0" lang="zh-TW" altLang="en-US" sz="1600" b="1" dirty="0">
                <a:solidFill>
                  <a:schemeClr val="tx1"/>
                </a:solidFill>
                <a:latin typeface="+mn-ea"/>
                <a:cs typeface="Roboto Condensed"/>
                <a:sym typeface="Roboto Condensed"/>
              </a:rPr>
              <a:t>平均成績</a:t>
            </a:r>
            <a:r>
              <a:rPr kumimoji="0" lang="zh-TW" altLang="en-US" sz="1600" b="1" dirty="0">
                <a:solidFill>
                  <a:schemeClr val="tx1"/>
                </a:solidFill>
                <a:latin typeface="+mn-ea"/>
              </a:rPr>
              <a:t>群名次百分比</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7</a:t>
            </a:r>
            <a:r>
              <a:rPr kumimoji="0" lang="zh-TW" altLang="en-US" sz="1600" b="1" dirty="0">
                <a:solidFill>
                  <a:schemeClr val="tx1"/>
                </a:solidFill>
                <a:latin typeface="+mn-ea"/>
                <a:cs typeface="Roboto Condensed"/>
                <a:sym typeface="Roboto Condensed"/>
              </a:rPr>
              <a:t>比序</a:t>
            </a:r>
            <a:r>
              <a:rPr kumimoji="0" lang="zh-TW" altLang="en-US" sz="1600" b="1" dirty="0">
                <a:solidFill>
                  <a:schemeClr val="tx1"/>
                </a:solidFill>
                <a:latin typeface="+mn-ea"/>
              </a:rPr>
              <a:t>：「競賽、證照及語文能力檢定」之總合成績</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rPr>
              <a:t>第</a:t>
            </a:r>
            <a:r>
              <a:rPr kumimoji="0" lang="en-US" altLang="zh-TW" sz="1600" b="1" dirty="0">
                <a:solidFill>
                  <a:schemeClr val="tx1"/>
                </a:solidFill>
                <a:latin typeface="+mn-ea"/>
                <a:sym typeface="Roboto Condensed"/>
              </a:rPr>
              <a:t>8</a:t>
            </a:r>
            <a:r>
              <a:rPr kumimoji="0" lang="zh-TW" altLang="en-US" sz="1600" b="1" dirty="0">
                <a:solidFill>
                  <a:schemeClr val="tx1"/>
                </a:solidFill>
                <a:latin typeface="+mn-ea"/>
                <a:cs typeface="Roboto Condensed"/>
                <a:sym typeface="Roboto Condensed"/>
              </a:rPr>
              <a:t>比</a:t>
            </a:r>
            <a:r>
              <a:rPr kumimoji="0" lang="zh-TW" altLang="en-US" sz="1600" b="1" dirty="0">
                <a:solidFill>
                  <a:schemeClr val="tx1"/>
                </a:solidFill>
                <a:latin typeface="+mn-ea"/>
              </a:rPr>
              <a:t>序：</a:t>
            </a:r>
            <a:r>
              <a:rPr kumimoji="0" lang="zh-TW" altLang="en-US" sz="1600" b="1" spc="-150" dirty="0">
                <a:solidFill>
                  <a:schemeClr val="tx1"/>
                </a:solidFill>
                <a:latin typeface="+mn-ea"/>
              </a:rPr>
              <a:t>「學校幹部、志工、社會服務及社團參與」之總合成績</a:t>
            </a:r>
            <a:endParaRPr kumimoji="0" lang="zh-TW" altLang="en-US" sz="1600" b="1" spc="-150" dirty="0">
              <a:solidFill>
                <a:schemeClr val="tx1"/>
              </a:solidFill>
              <a:latin typeface="+mn-ea"/>
              <a:cs typeface="Roboto Condensed"/>
              <a:sym typeface="Roboto Condensed"/>
            </a:endParaRPr>
          </a:p>
        </p:txBody>
      </p:sp>
      <p:sp>
        <p:nvSpPr>
          <p:cNvPr id="15" name="矩形 14">
            <a:extLst>
              <a:ext uri="{FF2B5EF4-FFF2-40B4-BE49-F238E27FC236}">
                <a16:creationId xmlns:a16="http://schemas.microsoft.com/office/drawing/2014/main" id="{15CED4AB-484D-4D02-A9FC-75D125958AEE}"/>
              </a:ext>
            </a:extLst>
          </p:cNvPr>
          <p:cNvSpPr/>
          <p:nvPr/>
        </p:nvSpPr>
        <p:spPr>
          <a:xfrm>
            <a:off x="624936" y="3407045"/>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7" name="矩形 16">
            <a:extLst>
              <a:ext uri="{FF2B5EF4-FFF2-40B4-BE49-F238E27FC236}">
                <a16:creationId xmlns:a16="http://schemas.microsoft.com/office/drawing/2014/main" id="{38534660-B75A-41CC-9421-834D88351B44}"/>
              </a:ext>
            </a:extLst>
          </p:cNvPr>
          <p:cNvSpPr/>
          <p:nvPr/>
        </p:nvSpPr>
        <p:spPr>
          <a:xfrm>
            <a:off x="616350" y="5389962"/>
            <a:ext cx="144016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四輪分發</a:t>
            </a:r>
            <a:endParaRPr lang="zh-TW" altLang="en-US" dirty="0">
              <a:solidFill>
                <a:schemeClr val="bg1"/>
              </a:solidFill>
            </a:endParaRPr>
          </a:p>
        </p:txBody>
      </p:sp>
      <p:sp>
        <p:nvSpPr>
          <p:cNvPr id="18" name="內容版面配置區 2">
            <a:extLst>
              <a:ext uri="{FF2B5EF4-FFF2-40B4-BE49-F238E27FC236}">
                <a16:creationId xmlns:a16="http://schemas.microsoft.com/office/drawing/2014/main" id="{993756DE-8E1A-4502-BF66-77B850BA2A32}"/>
              </a:ext>
            </a:extLst>
          </p:cNvPr>
          <p:cNvSpPr txBox="1">
            <a:spLocks/>
          </p:cNvSpPr>
          <p:nvPr/>
        </p:nvSpPr>
        <p:spPr>
          <a:xfrm>
            <a:off x="2089464" y="5349145"/>
            <a:ext cx="9486185" cy="134362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0"/>
              </a:spcAft>
            </a:pPr>
            <a:r>
              <a:rPr kumimoji="0" lang="zh-TW" altLang="en-US" sz="1800" b="1" dirty="0">
                <a:solidFill>
                  <a:schemeClr val="tx1"/>
                </a:solidFill>
                <a:latin typeface="+mn-ea"/>
              </a:rPr>
              <a:t>依考生各項成績比序</a:t>
            </a:r>
            <a:r>
              <a:rPr kumimoji="0" lang="zh-TW" altLang="en-US" sz="1800" b="1" u="sng" dirty="0">
                <a:solidFill>
                  <a:schemeClr val="tx1"/>
                </a:solidFill>
                <a:latin typeface="+mn-ea"/>
              </a:rPr>
              <a:t>排名</a:t>
            </a:r>
            <a:r>
              <a:rPr kumimoji="0" lang="zh-TW" altLang="en-US" sz="1800" b="1" dirty="0">
                <a:solidFill>
                  <a:schemeClr val="tx1"/>
                </a:solidFill>
                <a:latin typeface="+mn-ea"/>
              </a:rPr>
              <a:t>、選填</a:t>
            </a:r>
            <a:r>
              <a:rPr kumimoji="0" lang="zh-TW" altLang="en-US" sz="1800" b="1" u="sng" dirty="0">
                <a:solidFill>
                  <a:schemeClr val="tx1"/>
                </a:solidFill>
                <a:latin typeface="+mn-ea"/>
              </a:rPr>
              <a:t>志願</a:t>
            </a:r>
            <a:r>
              <a:rPr kumimoji="0" lang="zh-TW" altLang="en-US" sz="1800" b="1" dirty="0">
                <a:solidFill>
                  <a:schemeClr val="tx1"/>
                </a:solidFill>
                <a:latin typeface="+mn-ea"/>
              </a:rPr>
              <a:t>及各技高</a:t>
            </a:r>
            <a:r>
              <a:rPr kumimoji="0" lang="zh-TW" altLang="en-US" sz="1800" b="1" u="sng" dirty="0">
                <a:solidFill>
                  <a:schemeClr val="tx1"/>
                </a:solidFill>
                <a:latin typeface="+mn-ea"/>
              </a:rPr>
              <a:t>推薦順序</a:t>
            </a:r>
            <a:r>
              <a:rPr kumimoji="0" lang="zh-TW" altLang="en-US" sz="1800" b="1" dirty="0">
                <a:solidFill>
                  <a:schemeClr val="tx1"/>
                </a:solidFill>
                <a:latin typeface="+mn-ea"/>
              </a:rPr>
              <a:t>，進行</a:t>
            </a:r>
            <a:r>
              <a:rPr kumimoji="0" lang="zh-TW" altLang="en-US" sz="1800" b="1" dirty="0">
                <a:solidFill>
                  <a:srgbClr val="C00000"/>
                </a:solidFill>
                <a:latin typeface="+mn-ea"/>
              </a:rPr>
              <a:t>四輪分發</a:t>
            </a:r>
            <a:r>
              <a:rPr kumimoji="0" lang="zh-TW" altLang="en-US" sz="1800" b="1" dirty="0">
                <a:solidFill>
                  <a:schemeClr val="tx1"/>
                </a:solidFill>
                <a:latin typeface="+mn-ea"/>
              </a:rPr>
              <a:t>錄取作業</a:t>
            </a:r>
            <a:endParaRPr kumimoji="0" lang="en-US" altLang="zh-TW" sz="1800" b="1" dirty="0">
              <a:solidFill>
                <a:schemeClr val="tx1"/>
              </a:solidFill>
              <a:latin typeface="+mn-ea"/>
              <a:cs typeface="Roboto Condensed"/>
              <a:sym typeface="Roboto Condensed"/>
            </a:endParaRPr>
          </a:p>
          <a:p>
            <a:pPr marL="265113" indent="-265113" fontAlgn="auto">
              <a:spcBef>
                <a:spcPts val="0"/>
              </a:spcBef>
              <a:spcAft>
                <a:spcPts val="0"/>
              </a:spcAft>
              <a:buFont typeface="Wingdings" panose="05000000000000000000" pitchFamily="2" charset="2"/>
              <a:buChar char="p"/>
            </a:pPr>
            <a:r>
              <a:rPr kumimoji="0" lang="zh-TW" altLang="en-US" sz="1600" b="1" dirty="0">
                <a:solidFill>
                  <a:srgbClr val="0070C0"/>
                </a:solidFill>
                <a:latin typeface="+mn-ea"/>
              </a:rPr>
              <a:t>第一、二、三輪分發：</a:t>
            </a:r>
            <a:r>
              <a:rPr kumimoji="0" lang="zh-TW" altLang="en-US" sz="1600" b="1" dirty="0">
                <a:solidFill>
                  <a:schemeClr val="tx1"/>
                </a:solidFill>
                <a:latin typeface="+mn-ea"/>
              </a:rPr>
              <a:t>取各推薦學校之考生比序名次第</a:t>
            </a:r>
            <a:r>
              <a:rPr kumimoji="0" lang="en-US" altLang="zh-TW" sz="1600" b="1" dirty="0">
                <a:solidFill>
                  <a:schemeClr val="tx1"/>
                </a:solidFill>
                <a:latin typeface="+mn-ea"/>
              </a:rPr>
              <a:t>1</a:t>
            </a:r>
            <a:r>
              <a:rPr kumimoji="0" lang="zh-TW" altLang="en-US" sz="1600" b="1" dirty="0">
                <a:solidFill>
                  <a:schemeClr val="tx1"/>
                </a:solidFill>
                <a:latin typeface="+mn-ea"/>
              </a:rPr>
              <a:t>、</a:t>
            </a:r>
            <a:r>
              <a:rPr kumimoji="0" lang="en-US" altLang="zh-TW" sz="1600" b="1" dirty="0">
                <a:solidFill>
                  <a:schemeClr val="tx1"/>
                </a:solidFill>
                <a:latin typeface="+mn-ea"/>
              </a:rPr>
              <a:t>2</a:t>
            </a:r>
            <a:r>
              <a:rPr kumimoji="0" lang="zh-TW" altLang="en-US" sz="1600" b="1" dirty="0">
                <a:solidFill>
                  <a:schemeClr val="tx1"/>
                </a:solidFill>
                <a:latin typeface="+mn-ea"/>
              </a:rPr>
              <a:t>、</a:t>
            </a:r>
            <a:r>
              <a:rPr kumimoji="0" lang="en-US" altLang="zh-TW" sz="1600" b="1" dirty="0">
                <a:solidFill>
                  <a:schemeClr val="tx1"/>
                </a:solidFill>
                <a:latin typeface="+mn-ea"/>
              </a:rPr>
              <a:t>3</a:t>
            </a:r>
            <a:r>
              <a:rPr kumimoji="0" lang="zh-TW" altLang="en-US" sz="1600" b="1" dirty="0">
                <a:solidFill>
                  <a:schemeClr val="tx1"/>
                </a:solidFill>
                <a:latin typeface="+mn-ea"/>
              </a:rPr>
              <a:t>位（即各校第</a:t>
            </a:r>
            <a:r>
              <a:rPr kumimoji="0" lang="en-US" altLang="zh-TW" sz="1600" b="1" dirty="0">
                <a:solidFill>
                  <a:schemeClr val="tx1"/>
                </a:solidFill>
                <a:latin typeface="+mn-ea"/>
              </a:rPr>
              <a:t>1</a:t>
            </a:r>
            <a:r>
              <a:rPr kumimoji="0" lang="zh-TW" altLang="en-US" sz="1600" b="1" dirty="0">
                <a:solidFill>
                  <a:schemeClr val="tx1"/>
                </a:solidFill>
                <a:latin typeface="+mn-ea"/>
              </a:rPr>
              <a:t>、</a:t>
            </a:r>
            <a:r>
              <a:rPr kumimoji="0" lang="en-US" altLang="zh-TW" sz="1600" b="1" dirty="0">
                <a:solidFill>
                  <a:schemeClr val="tx1"/>
                </a:solidFill>
                <a:latin typeface="+mn-ea"/>
              </a:rPr>
              <a:t>2</a:t>
            </a:r>
            <a:r>
              <a:rPr kumimoji="0" lang="zh-TW" altLang="en-US" sz="1600" b="1" dirty="0">
                <a:solidFill>
                  <a:schemeClr val="tx1"/>
                </a:solidFill>
                <a:latin typeface="+mn-ea"/>
              </a:rPr>
              <a:t>、</a:t>
            </a:r>
            <a:r>
              <a:rPr kumimoji="0" lang="en-US" altLang="zh-TW" sz="1600" b="1" dirty="0">
                <a:solidFill>
                  <a:schemeClr val="tx1"/>
                </a:solidFill>
                <a:latin typeface="+mn-ea"/>
              </a:rPr>
              <a:t>3</a:t>
            </a:r>
            <a:r>
              <a:rPr kumimoji="0" lang="zh-TW" altLang="en-US" sz="1600" b="1" dirty="0">
                <a:solidFill>
                  <a:schemeClr val="tx1"/>
                </a:solidFill>
                <a:latin typeface="+mn-ea"/>
              </a:rPr>
              <a:t>名）進行分發，且各科技校院錄取單一技高考生至多各</a:t>
            </a:r>
            <a:r>
              <a:rPr kumimoji="0" lang="en-US" altLang="zh-TW" sz="1600" b="1" dirty="0">
                <a:solidFill>
                  <a:schemeClr val="tx1"/>
                </a:solidFill>
                <a:latin typeface="+mn-ea"/>
              </a:rPr>
              <a:t>1</a:t>
            </a:r>
            <a:r>
              <a:rPr kumimoji="0" lang="zh-TW" altLang="en-US" sz="1600" b="1" dirty="0">
                <a:solidFill>
                  <a:schemeClr val="tx1"/>
                </a:solidFill>
                <a:latin typeface="+mn-ea"/>
              </a:rPr>
              <a:t>名。</a:t>
            </a:r>
            <a:endParaRPr kumimoji="0" lang="en-US" altLang="zh-TW" sz="1600" b="1" dirty="0">
              <a:solidFill>
                <a:schemeClr val="tx1"/>
              </a:solidFill>
              <a:latin typeface="+mn-ea"/>
            </a:endParaRPr>
          </a:p>
          <a:p>
            <a:pPr marL="265113" indent="-265113" fontAlgn="auto">
              <a:spcBef>
                <a:spcPts val="0"/>
              </a:spcBef>
              <a:spcAft>
                <a:spcPts val="0"/>
              </a:spcAft>
              <a:buFont typeface="Wingdings" panose="05000000000000000000" pitchFamily="2" charset="2"/>
              <a:buChar char="p"/>
            </a:pPr>
            <a:r>
              <a:rPr kumimoji="0" lang="zh-TW" altLang="en-US" sz="1600" b="1" dirty="0">
                <a:solidFill>
                  <a:srgbClr val="0070C0"/>
                </a:solidFill>
                <a:latin typeface="+mn-ea"/>
              </a:rPr>
              <a:t>第四輪分發：</a:t>
            </a:r>
            <a:r>
              <a:rPr kumimoji="0" lang="zh-TW" altLang="en-US" sz="1600" b="1" dirty="0">
                <a:solidFill>
                  <a:schemeClr val="tx1"/>
                </a:solidFill>
                <a:latin typeface="+mn-ea"/>
              </a:rPr>
              <a:t>未參與前三輪分發之推薦考生，依照比序名次進行第四輪分發，且</a:t>
            </a:r>
            <a:r>
              <a:rPr kumimoji="0" lang="zh-TW" altLang="en-US" sz="1600" b="1" dirty="0">
                <a:solidFill>
                  <a:srgbClr val="C00000"/>
                </a:solidFill>
                <a:latin typeface="+mn-ea"/>
              </a:rPr>
              <a:t>各科技校院錄取單一技高考生至多再</a:t>
            </a:r>
            <a:r>
              <a:rPr kumimoji="0" lang="en-US" altLang="zh-TW" sz="1600" b="1" dirty="0">
                <a:solidFill>
                  <a:srgbClr val="C00000"/>
                </a:solidFill>
                <a:latin typeface="+mn-ea"/>
              </a:rPr>
              <a:t>2</a:t>
            </a:r>
            <a:r>
              <a:rPr kumimoji="0" lang="zh-TW" altLang="en-US" sz="1600" b="1" dirty="0">
                <a:solidFill>
                  <a:srgbClr val="C00000"/>
                </a:solidFill>
                <a:latin typeface="+mn-ea"/>
              </a:rPr>
              <a:t>名</a:t>
            </a:r>
            <a:r>
              <a:rPr kumimoji="0" lang="zh-TW" altLang="en-US" sz="1600" b="1" dirty="0">
                <a:solidFill>
                  <a:schemeClr val="tx1"/>
                </a:solidFill>
                <a:latin typeface="+mn-ea"/>
              </a:rPr>
              <a:t>。</a:t>
            </a:r>
            <a:endParaRPr kumimoji="0" lang="en-US" altLang="zh-TW" sz="1600" b="1" dirty="0">
              <a:solidFill>
                <a:schemeClr val="tx1"/>
              </a:solidFill>
              <a:latin typeface="+mn-ea"/>
            </a:endParaRPr>
          </a:p>
        </p:txBody>
      </p:sp>
      <p:sp>
        <p:nvSpPr>
          <p:cNvPr id="16" name="圓角矩形圖說文字 113">
            <a:extLst>
              <a:ext uri="{FF2B5EF4-FFF2-40B4-BE49-F238E27FC236}">
                <a16:creationId xmlns:a16="http://schemas.microsoft.com/office/drawing/2014/main" id="{50E90210-0ABA-448E-A569-5F2BC875A09A}"/>
              </a:ext>
            </a:extLst>
          </p:cNvPr>
          <p:cNvSpPr/>
          <p:nvPr/>
        </p:nvSpPr>
        <p:spPr>
          <a:xfrm>
            <a:off x="7743632" y="723243"/>
            <a:ext cx="1574406" cy="857573"/>
          </a:xfrm>
          <a:prstGeom prst="wedgeRoundRectCallout">
            <a:avLst>
              <a:gd name="adj1" fmla="val -64864"/>
              <a:gd name="adj2" fmla="val 49590"/>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14">
            <a:extLst>
              <a:ext uri="{FF2B5EF4-FFF2-40B4-BE49-F238E27FC236}">
                <a16:creationId xmlns:a16="http://schemas.microsoft.com/office/drawing/2014/main" id="{81523B16-AE45-48B1-8A07-C5FAD7384A42}"/>
              </a:ext>
            </a:extLst>
          </p:cNvPr>
          <p:cNvSpPr/>
          <p:nvPr/>
        </p:nvSpPr>
        <p:spPr>
          <a:xfrm>
            <a:off x="7840215" y="791410"/>
            <a:ext cx="1388418" cy="743522"/>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矩形 19">
            <a:extLst>
              <a:ext uri="{FF2B5EF4-FFF2-40B4-BE49-F238E27FC236}">
                <a16:creationId xmlns:a16="http://schemas.microsoft.com/office/drawing/2014/main" id="{144AE1FA-C28D-4A03-AA9E-4A2A4F10575D}"/>
              </a:ext>
            </a:extLst>
          </p:cNvPr>
          <p:cNvSpPr/>
          <p:nvPr/>
        </p:nvSpPr>
        <p:spPr>
          <a:xfrm>
            <a:off x="7886999" y="848906"/>
            <a:ext cx="1353015" cy="707886"/>
          </a:xfrm>
          <a:prstGeom prst="rect">
            <a:avLst/>
          </a:prstGeom>
        </p:spPr>
        <p:txBody>
          <a:bodyPr wrap="square">
            <a:spAutoFit/>
          </a:bodyPr>
          <a:lstStyle/>
          <a:p>
            <a:pPr algn="ctr"/>
            <a:r>
              <a:rPr lang="zh-TW" altLang="en-US" sz="20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a:t>
            </a:r>
            <a:r>
              <a:rPr lang="zh-TW" altLang="en-US" sz="2000"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en-US" altLang="zh-TW" sz="2000" b="1" dirty="0">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21" name="文字版面配置區 1">
            <a:extLst>
              <a:ext uri="{FF2B5EF4-FFF2-40B4-BE49-F238E27FC236}">
                <a16:creationId xmlns:a16="http://schemas.microsoft.com/office/drawing/2014/main" id="{87578565-395F-43F3-BC6A-E157070B3993}"/>
              </a:ext>
            </a:extLst>
          </p:cNvPr>
          <p:cNvSpPr txBox="1">
            <a:spLocks/>
          </p:cNvSpPr>
          <p:nvPr/>
        </p:nvSpPr>
        <p:spPr>
          <a:xfrm>
            <a:off x="9912424" y="68582"/>
            <a:ext cx="2027470" cy="621370"/>
          </a:xfrm>
          <a:prstGeom prst="rect">
            <a:avLst/>
          </a:prstGeom>
          <a:solidFill>
            <a:srgbClr val="D0FCD7"/>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3/12-19</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4/24-30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5/6</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、放棄截止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5/13</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5086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3F12AE1F-97A1-C24E-54E3-4F00AE3B98B6}"/>
              </a:ext>
            </a:extLst>
          </p:cNvPr>
          <p:cNvPicPr>
            <a:picLocks noChangeAspect="1"/>
          </p:cNvPicPr>
          <p:nvPr/>
        </p:nvPicPr>
        <p:blipFill>
          <a:blip r:embed="rId2"/>
          <a:stretch>
            <a:fillRect/>
          </a:stretch>
        </p:blipFill>
        <p:spPr>
          <a:xfrm>
            <a:off x="10387701" y="1244170"/>
            <a:ext cx="1300278" cy="1300278"/>
          </a:xfrm>
          <a:prstGeom prst="rect">
            <a:avLst/>
          </a:prstGeom>
        </p:spPr>
      </p:pic>
      <p:pic>
        <p:nvPicPr>
          <p:cNvPr id="14" name="圖片 13"/>
          <p:cNvPicPr>
            <a:picLocks noChangeAspect="1"/>
          </p:cNvPicPr>
          <p:nvPr/>
        </p:nvPicPr>
        <p:blipFill rotWithShape="1">
          <a:blip r:embed="rId3" cstate="print">
            <a:extLst>
              <a:ext uri="{28A0092B-C50C-407E-A947-70E740481C1C}">
                <a14:useLocalDpi xmlns:a14="http://schemas.microsoft.com/office/drawing/2010/main" val="0"/>
              </a:ext>
            </a:extLst>
          </a:blip>
          <a:srcRect l="25375" r="31461"/>
          <a:stretch/>
        </p:blipFill>
        <p:spPr>
          <a:xfrm>
            <a:off x="9856653" y="4128042"/>
            <a:ext cx="1710192" cy="2971576"/>
          </a:xfrm>
          <a:prstGeom prst="rect">
            <a:avLst/>
          </a:prstGeom>
          <a:effectLst>
            <a:outerShdw blurRad="50800" dist="38100" dir="2700000" algn="tl" rotWithShape="0">
              <a:prstClr val="black">
                <a:alpha val="40000"/>
              </a:prstClr>
            </a:outerShdw>
          </a:effectLst>
        </p:spPr>
      </p:pic>
      <p:sp>
        <p:nvSpPr>
          <p:cNvPr id="15" name="標題 1">
            <a:extLst>
              <a:ext uri="{FF2B5EF4-FFF2-40B4-BE49-F238E27FC236}">
                <a16:creationId xmlns:a16="http://schemas.microsoft.com/office/drawing/2014/main" id="{121E5787-D49E-4D5C-B88E-A71B08485075}"/>
              </a:ext>
            </a:extLst>
          </p:cNvPr>
          <p:cNvSpPr txBox="1">
            <a:spLocks/>
          </p:cNvSpPr>
          <p:nvPr/>
        </p:nvSpPr>
        <p:spPr>
          <a:xfrm>
            <a:off x="47328" y="-1"/>
            <a:ext cx="4608512" cy="1052737"/>
          </a:xfrm>
          <a:prstGeom prst="homePlate">
            <a:avLst/>
          </a:prstGeom>
          <a:solidFill>
            <a:schemeClr val="accent6">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6" name="標題 1">
            <a:extLst>
              <a:ext uri="{FF2B5EF4-FFF2-40B4-BE49-F238E27FC236}">
                <a16:creationId xmlns:a16="http://schemas.microsoft.com/office/drawing/2014/main" id="{33B6B35E-CBB1-4764-8506-C35570AD68BC}"/>
              </a:ext>
            </a:extLst>
          </p:cNvPr>
          <p:cNvSpPr txBox="1">
            <a:spLocks/>
          </p:cNvSpPr>
          <p:nvPr/>
        </p:nvSpPr>
        <p:spPr>
          <a:xfrm>
            <a:off x="191344" y="115866"/>
            <a:ext cx="4256492" cy="792854"/>
          </a:xfrm>
          <a:prstGeom prst="homePlate">
            <a:avLst/>
          </a:prstGeom>
          <a:solidFill>
            <a:schemeClr val="accent6">
              <a:lumMod val="75000"/>
            </a:schemeClr>
          </a:solidFill>
          <a:ln w="28575">
            <a:solidFill>
              <a:schemeClr val="accent6">
                <a:lumMod val="5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bg1"/>
                </a:solidFill>
                <a:effectLst>
                  <a:outerShdw blurRad="38100" dist="38100" dir="2700000" algn="tl">
                    <a:srgbClr val="000000">
                      <a:alpha val="43137"/>
                    </a:srgbClr>
                  </a:outerShdw>
                </a:effectLst>
                <a:latin typeface="+mn-ea"/>
                <a:ea typeface="+mn-ea"/>
                <a:cs typeface="Oswald"/>
              </a:rPr>
              <a:t>科技繁星</a:t>
            </a:r>
            <a:r>
              <a:rPr kumimoji="0" lang="zh-TW" altLang="en-US" sz="2400" dirty="0">
                <a:solidFill>
                  <a:schemeClr val="bg1"/>
                </a:solidFill>
                <a:effectLst>
                  <a:outerShdw blurRad="38100" dist="38100" dir="2700000" algn="tl">
                    <a:srgbClr val="000000">
                      <a:alpha val="43137"/>
                    </a:srgbClr>
                  </a:outerShdw>
                </a:effectLst>
                <a:latin typeface="+mn-ea"/>
                <a:ea typeface="+mn-ea"/>
                <a:cs typeface="Oswald"/>
              </a:rPr>
              <a:t>招生簡介</a:t>
            </a:r>
            <a:endParaRPr kumimoji="0" lang="zh-TW" altLang="en-US" sz="24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sp>
        <p:nvSpPr>
          <p:cNvPr id="10" name="文字方塊 9">
            <a:extLst>
              <a:ext uri="{FF2B5EF4-FFF2-40B4-BE49-F238E27FC236}">
                <a16:creationId xmlns:a16="http://schemas.microsoft.com/office/drawing/2014/main" id="{1B2E5BBB-E226-40C7-B43A-0AA591BDFE98}"/>
              </a:ext>
            </a:extLst>
          </p:cNvPr>
          <p:cNvSpPr txBox="1"/>
          <p:nvPr/>
        </p:nvSpPr>
        <p:spPr>
          <a:xfrm>
            <a:off x="4625388" y="121925"/>
            <a:ext cx="7340976" cy="1231106"/>
          </a:xfrm>
          <a:prstGeom prst="rect">
            <a:avLst/>
          </a:prstGeom>
          <a:noFill/>
        </p:spPr>
        <p:txBody>
          <a:bodyPr wrap="square">
            <a:spAutoFit/>
          </a:bodyPr>
          <a:lstStyle/>
          <a:p>
            <a:r>
              <a:rPr lang="zh-TW" altLang="en-US" b="1" dirty="0">
                <a:solidFill>
                  <a:schemeClr val="accent6">
                    <a:lumMod val="50000"/>
                  </a:schemeClr>
                </a:solidFill>
                <a:latin typeface="+mn-ea"/>
                <a:ea typeface="+mn-ea"/>
              </a:rPr>
              <a:t>聯合會／</a:t>
            </a:r>
            <a:r>
              <a:rPr lang="en-US" altLang="zh-TW" b="1" dirty="0">
                <a:solidFill>
                  <a:schemeClr val="accent6">
                    <a:lumMod val="50000"/>
                  </a:schemeClr>
                </a:solidFill>
                <a:latin typeface="+mn-ea"/>
                <a:ea typeface="+mn-ea"/>
              </a:rPr>
              <a:t>7.</a:t>
            </a:r>
            <a:r>
              <a:rPr lang="zh-TW" altLang="en-US" b="1" dirty="0">
                <a:solidFill>
                  <a:schemeClr val="accent6">
                    <a:lumMod val="50000"/>
                  </a:schemeClr>
                </a:solidFill>
                <a:latin typeface="+mn-ea"/>
                <a:ea typeface="+mn-ea"/>
              </a:rPr>
              <a:t>下載專區  </a:t>
            </a:r>
            <a:endParaRPr lang="en-US" altLang="zh-TW" b="1" dirty="0">
              <a:solidFill>
                <a:schemeClr val="accent6">
                  <a:lumMod val="50000"/>
                </a:schemeClr>
              </a:solidFill>
              <a:latin typeface="+mn-ea"/>
              <a:ea typeface="+mn-ea"/>
            </a:endParaRPr>
          </a:p>
          <a:p>
            <a:r>
              <a:rPr lang="zh-TW" altLang="en-US" sz="1600" dirty="0">
                <a:hlinkClick r:id="rId4"/>
              </a:rPr>
              <a:t>https://www.jctv.ntut.edu.tw/star/contents.php?academicYear=11</a:t>
            </a:r>
            <a:r>
              <a:rPr lang="en-US" altLang="zh-TW" sz="1600" dirty="0">
                <a:hlinkClick r:id="rId4"/>
              </a:rPr>
              <a:t>4</a:t>
            </a:r>
            <a:r>
              <a:rPr lang="zh-TW" altLang="en-US" sz="1600" dirty="0">
                <a:hlinkClick r:id="rId4"/>
              </a:rPr>
              <a:t>&amp;subId=128</a:t>
            </a:r>
            <a:endParaRPr lang="en-US" altLang="zh-TW" sz="1600" dirty="0"/>
          </a:p>
          <a:p>
            <a:r>
              <a:rPr lang="zh-TW" altLang="en-US" b="1" dirty="0">
                <a:solidFill>
                  <a:schemeClr val="accent6">
                    <a:lumMod val="50000"/>
                  </a:schemeClr>
                </a:solidFill>
                <a:latin typeface="+mn-ea"/>
                <a:ea typeface="+mn-ea"/>
              </a:rPr>
              <a:t> </a:t>
            </a:r>
            <a:r>
              <a:rPr lang="en-US" altLang="zh-TW" sz="1600" b="1" i="0" dirty="0">
                <a:solidFill>
                  <a:schemeClr val="accent6">
                    <a:lumMod val="50000"/>
                  </a:schemeClr>
                </a:solidFill>
                <a:effectLst/>
                <a:latin typeface="+mn-ea"/>
                <a:ea typeface="+mn-ea"/>
              </a:rPr>
              <a:t>(113</a:t>
            </a:r>
            <a:r>
              <a:rPr lang="zh-TW" altLang="en-US" sz="1600" b="1" i="0" dirty="0">
                <a:solidFill>
                  <a:schemeClr val="accent6">
                    <a:lumMod val="50000"/>
                  </a:schemeClr>
                </a:solidFill>
                <a:effectLst/>
                <a:latin typeface="+mn-ea"/>
                <a:ea typeface="+mn-ea"/>
              </a:rPr>
              <a:t>年</a:t>
            </a:r>
            <a:r>
              <a:rPr lang="en-US" altLang="zh-TW" sz="1600" b="1" i="0" dirty="0">
                <a:solidFill>
                  <a:schemeClr val="accent6">
                    <a:lumMod val="50000"/>
                  </a:schemeClr>
                </a:solidFill>
                <a:effectLst/>
                <a:latin typeface="+mn-ea"/>
                <a:ea typeface="+mn-ea"/>
              </a:rPr>
              <a:t>12</a:t>
            </a:r>
            <a:r>
              <a:rPr lang="zh-TW" altLang="en-US" sz="1600" b="1" i="0" dirty="0">
                <a:solidFill>
                  <a:schemeClr val="accent6">
                    <a:lumMod val="50000"/>
                  </a:schemeClr>
                </a:solidFill>
                <a:effectLst/>
                <a:latin typeface="+mn-ea"/>
                <a:ea typeface="+mn-ea"/>
              </a:rPr>
              <a:t>月</a:t>
            </a:r>
            <a:r>
              <a:rPr lang="en-US" altLang="zh-TW" sz="1600" b="1" i="0" dirty="0">
                <a:solidFill>
                  <a:schemeClr val="accent6">
                    <a:lumMod val="50000"/>
                  </a:schemeClr>
                </a:solidFill>
                <a:effectLst/>
                <a:latin typeface="+mn-ea"/>
                <a:ea typeface="+mn-ea"/>
              </a:rPr>
              <a:t>)</a:t>
            </a:r>
            <a:r>
              <a:rPr lang="en-US" altLang="zh-TW" sz="2000" b="1" i="0" dirty="0">
                <a:solidFill>
                  <a:srgbClr val="9B682F"/>
                </a:solidFill>
                <a:effectLst/>
                <a:latin typeface="+mn-ea"/>
                <a:ea typeface="+mn-ea"/>
              </a:rPr>
              <a:t>114</a:t>
            </a:r>
            <a:r>
              <a:rPr lang="zh-TW" altLang="en-US" sz="2000" b="1" i="0" dirty="0">
                <a:solidFill>
                  <a:srgbClr val="9B682F"/>
                </a:solidFill>
                <a:effectLst/>
                <a:latin typeface="+mn-ea"/>
                <a:ea typeface="+mn-ea"/>
              </a:rPr>
              <a:t>學年度招生宣導說明會會議資料</a:t>
            </a:r>
            <a:endParaRPr lang="en-US" altLang="zh-TW" sz="2000" b="1" i="0" dirty="0">
              <a:solidFill>
                <a:srgbClr val="9B682F"/>
              </a:solidFill>
              <a:effectLst/>
              <a:latin typeface="+mn-ea"/>
              <a:ea typeface="+mn-ea"/>
            </a:endParaRPr>
          </a:p>
          <a:p>
            <a:r>
              <a:rPr lang="zh-TW" altLang="en-US" sz="1600" b="1" dirty="0">
                <a:solidFill>
                  <a:schemeClr val="accent6">
                    <a:lumMod val="50000"/>
                  </a:schemeClr>
                </a:solidFill>
                <a:latin typeface="+mn-ea"/>
                <a:ea typeface="+mn-ea"/>
              </a:rPr>
              <a:t> </a:t>
            </a:r>
            <a:r>
              <a:rPr lang="en-US" altLang="zh-TW" sz="1600" b="1" dirty="0">
                <a:solidFill>
                  <a:schemeClr val="accent6">
                    <a:lumMod val="50000"/>
                  </a:schemeClr>
                </a:solidFill>
                <a:latin typeface="+mn-ea"/>
                <a:ea typeface="+mn-ea"/>
              </a:rPr>
              <a:t>(114</a:t>
            </a:r>
            <a:r>
              <a:rPr lang="zh-TW" altLang="en-US" sz="1600" b="1" dirty="0">
                <a:solidFill>
                  <a:schemeClr val="accent6">
                    <a:lumMod val="50000"/>
                  </a:schemeClr>
                </a:solidFill>
                <a:latin typeface="+mn-ea"/>
                <a:ea typeface="+mn-ea"/>
              </a:rPr>
              <a:t>年</a:t>
            </a:r>
            <a:r>
              <a:rPr lang="en-US" altLang="zh-TW" sz="1600" b="1" dirty="0">
                <a:solidFill>
                  <a:schemeClr val="accent6">
                    <a:lumMod val="50000"/>
                  </a:schemeClr>
                </a:solidFill>
                <a:latin typeface="+mn-ea"/>
                <a:ea typeface="+mn-ea"/>
              </a:rPr>
              <a:t>4</a:t>
            </a:r>
            <a:r>
              <a:rPr lang="zh-TW" altLang="en-US" sz="1600" b="1" dirty="0">
                <a:solidFill>
                  <a:schemeClr val="accent6">
                    <a:lumMod val="50000"/>
                  </a:schemeClr>
                </a:solidFill>
                <a:latin typeface="+mn-ea"/>
                <a:ea typeface="+mn-ea"/>
              </a:rPr>
              <a:t>月</a:t>
            </a:r>
            <a:r>
              <a:rPr lang="en-US" altLang="zh-TW" sz="1600" b="1" dirty="0">
                <a:solidFill>
                  <a:schemeClr val="accent6">
                    <a:lumMod val="50000"/>
                  </a:schemeClr>
                </a:solidFill>
                <a:latin typeface="+mn-ea"/>
                <a:ea typeface="+mn-ea"/>
              </a:rPr>
              <a:t>)</a:t>
            </a:r>
            <a:r>
              <a:rPr lang="zh-TW" altLang="en-US" sz="1600" b="1" dirty="0">
                <a:solidFill>
                  <a:schemeClr val="accent6">
                    <a:lumMod val="50000"/>
                  </a:schemeClr>
                </a:solidFill>
                <a:latin typeface="+mn-ea"/>
                <a:ea typeface="+mn-ea"/>
              </a:rPr>
              <a:t>  </a:t>
            </a:r>
            <a:r>
              <a:rPr lang="en-US" altLang="zh-TW" sz="2000" b="1" dirty="0">
                <a:solidFill>
                  <a:srgbClr val="9B682F"/>
                </a:solidFill>
                <a:latin typeface="+mn-ea"/>
                <a:ea typeface="+mn-ea"/>
              </a:rPr>
              <a:t>114</a:t>
            </a:r>
            <a:r>
              <a:rPr lang="zh-TW" altLang="en-US" sz="2000" b="1" dirty="0">
                <a:solidFill>
                  <a:srgbClr val="9B682F"/>
                </a:solidFill>
                <a:latin typeface="+mn-ea"/>
                <a:ea typeface="+mn-ea"/>
              </a:rPr>
              <a:t>學年度招生填寫志願暨招生校系宣導說明會</a:t>
            </a:r>
            <a:endParaRPr lang="zh-TW" altLang="en-US" dirty="0"/>
          </a:p>
        </p:txBody>
      </p:sp>
      <p:sp>
        <p:nvSpPr>
          <p:cNvPr id="11" name="文字方塊 10">
            <a:extLst>
              <a:ext uri="{FF2B5EF4-FFF2-40B4-BE49-F238E27FC236}">
                <a16:creationId xmlns:a16="http://schemas.microsoft.com/office/drawing/2014/main" id="{47B6CB6E-174D-4CBD-9EA4-87465E41DA8B}"/>
              </a:ext>
            </a:extLst>
          </p:cNvPr>
          <p:cNvSpPr txBox="1"/>
          <p:nvPr/>
        </p:nvSpPr>
        <p:spPr>
          <a:xfrm>
            <a:off x="9856653" y="2641338"/>
            <a:ext cx="2233418" cy="1225868"/>
          </a:xfrm>
          <a:prstGeom prst="wedgeRoundRectCallout">
            <a:avLst>
              <a:gd name="adj1" fmla="val -9202"/>
              <a:gd name="adj2" fmla="val 73519"/>
              <a:gd name="adj3" fmla="val 16667"/>
            </a:avLst>
          </a:prstGeom>
          <a:solidFill>
            <a:schemeClr val="accent3">
              <a:lumMod val="20000"/>
              <a:lumOff val="80000"/>
            </a:schemeClr>
          </a:solidFill>
        </p:spPr>
        <p:txBody>
          <a:bodyPr wrap="square">
            <a:spAutoFit/>
          </a:bodyPr>
          <a:lstStyle/>
          <a:p>
            <a:pPr algn="just"/>
            <a:r>
              <a:rPr lang="zh-TW" altLang="en-US" b="1" dirty="0">
                <a:solidFill>
                  <a:schemeClr val="accent6">
                    <a:lumMod val="50000"/>
                  </a:schemeClr>
                </a:solidFill>
                <a:latin typeface="+mn-ea"/>
                <a:ea typeface="+mn-ea"/>
              </a:rPr>
              <a:t>聯合會</a:t>
            </a:r>
            <a:r>
              <a:rPr lang="zh-TW" altLang="en-US" b="1" dirty="0">
                <a:solidFill>
                  <a:srgbClr val="C00000"/>
                </a:solidFill>
                <a:latin typeface="+mn-ea"/>
                <a:ea typeface="+mn-ea"/>
              </a:rPr>
              <a:t>預定</a:t>
            </a:r>
            <a:r>
              <a:rPr lang="en-US" altLang="zh-TW" b="1" dirty="0">
                <a:solidFill>
                  <a:srgbClr val="C00000"/>
                </a:solidFill>
                <a:latin typeface="+mn-ea"/>
                <a:ea typeface="+mn-ea"/>
              </a:rPr>
              <a:t>4</a:t>
            </a:r>
            <a:r>
              <a:rPr lang="zh-TW" altLang="en-US" b="1" dirty="0">
                <a:solidFill>
                  <a:srgbClr val="C00000"/>
                </a:solidFill>
                <a:latin typeface="+mn-ea"/>
                <a:ea typeface="+mn-ea"/>
              </a:rPr>
              <a:t>月份</a:t>
            </a:r>
            <a:r>
              <a:rPr lang="zh-TW" altLang="en-US" sz="1600" dirty="0">
                <a:latin typeface="+mn-ea"/>
                <a:ea typeface="+mn-ea"/>
              </a:rPr>
              <a:t>辦理</a:t>
            </a:r>
            <a:r>
              <a:rPr lang="zh-TW" altLang="en-US" sz="1600" b="1" dirty="0">
                <a:solidFill>
                  <a:schemeClr val="accent6">
                    <a:lumMod val="50000"/>
                  </a:schemeClr>
                </a:solidFill>
                <a:latin typeface="+mn-ea"/>
                <a:ea typeface="+mn-ea"/>
              </a:rPr>
              <a:t>招生填寫志願暨招生校系宣導說明會</a:t>
            </a:r>
            <a:r>
              <a:rPr lang="zh-TW" altLang="en-US" sz="1600" dirty="0">
                <a:latin typeface="+mn-ea"/>
                <a:ea typeface="+mn-ea"/>
              </a:rPr>
              <a:t>，同學記得參加喔</a:t>
            </a:r>
            <a:r>
              <a:rPr lang="en-US" altLang="zh-TW" sz="1600" dirty="0">
                <a:latin typeface="+mn-ea"/>
                <a:ea typeface="+mn-ea"/>
              </a:rPr>
              <a:t>~</a:t>
            </a:r>
            <a:endParaRPr lang="zh-TW" altLang="en-US" dirty="0">
              <a:latin typeface="+mn-ea"/>
              <a:ea typeface="+mn-ea"/>
            </a:endParaRPr>
          </a:p>
        </p:txBody>
      </p:sp>
      <p:pic>
        <p:nvPicPr>
          <p:cNvPr id="7" name="圖片 6">
            <a:extLst>
              <a:ext uri="{FF2B5EF4-FFF2-40B4-BE49-F238E27FC236}">
                <a16:creationId xmlns:a16="http://schemas.microsoft.com/office/drawing/2014/main" id="{A2F45248-FFA2-F467-BBD6-61B07186FA34}"/>
              </a:ext>
            </a:extLst>
          </p:cNvPr>
          <p:cNvPicPr>
            <a:picLocks noChangeAspect="1"/>
          </p:cNvPicPr>
          <p:nvPr/>
        </p:nvPicPr>
        <p:blipFill>
          <a:blip r:embed="rId5"/>
          <a:stretch>
            <a:fillRect/>
          </a:stretch>
        </p:blipFill>
        <p:spPr>
          <a:xfrm>
            <a:off x="3046725" y="1776745"/>
            <a:ext cx="6277851" cy="3696216"/>
          </a:xfrm>
          <a:prstGeom prst="rect">
            <a:avLst/>
          </a:prstGeom>
        </p:spPr>
      </p:pic>
      <p:pic>
        <p:nvPicPr>
          <p:cNvPr id="5" name="圖片 4">
            <a:extLst>
              <a:ext uri="{FF2B5EF4-FFF2-40B4-BE49-F238E27FC236}">
                <a16:creationId xmlns:a16="http://schemas.microsoft.com/office/drawing/2014/main" id="{1E072396-9183-F923-57A6-79FF7986444B}"/>
              </a:ext>
            </a:extLst>
          </p:cNvPr>
          <p:cNvPicPr>
            <a:picLocks noChangeAspect="1"/>
          </p:cNvPicPr>
          <p:nvPr/>
        </p:nvPicPr>
        <p:blipFill>
          <a:blip r:embed="rId6"/>
          <a:stretch>
            <a:fillRect/>
          </a:stretch>
        </p:blipFill>
        <p:spPr>
          <a:xfrm>
            <a:off x="2063552" y="1385039"/>
            <a:ext cx="7340976" cy="4964335"/>
          </a:xfrm>
          <a:prstGeom prst="rect">
            <a:avLst/>
          </a:prstGeom>
        </p:spPr>
      </p:pic>
      <p:pic>
        <p:nvPicPr>
          <p:cNvPr id="12" name="圖片 11">
            <a:extLst>
              <a:ext uri="{FF2B5EF4-FFF2-40B4-BE49-F238E27FC236}">
                <a16:creationId xmlns:a16="http://schemas.microsoft.com/office/drawing/2014/main" id="{3E36CC24-845F-0CFA-51D0-8E81D880F957}"/>
              </a:ext>
            </a:extLst>
          </p:cNvPr>
          <p:cNvPicPr>
            <a:picLocks noChangeAspect="1"/>
          </p:cNvPicPr>
          <p:nvPr/>
        </p:nvPicPr>
        <p:blipFill>
          <a:blip r:embed="rId7"/>
          <a:stretch>
            <a:fillRect/>
          </a:stretch>
        </p:blipFill>
        <p:spPr>
          <a:xfrm>
            <a:off x="118856" y="1409413"/>
            <a:ext cx="9650172" cy="4915586"/>
          </a:xfrm>
          <a:prstGeom prst="rect">
            <a:avLst/>
          </a:prstGeom>
        </p:spPr>
      </p:pic>
    </p:spTree>
    <p:extLst>
      <p:ext uri="{BB962C8B-B14F-4D97-AF65-F5344CB8AC3E}">
        <p14:creationId xmlns:p14="http://schemas.microsoft.com/office/powerpoint/2010/main" val="3997714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96371" y="1844824"/>
            <a:ext cx="7990656" cy="2357376"/>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技優</a:t>
            </a:r>
            <a:r>
              <a:rPr lang="zh-TW" altLang="en-US" sz="4800" dirty="0">
                <a:solidFill>
                  <a:srgbClr val="009242"/>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保送</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技優</a:t>
            </a:r>
            <a:r>
              <a:rPr lang="zh-TW" altLang="en-US" sz="4800" dirty="0">
                <a:solidFill>
                  <a:schemeClr val="accent6">
                    <a:lumMod val="50000"/>
                  </a:schemeClr>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甄審</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p>
        </p:txBody>
      </p:sp>
      <p:sp>
        <p:nvSpPr>
          <p:cNvPr id="3" name="矩形 2"/>
          <p:cNvSpPr/>
          <p:nvPr/>
        </p:nvSpPr>
        <p:spPr>
          <a:xfrm>
            <a:off x="2096371" y="4479227"/>
            <a:ext cx="7990657" cy="1969770"/>
          </a:xfrm>
          <a:prstGeom prst="rect">
            <a:avLst/>
          </a:prstGeom>
        </p:spPr>
        <p:txBody>
          <a:bodyPr wrap="square">
            <a:spAutoFit/>
          </a:bodyPr>
          <a:lstStyle/>
          <a:p>
            <a:pPr>
              <a:spcBef>
                <a:spcPts val="363"/>
              </a:spcBef>
            </a:pPr>
            <a:r>
              <a:rPr lang="zh-TW" altLang="en-US" sz="2800" b="1" dirty="0">
                <a:latin typeface="微軟正黑體" panose="020B0604030504040204" pitchFamily="34" charset="-120"/>
                <a:ea typeface="微軟正黑體" panose="020B0604030504040204" pitchFamily="34" charset="-120"/>
              </a:rPr>
              <a:t>主辦單位：技專校院招生委員會聯合會</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電話：</a:t>
            </a:r>
            <a:r>
              <a:rPr lang="en-US" altLang="zh-TW" sz="2800" b="1" dirty="0">
                <a:latin typeface="微軟正黑體" panose="020B0604030504040204" pitchFamily="34" charset="-120"/>
                <a:ea typeface="微軟正黑體" panose="020B0604030504040204" pitchFamily="34" charset="-120"/>
              </a:rPr>
              <a:t>02-27725333</a:t>
            </a:r>
          </a:p>
          <a:p>
            <a:pPr marL="342900" indent="-342900" eaLnBrk="1" latinLnBrk="1" hangingPunct="1">
              <a:spcBef>
                <a:spcPts val="363"/>
              </a:spcBef>
              <a:buClr>
                <a:srgbClr val="FFFFFF"/>
              </a:buClr>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http://www.jctv.ntut.edu.tw/enter42/skill/</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                 </a:t>
            </a:r>
            <a:endParaRPr lang="en-US" altLang="zh-TW" sz="2800" b="1"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28EC5FA4-EC23-C373-5B40-5C8DAFEEF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581" y="4103983"/>
            <a:ext cx="1357446" cy="1357446"/>
          </a:xfrm>
          <a:prstGeom prst="rect">
            <a:avLst/>
          </a:prstGeom>
        </p:spPr>
      </p:pic>
    </p:spTree>
    <p:extLst>
      <p:ext uri="{BB962C8B-B14F-4D97-AF65-F5344CB8AC3E}">
        <p14:creationId xmlns:p14="http://schemas.microsoft.com/office/powerpoint/2010/main" val="810584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內容版面配置區 2"/>
          <p:cNvSpPr txBox="1">
            <a:spLocks noGrp="1"/>
          </p:cNvSpPr>
          <p:nvPr>
            <p:ph idx="1"/>
          </p:nvPr>
        </p:nvSpPr>
        <p:spPr>
          <a:xfrm>
            <a:off x="3488460" y="1139428"/>
            <a:ext cx="8152155" cy="3510976"/>
          </a:xfrm>
        </p:spPr>
        <p:txBody>
          <a:bodyPr anchor="t"/>
          <a:lstStyle/>
          <a:p>
            <a:pPr marL="342900" lvl="4" indent="-342900">
              <a:spcBef>
                <a:spcPts val="0"/>
              </a:spcBef>
              <a:buFont typeface="Wingdings" panose="05000000000000000000" pitchFamily="2" charset="2"/>
              <a:buChar char="p"/>
            </a:pPr>
            <a:r>
              <a:rPr lang="zh-TW" altLang="en-US" sz="1800" b="1" dirty="0">
                <a:solidFill>
                  <a:srgbClr val="0070C0"/>
                </a:solidFill>
                <a:latin typeface="+mn-ea"/>
                <a:sym typeface="Roboto Condensed"/>
              </a:rPr>
              <a:t>國際</a:t>
            </a:r>
            <a:r>
              <a:rPr lang="zh-TW" altLang="en-US" sz="1800" b="1" dirty="0">
                <a:latin typeface="+mn-ea"/>
                <a:sym typeface="Roboto Condensed"/>
              </a:rPr>
              <a:t>技能競賽、科技展覽、展能節職業技能</a:t>
            </a:r>
            <a:r>
              <a:rPr lang="zh-TW" altLang="en-US" sz="1800" b="1" dirty="0">
                <a:solidFill>
                  <a:srgbClr val="0070C0"/>
                </a:solidFill>
                <a:latin typeface="+mn-ea"/>
                <a:sym typeface="Roboto Condensed"/>
              </a:rPr>
              <a:t>競賽</a:t>
            </a:r>
            <a:r>
              <a:rPr lang="zh-TW" altLang="en-US" sz="1800" b="1" dirty="0">
                <a:latin typeface="+mn-ea"/>
                <a:sym typeface="Roboto Condensed"/>
              </a:rPr>
              <a:t>獲得</a:t>
            </a:r>
            <a:r>
              <a:rPr lang="zh-TW" altLang="en-US" sz="1800" b="1" dirty="0">
                <a:solidFill>
                  <a:srgbClr val="0070C0"/>
                </a:solidFill>
                <a:latin typeface="+mn-ea"/>
                <a:sym typeface="Roboto Condensed"/>
              </a:rPr>
              <a:t>前</a:t>
            </a:r>
            <a:r>
              <a:rPr lang="en-US" altLang="zh-TW" sz="1800" b="1" dirty="0">
                <a:solidFill>
                  <a:srgbClr val="0070C0"/>
                </a:solidFill>
                <a:latin typeface="+mn-ea"/>
                <a:sym typeface="Roboto Condensed"/>
              </a:rPr>
              <a:t>3</a:t>
            </a:r>
            <a:r>
              <a:rPr lang="zh-TW" altLang="en-US" sz="1800" b="1" dirty="0">
                <a:solidFill>
                  <a:srgbClr val="0070C0"/>
                </a:solidFill>
                <a:latin typeface="+mn-ea"/>
                <a:sym typeface="Roboto Condensed"/>
              </a:rPr>
              <a:t>名或優勝、獲國手資格</a:t>
            </a:r>
            <a:r>
              <a:rPr lang="en-US" altLang="zh-TW" sz="1800" b="1" dirty="0">
                <a:latin typeface="+mn-ea"/>
                <a:sym typeface="Roboto Condensed"/>
              </a:rPr>
              <a:t>(</a:t>
            </a:r>
            <a:r>
              <a:rPr lang="zh-TW" altLang="en-US" sz="1800" b="1" dirty="0">
                <a:latin typeface="+mn-ea"/>
                <a:sym typeface="Roboto Condensed"/>
              </a:rPr>
              <a:t>正取或備取</a:t>
            </a:r>
            <a:r>
              <a:rPr lang="en-US" altLang="zh-TW" sz="1800" b="1" dirty="0">
                <a:latin typeface="+mn-ea"/>
                <a:sym typeface="Roboto Condensed"/>
              </a:rPr>
              <a:t>)</a:t>
            </a:r>
          </a:p>
          <a:p>
            <a:pPr marL="342900" lvl="4" indent="-342900">
              <a:spcBef>
                <a:spcPts val="0"/>
              </a:spcBef>
              <a:buFont typeface="Wingdings" panose="05000000000000000000" pitchFamily="2" charset="2"/>
              <a:buChar char="p"/>
            </a:pPr>
            <a:r>
              <a:rPr lang="zh-TW" altLang="en-US" sz="1800" b="1" dirty="0">
                <a:solidFill>
                  <a:srgbClr val="0070C0"/>
                </a:solidFill>
                <a:latin typeface="+mn-ea"/>
                <a:sym typeface="Roboto Condensed"/>
              </a:rPr>
              <a:t>全國</a:t>
            </a:r>
            <a:r>
              <a:rPr lang="zh-TW" altLang="en-US" sz="1800" b="1" dirty="0">
                <a:latin typeface="+mn-ea"/>
                <a:sym typeface="Roboto Condensed"/>
              </a:rPr>
              <a:t>技能競賽、身心障礙者技能競賽、高級中等學校技藝</a:t>
            </a:r>
            <a:r>
              <a:rPr lang="zh-TW" altLang="en-US" sz="1800" b="1" dirty="0">
                <a:solidFill>
                  <a:srgbClr val="0070C0"/>
                </a:solidFill>
                <a:latin typeface="+mn-ea"/>
                <a:sym typeface="Roboto Condensed"/>
              </a:rPr>
              <a:t>競賽</a:t>
            </a:r>
            <a:r>
              <a:rPr lang="zh-TW" altLang="en-US" sz="1800" b="1" dirty="0">
                <a:latin typeface="+mn-ea"/>
                <a:sym typeface="Roboto Condensed"/>
              </a:rPr>
              <a:t>獲得</a:t>
            </a:r>
            <a:r>
              <a:rPr lang="zh-TW" altLang="en-US" sz="1800" b="1" dirty="0">
                <a:solidFill>
                  <a:srgbClr val="0070C0"/>
                </a:solidFill>
                <a:latin typeface="+mn-ea"/>
                <a:sym typeface="Roboto Condensed"/>
              </a:rPr>
              <a:t>前</a:t>
            </a:r>
            <a:r>
              <a:rPr lang="en-US" altLang="zh-TW" sz="1800" b="1" dirty="0">
                <a:solidFill>
                  <a:srgbClr val="0070C0"/>
                </a:solidFill>
                <a:latin typeface="+mn-ea"/>
                <a:sym typeface="Roboto Condensed"/>
              </a:rPr>
              <a:t>3</a:t>
            </a:r>
            <a:r>
              <a:rPr lang="zh-TW" altLang="en-US" sz="1800" b="1" dirty="0">
                <a:solidFill>
                  <a:srgbClr val="0070C0"/>
                </a:solidFill>
                <a:latin typeface="+mn-ea"/>
              </a:rPr>
              <a:t>名者</a:t>
            </a:r>
            <a:endParaRPr lang="en-US" altLang="zh-TW" sz="1800" b="1" dirty="0">
              <a:solidFill>
                <a:srgbClr val="0070C0"/>
              </a:solidFill>
              <a:latin typeface="+mn-ea"/>
            </a:endParaRPr>
          </a:p>
          <a:p>
            <a:pPr marL="342900" lvl="4" indent="-342900">
              <a:spcBef>
                <a:spcPts val="0"/>
              </a:spcBef>
              <a:buFont typeface="Wingdings" panose="05000000000000000000" pitchFamily="2" charset="2"/>
              <a:buChar char="p"/>
            </a:pPr>
            <a:r>
              <a:rPr lang="zh-TW" altLang="en-US" sz="1800" b="1" dirty="0">
                <a:latin typeface="+mn-ea"/>
              </a:rPr>
              <a:t>高級中等學校畢</a:t>
            </a:r>
            <a:r>
              <a:rPr lang="en-US" altLang="zh-TW" sz="1800" b="1" dirty="0">
                <a:latin typeface="+mn-ea"/>
              </a:rPr>
              <a:t>(</a:t>
            </a:r>
            <a:r>
              <a:rPr lang="zh-TW" altLang="en-US" sz="1800" b="1" dirty="0">
                <a:latin typeface="+mn-ea"/>
              </a:rPr>
              <a:t>結</a:t>
            </a:r>
            <a:r>
              <a:rPr lang="en-US" altLang="zh-TW" sz="1800" b="1" dirty="0">
                <a:latin typeface="+mn-ea"/>
              </a:rPr>
              <a:t>)</a:t>
            </a:r>
            <a:r>
              <a:rPr lang="zh-TW" altLang="en-US" sz="1800" b="1" dirty="0">
                <a:latin typeface="+mn-ea"/>
              </a:rPr>
              <a:t>業或具</a:t>
            </a:r>
            <a:r>
              <a:rPr lang="zh-TW" altLang="en-US" sz="1800" b="1" dirty="0">
                <a:effectLst/>
                <a:latin typeface="+mn-ea"/>
              </a:rPr>
              <a:t>同等學力學生</a:t>
            </a:r>
            <a:endParaRPr lang="en-US" altLang="zh-TW" sz="1800" b="1" dirty="0">
              <a:effectLst/>
              <a:latin typeface="+mn-ea"/>
              <a:hlinkClick r:id="rId2">
                <a:extLst>
                  <a:ext uri="{A12FA001-AC4F-418D-AE19-62706E023703}">
                    <ahyp:hlinkClr xmlns:ahyp="http://schemas.microsoft.com/office/drawing/2018/hyperlinkcolor" val="tx"/>
                  </a:ext>
                </a:extLst>
              </a:hlinkClick>
            </a:endParaRPr>
          </a:p>
          <a:p>
            <a:pPr marL="363538" fontAlgn="t"/>
            <a:endParaRPr lang="en-US" altLang="zh-TW" sz="1400" dirty="0"/>
          </a:p>
          <a:p>
            <a:pPr marL="363538" fontAlgn="t"/>
            <a:endParaRPr lang="en-US" altLang="zh-TW" sz="1400" dirty="0"/>
          </a:p>
          <a:p>
            <a:pPr marL="342900" indent="-342900">
              <a:spcBef>
                <a:spcPts val="0"/>
              </a:spcBef>
              <a:buFont typeface="Wingdings" panose="05000000000000000000" pitchFamily="2" charset="2"/>
              <a:buChar char="p"/>
            </a:pPr>
            <a:r>
              <a:rPr lang="zh-TW" altLang="en-US" sz="1800" b="1" dirty="0">
                <a:solidFill>
                  <a:srgbClr val="C00000"/>
                </a:solidFill>
                <a:latin typeface="+mn-ea"/>
              </a:rPr>
              <a:t>個別報名繳費</a:t>
            </a:r>
            <a:endParaRPr lang="en-US" altLang="zh-TW" sz="1800" b="1" dirty="0">
              <a:solidFill>
                <a:srgbClr val="C00000"/>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招生簡章可網頁下載</a:t>
            </a:r>
            <a:r>
              <a:rPr lang="en-US" altLang="zh-TW" sz="1800" b="1" dirty="0">
                <a:solidFill>
                  <a:srgbClr val="0070C0"/>
                </a:solidFill>
                <a:latin typeface="+mn-ea"/>
              </a:rPr>
              <a:t>(</a:t>
            </a:r>
            <a:r>
              <a:rPr lang="zh-TW" altLang="en-US" sz="1800" b="1" dirty="0">
                <a:solidFill>
                  <a:srgbClr val="0070C0"/>
                </a:solidFill>
                <a:latin typeface="+mn-ea"/>
              </a:rPr>
              <a:t>未發售紙本</a:t>
            </a:r>
            <a:r>
              <a:rPr lang="en-US" altLang="zh-TW" sz="1800" b="1" dirty="0">
                <a:solidFill>
                  <a:srgbClr val="0070C0"/>
                </a:solidFill>
                <a:latin typeface="+mn-ea"/>
              </a:rPr>
              <a:t>)</a:t>
            </a:r>
          </a:p>
        </p:txBody>
      </p:sp>
      <p:sp>
        <p:nvSpPr>
          <p:cNvPr id="6" name="文字方塊 5"/>
          <p:cNvSpPr txBox="1"/>
          <p:nvPr/>
        </p:nvSpPr>
        <p:spPr>
          <a:xfrm>
            <a:off x="-345062" y="1700808"/>
            <a:ext cx="1945839" cy="1298377"/>
          </a:xfrm>
          <a:prstGeom prst="wedgeEllipseCallout">
            <a:avLst>
              <a:gd name="adj1" fmla="val 64928"/>
              <a:gd name="adj2" fmla="val 37456"/>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7" name="矩形 6"/>
          <p:cNvSpPr/>
          <p:nvPr/>
        </p:nvSpPr>
        <p:spPr>
          <a:xfrm>
            <a:off x="1991543" y="384931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8" name="矩形 7"/>
          <p:cNvSpPr/>
          <p:nvPr/>
        </p:nvSpPr>
        <p:spPr>
          <a:xfrm>
            <a:off x="2005626" y="2801057"/>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9" name="矩形 8"/>
          <p:cNvSpPr/>
          <p:nvPr/>
        </p:nvSpPr>
        <p:spPr>
          <a:xfrm>
            <a:off x="2019317" y="1139428"/>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0" name="矩形 9"/>
          <p:cNvSpPr/>
          <p:nvPr/>
        </p:nvSpPr>
        <p:spPr>
          <a:xfrm>
            <a:off x="2013388" y="4715379"/>
            <a:ext cx="1475072"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錄取方式</a:t>
            </a:r>
            <a:endParaRPr lang="zh-TW" altLang="en-US" dirty="0">
              <a:solidFill>
                <a:schemeClr val="bg1"/>
              </a:solidFill>
            </a:endParaRPr>
          </a:p>
        </p:txBody>
      </p:sp>
      <p:sp>
        <p:nvSpPr>
          <p:cNvPr id="11" name="內容版面配置區 2"/>
          <p:cNvSpPr txBox="1">
            <a:spLocks noGrp="1"/>
          </p:cNvSpPr>
          <p:nvPr>
            <p:ph idx="1"/>
          </p:nvPr>
        </p:nvSpPr>
        <p:spPr>
          <a:xfrm>
            <a:off x="3488460" y="3815695"/>
            <a:ext cx="8187757" cy="2349609"/>
          </a:xfrm>
        </p:spPr>
        <p:txBody>
          <a:bodyPr anchor="t"/>
          <a:lstStyle/>
          <a:p>
            <a:pPr marL="360363" indent="-360363">
              <a:spcBef>
                <a:spcPts val="0"/>
              </a:spcBef>
              <a:buFont typeface="Wingdings" panose="05000000000000000000" pitchFamily="2" charset="2"/>
              <a:buChar char="p"/>
            </a:pPr>
            <a:r>
              <a:rPr lang="zh-TW" altLang="en-US" sz="1800" b="1" dirty="0">
                <a:solidFill>
                  <a:srgbClr val="C00000"/>
                </a:solidFill>
                <a:latin typeface="+mn-ea"/>
              </a:rPr>
              <a:t>不採計</a:t>
            </a:r>
            <a:r>
              <a:rPr lang="zh-TW" altLang="en-US" sz="1800" b="1" dirty="0">
                <a:solidFill>
                  <a:schemeClr val="tx1"/>
                </a:solidFill>
                <a:latin typeface="+mn-ea"/>
              </a:rPr>
              <a:t>統一入學測驗成績</a:t>
            </a: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r>
              <a:rPr lang="zh-TW" altLang="en-US" sz="1800" b="1" dirty="0">
                <a:solidFill>
                  <a:schemeClr val="tx1"/>
                </a:solidFill>
                <a:latin typeface="+mn-ea"/>
              </a:rPr>
              <a:t>以獲獎名次轉換為</a:t>
            </a:r>
            <a:r>
              <a:rPr lang="en-US" altLang="zh-TW" sz="1800" b="1" dirty="0">
                <a:solidFill>
                  <a:schemeClr val="tx1"/>
                </a:solidFill>
                <a:latin typeface="+mn-ea"/>
              </a:rPr>
              <a:t>10</a:t>
            </a:r>
            <a:r>
              <a:rPr lang="zh-TW" altLang="en-US" sz="1800" b="1" dirty="0">
                <a:solidFill>
                  <a:schemeClr val="tx1"/>
                </a:solidFill>
                <a:latin typeface="+mn-ea"/>
              </a:rPr>
              <a:t>等第比序分發</a:t>
            </a: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r>
              <a:rPr lang="zh-TW" altLang="en-US" sz="1800" b="1" dirty="0">
                <a:solidFill>
                  <a:schemeClr val="tx1"/>
                </a:solidFill>
                <a:latin typeface="+mn-ea"/>
              </a:rPr>
              <a:t>上網選填所參加競賽職種類之</a:t>
            </a:r>
            <a:r>
              <a:rPr lang="zh-TW" altLang="en-US" sz="1800" b="1" dirty="0">
                <a:solidFill>
                  <a:schemeClr val="tx1"/>
                </a:solidFill>
                <a:highlight>
                  <a:srgbClr val="FCFEB0"/>
                </a:highlight>
                <a:latin typeface="+mn-ea"/>
              </a:rPr>
              <a:t>「招生類別」</a:t>
            </a:r>
            <a:r>
              <a:rPr lang="zh-TW" altLang="en-US" sz="1800" b="1" dirty="0">
                <a:solidFill>
                  <a:srgbClr val="C00000"/>
                </a:solidFill>
                <a:latin typeface="+mn-ea"/>
              </a:rPr>
              <a:t>至多</a:t>
            </a:r>
            <a:r>
              <a:rPr lang="en-US" altLang="zh-TW" sz="1800" b="1" dirty="0">
                <a:solidFill>
                  <a:srgbClr val="C00000"/>
                </a:solidFill>
                <a:latin typeface="+mn-ea"/>
              </a:rPr>
              <a:t>50</a:t>
            </a:r>
            <a:r>
              <a:rPr lang="zh-TW" altLang="en-US" sz="1800" b="1" dirty="0">
                <a:solidFill>
                  <a:srgbClr val="C00000"/>
                </a:solidFill>
                <a:latin typeface="+mn-ea"/>
              </a:rPr>
              <a:t>個志願</a:t>
            </a:r>
            <a:r>
              <a:rPr lang="zh-TW" altLang="en-US" sz="1800" b="1" dirty="0">
                <a:solidFill>
                  <a:schemeClr val="tx1"/>
                </a:solidFill>
                <a:latin typeface="+mn-ea"/>
              </a:rPr>
              <a:t>。</a:t>
            </a:r>
            <a:endParaRPr lang="en-US" altLang="zh-TW" sz="1800" b="1" dirty="0">
              <a:solidFill>
                <a:schemeClr val="tx1"/>
              </a:solidFill>
              <a:latin typeface="+mn-ea"/>
            </a:endParaRPr>
          </a:p>
          <a:p>
            <a:pPr marL="360363" indent="-360363" algn="just">
              <a:spcBef>
                <a:spcPts val="0"/>
              </a:spcBef>
              <a:buFont typeface="Wingdings" panose="05000000000000000000" pitchFamily="2" charset="2"/>
              <a:buChar char="p"/>
            </a:pPr>
            <a:r>
              <a:rPr lang="zh-TW" altLang="en-US" sz="1800" b="1" dirty="0">
                <a:solidFill>
                  <a:schemeClr val="tx1"/>
                </a:solidFill>
                <a:latin typeface="+mn-ea"/>
              </a:rPr>
              <a:t>招生委員會依競賽</a:t>
            </a:r>
            <a:r>
              <a:rPr lang="zh-TW" altLang="en-US" sz="1800" b="1" dirty="0">
                <a:solidFill>
                  <a:srgbClr val="C00000"/>
                </a:solidFill>
                <a:latin typeface="+mn-ea"/>
              </a:rPr>
              <a:t>獲獎名次及等第對照表</a:t>
            </a:r>
            <a:r>
              <a:rPr lang="zh-TW" altLang="en-US" sz="1800" b="1" dirty="0">
                <a:solidFill>
                  <a:schemeClr val="tx1"/>
                </a:solidFill>
                <a:latin typeface="+mn-ea"/>
              </a:rPr>
              <a:t>，</a:t>
            </a:r>
            <a:r>
              <a:rPr lang="zh-TW" altLang="en-US" sz="1800" b="1" dirty="0">
                <a:solidFill>
                  <a:srgbClr val="C00000"/>
                </a:solidFill>
                <a:latin typeface="+mn-ea"/>
              </a:rPr>
              <a:t>排序每位考生之等第排名</a:t>
            </a:r>
            <a:r>
              <a:rPr lang="en-US" altLang="zh-TW" sz="1800" b="1" dirty="0">
                <a:solidFill>
                  <a:schemeClr val="tx1"/>
                </a:solidFill>
                <a:latin typeface="+mn-ea"/>
              </a:rPr>
              <a:t>(</a:t>
            </a:r>
            <a:r>
              <a:rPr lang="zh-TW" altLang="en-US" sz="1800" b="1" dirty="0">
                <a:solidFill>
                  <a:schemeClr val="tx1"/>
                </a:solidFill>
                <a:latin typeface="+mn-ea"/>
              </a:rPr>
              <a:t>若等第相同時，以該競賽職種類參加人數較多者排名在前</a:t>
            </a:r>
            <a:r>
              <a:rPr lang="en-US" altLang="zh-TW" sz="1800" b="1" dirty="0">
                <a:solidFill>
                  <a:schemeClr val="tx1"/>
                </a:solidFill>
                <a:latin typeface="+mn-ea"/>
              </a:rPr>
              <a:t>)</a:t>
            </a:r>
            <a:r>
              <a:rPr lang="zh-TW" altLang="en-US" sz="1800" b="1" dirty="0">
                <a:solidFill>
                  <a:schemeClr val="tx1"/>
                </a:solidFill>
                <a:latin typeface="+mn-ea"/>
              </a:rPr>
              <a:t>，再</a:t>
            </a:r>
            <a:r>
              <a:rPr lang="zh-TW" altLang="en-US" sz="1800" b="1" dirty="0">
                <a:solidFill>
                  <a:srgbClr val="C00000"/>
                </a:solidFill>
                <a:latin typeface="+mn-ea"/>
              </a:rPr>
              <a:t>依考生排名順序及所填志願分發</a:t>
            </a:r>
            <a:r>
              <a:rPr lang="zh-TW" altLang="en-US" sz="1800" b="1" dirty="0">
                <a:solidFill>
                  <a:schemeClr val="tx1"/>
                </a:solidFill>
                <a:latin typeface="+mn-ea"/>
              </a:rPr>
              <a:t>。 </a:t>
            </a:r>
          </a:p>
          <a:p>
            <a:pPr marL="342900" indent="-342900">
              <a:spcBef>
                <a:spcPts val="0"/>
              </a:spcBef>
              <a:buClr>
                <a:srgbClr val="4BB5D9"/>
              </a:buClr>
              <a:buFont typeface="Wingdings" panose="05000000000000000000" pitchFamily="2" charset="2"/>
              <a:buChar char="p"/>
            </a:pPr>
            <a:endParaRPr lang="zh-TW" altLang="en-US" sz="1800" b="1" dirty="0">
              <a:solidFill>
                <a:srgbClr val="607896"/>
              </a:solidFill>
              <a:latin typeface="+mn-ea"/>
              <a:cs typeface="Roboto Condensed"/>
              <a:sym typeface="Roboto Condensed"/>
            </a:endParaRPr>
          </a:p>
        </p:txBody>
      </p:sp>
      <p:sp>
        <p:nvSpPr>
          <p:cNvPr id="13" name="標題 1"/>
          <p:cNvSpPr txBox="1">
            <a:spLocks/>
          </p:cNvSpPr>
          <p:nvPr/>
        </p:nvSpPr>
        <p:spPr>
          <a:xfrm>
            <a:off x="0" y="-24972"/>
            <a:ext cx="4608512" cy="1052737"/>
          </a:xfrm>
          <a:prstGeom prst="homePlate">
            <a:avLst/>
          </a:prstGeom>
          <a:solidFill>
            <a:srgbClr val="92D050"/>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4" name="標題 1"/>
          <p:cNvSpPr txBox="1">
            <a:spLocks/>
          </p:cNvSpPr>
          <p:nvPr/>
        </p:nvSpPr>
        <p:spPr>
          <a:xfrm>
            <a:off x="144016" y="90895"/>
            <a:ext cx="4256492" cy="792854"/>
          </a:xfrm>
          <a:prstGeom prst="homePlate">
            <a:avLst/>
          </a:prstGeom>
          <a:solidFill>
            <a:schemeClr val="accent3">
              <a:lumMod val="20000"/>
              <a:lumOff val="80000"/>
            </a:schemeClr>
          </a:solidFill>
          <a:ln w="28575">
            <a:solidFill>
              <a:schemeClr val="accent3">
                <a:lumMod val="75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3">
                    <a:lumMod val="50000"/>
                  </a:schemeClr>
                </a:solidFill>
                <a:latin typeface="+mn-ea"/>
                <a:ea typeface="+mn-ea"/>
                <a:cs typeface="Oswald"/>
              </a:rPr>
              <a:t>  技優保送</a:t>
            </a:r>
            <a:r>
              <a:rPr kumimoji="0" lang="zh-TW" altLang="en-US" sz="2400" dirty="0">
                <a:solidFill>
                  <a:schemeClr val="accent3">
                    <a:lumMod val="50000"/>
                  </a:schemeClr>
                </a:solidFill>
                <a:latin typeface="+mn-ea"/>
                <a:ea typeface="+mn-ea"/>
                <a:cs typeface="Oswald"/>
              </a:rPr>
              <a:t>招生簡介</a:t>
            </a:r>
            <a:endParaRPr kumimoji="0" lang="zh-TW" altLang="en-US" sz="2400" dirty="0">
              <a:solidFill>
                <a:schemeClr val="accent3">
                  <a:lumMod val="50000"/>
                </a:schemeClr>
              </a:solidFill>
              <a:latin typeface="+mn-ea"/>
              <a:ea typeface="+mn-ea"/>
              <a:cs typeface="Oswald"/>
              <a:sym typeface="Oswald"/>
            </a:endParaRPr>
          </a:p>
        </p:txBody>
      </p:sp>
      <p:sp>
        <p:nvSpPr>
          <p:cNvPr id="12" name="文字版面配置區 1">
            <a:extLst>
              <a:ext uri="{FF2B5EF4-FFF2-40B4-BE49-F238E27FC236}">
                <a16:creationId xmlns:a16="http://schemas.microsoft.com/office/drawing/2014/main" id="{019D54A4-639E-408E-BA76-46298828DBC8}"/>
              </a:ext>
            </a:extLst>
          </p:cNvPr>
          <p:cNvSpPr txBox="1">
            <a:spLocks/>
          </p:cNvSpPr>
          <p:nvPr/>
        </p:nvSpPr>
        <p:spPr>
          <a:xfrm>
            <a:off x="9677597" y="403197"/>
            <a:ext cx="1928490" cy="624568"/>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2/17-20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3/10-12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3/26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28827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txBox="1">
            <a:spLocks noGrp="1"/>
          </p:cNvSpPr>
          <p:nvPr>
            <p:ph idx="1"/>
          </p:nvPr>
        </p:nvSpPr>
        <p:spPr>
          <a:xfrm>
            <a:off x="3538624" y="1088473"/>
            <a:ext cx="8462031" cy="5670540"/>
          </a:xfrm>
        </p:spPr>
        <p:txBody>
          <a:bodyPr anchor="t"/>
          <a:lstStyle/>
          <a:p>
            <a:pPr marL="342900" lvl="4" indent="-342900">
              <a:spcBef>
                <a:spcPts val="0"/>
              </a:spcBef>
              <a:buFont typeface="Wingdings" panose="05000000000000000000" pitchFamily="2" charset="2"/>
              <a:buChar char="p"/>
            </a:pPr>
            <a:r>
              <a:rPr lang="zh-TW" altLang="en-US" sz="1800" b="1" dirty="0">
                <a:solidFill>
                  <a:srgbClr val="C00000"/>
                </a:solidFill>
                <a:latin typeface="+mn-ea"/>
                <a:sym typeface="Roboto Condensed"/>
              </a:rPr>
              <a:t>國際或全國</a:t>
            </a:r>
            <a:r>
              <a:rPr lang="zh-TW" altLang="en-US" sz="1800" b="1" dirty="0">
                <a:latin typeface="+mn-ea"/>
                <a:sym typeface="Roboto Condensed"/>
              </a:rPr>
              <a:t>技能競賽、科技展覽、展能節職業技能競賽、身心障礙者技能競賽、高級中等學校技藝</a:t>
            </a:r>
            <a:r>
              <a:rPr lang="zh-TW" altLang="en-US" sz="1800" b="1" dirty="0">
                <a:solidFill>
                  <a:srgbClr val="C00000"/>
                </a:solidFill>
                <a:latin typeface="+mn-ea"/>
                <a:sym typeface="Roboto Condensed"/>
              </a:rPr>
              <a:t>競賽獲獎、獲國手資格</a:t>
            </a:r>
            <a:r>
              <a:rPr lang="en-US" altLang="zh-TW" sz="1800" b="1" dirty="0">
                <a:solidFill>
                  <a:srgbClr val="C00000"/>
                </a:solidFill>
                <a:latin typeface="+mn-ea"/>
                <a:sym typeface="Roboto Condensed"/>
              </a:rPr>
              <a:t>(</a:t>
            </a:r>
            <a:r>
              <a:rPr lang="zh-TW" altLang="en-US" sz="1800" b="1" dirty="0">
                <a:solidFill>
                  <a:srgbClr val="C00000"/>
                </a:solidFill>
                <a:latin typeface="+mn-ea"/>
                <a:sym typeface="Roboto Condensed"/>
              </a:rPr>
              <a:t>正取或備取</a:t>
            </a:r>
            <a:r>
              <a:rPr lang="en-US" altLang="zh-TW" sz="1800" b="1" dirty="0">
                <a:solidFill>
                  <a:srgbClr val="C00000"/>
                </a:solidFill>
                <a:latin typeface="+mn-ea"/>
                <a:sym typeface="Roboto Condensed"/>
              </a:rPr>
              <a:t>)</a:t>
            </a:r>
            <a:r>
              <a:rPr lang="zh-TW" altLang="en-US" sz="1800" b="1" dirty="0">
                <a:solidFill>
                  <a:srgbClr val="C00000"/>
                </a:solidFill>
                <a:latin typeface="+mn-ea"/>
                <a:sym typeface="Roboto Condensed"/>
              </a:rPr>
              <a:t>者</a:t>
            </a:r>
            <a:r>
              <a:rPr lang="zh-TW" altLang="en-US" sz="1800" dirty="0">
                <a:latin typeface="微軟正黑體" panose="020B0604030504040204" pitchFamily="34" charset="-120"/>
                <a:ea typeface="微軟正黑體" panose="020B0604030504040204" pitchFamily="34" charset="-120"/>
              </a:rPr>
              <a:t>。</a:t>
            </a:r>
            <a:endParaRPr lang="en-US" altLang="zh-TW" sz="1800" b="1" dirty="0">
              <a:latin typeface="+mn-ea"/>
              <a:sym typeface="Roboto Condensed"/>
            </a:endParaRPr>
          </a:p>
          <a:p>
            <a:pPr marL="342900" lvl="4" indent="-342900">
              <a:spcBef>
                <a:spcPts val="0"/>
              </a:spcBef>
              <a:buFont typeface="Wingdings" panose="05000000000000000000" pitchFamily="2" charset="2"/>
              <a:buChar char="p"/>
            </a:pPr>
            <a:r>
              <a:rPr lang="zh-TW" altLang="en-US" sz="1800" b="1" dirty="0">
                <a:latin typeface="+mn-ea"/>
                <a:cs typeface="Roboto Condensed"/>
                <a:sym typeface="Roboto Condensed"/>
              </a:rPr>
              <a:t>取得乙級以上</a:t>
            </a:r>
            <a:r>
              <a:rPr lang="zh-TW" altLang="en-US" sz="1800" b="1" dirty="0">
                <a:solidFill>
                  <a:srgbClr val="C00000"/>
                </a:solidFill>
                <a:latin typeface="+mn-ea"/>
                <a:cs typeface="Roboto Condensed"/>
                <a:sym typeface="Roboto Condensed"/>
              </a:rPr>
              <a:t>技術士證、專技普考證書</a:t>
            </a:r>
            <a:r>
              <a:rPr lang="zh-TW" altLang="en-US" sz="1800" b="1" dirty="0">
                <a:latin typeface="+mn-ea"/>
                <a:cs typeface="Roboto Condensed"/>
                <a:sym typeface="Roboto Condensed"/>
              </a:rPr>
              <a:t>者。</a:t>
            </a:r>
            <a:endParaRPr lang="en-US" altLang="zh-TW" sz="1800" b="1" dirty="0">
              <a:latin typeface="+mn-ea"/>
              <a:cs typeface="Roboto Condensed"/>
              <a:sym typeface="Roboto Condensed"/>
            </a:endParaRPr>
          </a:p>
          <a:p>
            <a:pPr marL="342900" lvl="4" indent="-342900">
              <a:spcBef>
                <a:spcPts val="0"/>
              </a:spcBef>
              <a:buFont typeface="Wingdings" panose="05000000000000000000" pitchFamily="2" charset="2"/>
              <a:buChar char="p"/>
            </a:pPr>
            <a:r>
              <a:rPr lang="zh-TW" altLang="en-US" sz="1800" b="1" dirty="0">
                <a:latin typeface="+mn-ea"/>
              </a:rPr>
              <a:t>高級中等學校畢</a:t>
            </a:r>
            <a:r>
              <a:rPr lang="en-US" altLang="zh-TW" sz="1800" b="1" dirty="0">
                <a:latin typeface="+mn-ea"/>
              </a:rPr>
              <a:t>(</a:t>
            </a:r>
            <a:r>
              <a:rPr lang="zh-TW" altLang="en-US" sz="1800" b="1" dirty="0">
                <a:latin typeface="+mn-ea"/>
              </a:rPr>
              <a:t>結</a:t>
            </a:r>
            <a:r>
              <a:rPr lang="en-US" altLang="zh-TW" sz="1800" b="1" dirty="0">
                <a:latin typeface="+mn-ea"/>
              </a:rPr>
              <a:t>)</a:t>
            </a:r>
            <a:r>
              <a:rPr lang="zh-TW" altLang="en-US" sz="1800" b="1" dirty="0">
                <a:latin typeface="+mn-ea"/>
              </a:rPr>
              <a:t>業或具</a:t>
            </a:r>
            <a:r>
              <a:rPr lang="zh-TW" altLang="en-US" sz="1800" b="1" dirty="0">
                <a:effectLst/>
                <a:latin typeface="+mn-ea"/>
              </a:rPr>
              <a:t>同等學力學生</a:t>
            </a:r>
            <a:endParaRPr lang="en-US" altLang="zh-TW" sz="1800" b="1" dirty="0">
              <a:effectLst/>
              <a:latin typeface="+mn-ea"/>
              <a:hlinkClick r:id="rId3">
                <a:extLst>
                  <a:ext uri="{A12FA001-AC4F-418D-AE19-62706E023703}">
                    <ahyp:hlinkClr xmlns:ahyp="http://schemas.microsoft.com/office/drawing/2018/hyperlinkcolor" val="tx"/>
                  </a:ext>
                </a:extLst>
              </a:hlinkClick>
            </a:endParaRPr>
          </a:p>
          <a:p>
            <a:pPr marL="342900" indent="-342900">
              <a:spcBef>
                <a:spcPts val="0"/>
              </a:spcBef>
              <a:buFont typeface="Wingdings" panose="05000000000000000000" pitchFamily="2" charset="2"/>
              <a:buChar char="p"/>
            </a:pPr>
            <a:endParaRPr lang="en-US" altLang="zh-TW" sz="11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latin typeface="+mn-ea"/>
              </a:rPr>
              <a:t>個別報名，</a:t>
            </a:r>
            <a:r>
              <a:rPr lang="zh-TW" altLang="en-US" sz="1800" b="1" dirty="0">
                <a:solidFill>
                  <a:schemeClr val="tx1"/>
                </a:solidFill>
                <a:latin typeface="+mn-ea"/>
                <a:cs typeface="Roboto Condensed"/>
                <a:sym typeface="Roboto Condensed"/>
              </a:rPr>
              <a:t>可報名</a:t>
            </a:r>
            <a:r>
              <a:rPr lang="en-US" altLang="zh-TW" sz="2800" b="1" dirty="0">
                <a:solidFill>
                  <a:schemeClr val="tx1"/>
                </a:solidFill>
                <a:highlight>
                  <a:srgbClr val="FFFF00"/>
                </a:highlight>
                <a:latin typeface="+mn-ea"/>
                <a:cs typeface="Roboto Condensed"/>
                <a:sym typeface="Roboto Condensed"/>
              </a:rPr>
              <a:t>5</a:t>
            </a:r>
            <a:r>
              <a:rPr lang="zh-TW" altLang="en-US" sz="1800" b="1" dirty="0">
                <a:solidFill>
                  <a:schemeClr val="tx1"/>
                </a:solidFill>
                <a:latin typeface="+mn-ea"/>
                <a:cs typeface="Roboto Condensed"/>
                <a:sym typeface="Roboto Condensed"/>
              </a:rPr>
              <a:t>個志願系科</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招生簡章可網頁下載</a:t>
            </a:r>
            <a:r>
              <a:rPr lang="en-US" altLang="zh-TW" sz="1800" b="1" dirty="0">
                <a:solidFill>
                  <a:srgbClr val="0070C0"/>
                </a:solidFill>
                <a:latin typeface="+mn-ea"/>
              </a:rPr>
              <a:t>(</a:t>
            </a:r>
            <a:r>
              <a:rPr lang="zh-TW" altLang="en-US" sz="1800" b="1" dirty="0">
                <a:solidFill>
                  <a:srgbClr val="0070C0"/>
                </a:solidFill>
                <a:latin typeface="+mn-ea"/>
              </a:rPr>
              <a:t>未發售紙本</a:t>
            </a:r>
            <a:r>
              <a:rPr lang="en-US" altLang="zh-TW" sz="1800" b="1" dirty="0">
                <a:solidFill>
                  <a:srgbClr val="0070C0"/>
                </a:solidFill>
                <a:latin typeface="+mn-ea"/>
              </a:rPr>
              <a:t>)</a:t>
            </a:r>
          </a:p>
          <a:p>
            <a:pPr>
              <a:spcBef>
                <a:spcPts val="0"/>
              </a:spcBef>
            </a:pPr>
            <a:endParaRPr lang="en-US" altLang="zh-TW" sz="1100" b="1" dirty="0">
              <a:solidFill>
                <a:schemeClr val="tx1"/>
              </a:solidFill>
              <a:latin typeface="+mn-ea"/>
              <a:cs typeface="Roboto Condensed"/>
              <a:sym typeface="Roboto Condensed"/>
            </a:endParaRPr>
          </a:p>
          <a:p>
            <a:pPr>
              <a:spcBef>
                <a:spcPts val="0"/>
              </a:spcBef>
            </a:pPr>
            <a:endParaRPr lang="en-US" altLang="zh-TW" sz="11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solidFill>
                <a:latin typeface="+mn-ea"/>
                <a:cs typeface="Roboto Condensed"/>
                <a:sym typeface="Roboto Condensed"/>
              </a:rPr>
              <a:t>不採計統一入學測驗成績，不考筆試</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800" dirty="0">
              <a:solidFill>
                <a:schemeClr val="tx1"/>
              </a:solidFill>
            </a:endParaRPr>
          </a:p>
          <a:p>
            <a:pPr marL="342900" indent="-342900">
              <a:spcBef>
                <a:spcPts val="0"/>
              </a:spcBef>
              <a:buFont typeface="Wingdings" panose="05000000000000000000" pitchFamily="2" charset="2"/>
              <a:buChar char="p"/>
            </a:pPr>
            <a:r>
              <a:rPr lang="zh-TW" altLang="en-US" sz="1800" b="1" dirty="0">
                <a:solidFill>
                  <a:srgbClr val="C00000"/>
                </a:solidFill>
                <a:highlight>
                  <a:srgbClr val="FFFF00"/>
                </a:highlight>
                <a:latin typeface="+mn-ea"/>
              </a:rPr>
              <a:t>須擇一</a:t>
            </a:r>
            <a:r>
              <a:rPr lang="zh-TW" altLang="en-US" sz="1800" b="1" dirty="0">
                <a:solidFill>
                  <a:srgbClr val="0070C0"/>
                </a:solidFill>
                <a:highlight>
                  <a:srgbClr val="FFFF00"/>
                </a:highlight>
                <a:latin typeface="+mn-ea"/>
              </a:rPr>
              <a:t>最有利</a:t>
            </a:r>
            <a:r>
              <a:rPr lang="zh-TW" altLang="en-US" sz="1800" b="1" dirty="0">
                <a:solidFill>
                  <a:srgbClr val="C00000"/>
                </a:solidFill>
                <a:highlight>
                  <a:srgbClr val="FFFF00"/>
                </a:highlight>
                <a:latin typeface="+mn-ea"/>
              </a:rPr>
              <a:t>之技優資格證明</a:t>
            </a:r>
            <a:r>
              <a:rPr lang="en-US" altLang="zh-TW" sz="1400" b="1" dirty="0">
                <a:solidFill>
                  <a:srgbClr val="0070C0"/>
                </a:solidFill>
                <a:highlight>
                  <a:srgbClr val="FFFF00"/>
                </a:highlight>
                <a:latin typeface="+mn-ea"/>
              </a:rPr>
              <a:t>(</a:t>
            </a:r>
            <a:r>
              <a:rPr lang="zh-TW" altLang="en-US" sz="1400" b="1" dirty="0">
                <a:solidFill>
                  <a:srgbClr val="0070C0"/>
                </a:solidFill>
                <a:highlight>
                  <a:srgbClr val="FFFF00"/>
                </a:highlight>
                <a:latin typeface="+mn-ea"/>
              </a:rPr>
              <a:t>多項證明無法累積優待加分比率，可於備審資料供教授審查</a:t>
            </a:r>
            <a:r>
              <a:rPr lang="en-US" altLang="zh-TW" sz="1400" b="1" dirty="0">
                <a:solidFill>
                  <a:srgbClr val="0070C0"/>
                </a:solidFill>
                <a:highlight>
                  <a:srgbClr val="FFFF00"/>
                </a:highlight>
                <a:latin typeface="+mn-ea"/>
              </a:rPr>
              <a:t>)</a:t>
            </a:r>
          </a:p>
          <a:p>
            <a:pPr marL="342900" indent="-342900">
              <a:spcBef>
                <a:spcPts val="0"/>
              </a:spcBef>
              <a:buFont typeface="Wingdings" panose="05000000000000000000" pitchFamily="2" charset="2"/>
              <a:buChar char="p"/>
            </a:pPr>
            <a:r>
              <a:rPr lang="zh-TW" altLang="en-US" sz="2400" b="1" dirty="0">
                <a:solidFill>
                  <a:schemeClr val="tx1"/>
                </a:solidFill>
                <a:latin typeface="+mn-ea"/>
                <a:cs typeface="Roboto Condensed"/>
                <a:sym typeface="Roboto Condensed"/>
              </a:rPr>
              <a:t>甄審總成績</a:t>
            </a:r>
            <a:r>
              <a:rPr lang="en-US" altLang="zh-TW" sz="2400" b="1" dirty="0">
                <a:solidFill>
                  <a:schemeClr val="tx1"/>
                </a:solidFill>
                <a:latin typeface="+mn-ea"/>
                <a:cs typeface="Roboto Condensed"/>
                <a:sym typeface="Roboto Condensed"/>
              </a:rPr>
              <a:t>=</a:t>
            </a:r>
            <a:r>
              <a:rPr lang="zh-TW" altLang="en-US" sz="2400" b="1" dirty="0">
                <a:solidFill>
                  <a:schemeClr val="tx1"/>
                </a:solidFill>
                <a:latin typeface="+mn-ea"/>
                <a:cs typeface="Roboto Condensed"/>
                <a:sym typeface="Roboto Condensed"/>
              </a:rPr>
              <a:t>指定項目甄審成績 </a:t>
            </a:r>
            <a:r>
              <a:rPr lang="en-US" altLang="zh-TW" sz="1800" b="1" dirty="0">
                <a:solidFill>
                  <a:schemeClr val="tx1"/>
                </a:solidFill>
                <a:latin typeface="+mn-ea"/>
                <a:cs typeface="Roboto Condensed"/>
                <a:sym typeface="Roboto Condensed"/>
              </a:rPr>
              <a:t>(</a:t>
            </a:r>
            <a:r>
              <a:rPr lang="zh-TW" altLang="en-US" sz="1800" b="1" dirty="0">
                <a:solidFill>
                  <a:schemeClr val="tx1"/>
                </a:solidFill>
                <a:latin typeface="+mn-ea"/>
                <a:cs typeface="Roboto Condensed"/>
                <a:sym typeface="Roboto Condensed"/>
              </a:rPr>
              <a:t>含</a:t>
            </a:r>
            <a:r>
              <a:rPr lang="zh-TW" altLang="en-US" sz="1800" b="1" dirty="0">
                <a:solidFill>
                  <a:schemeClr val="tx1"/>
                </a:solidFill>
                <a:effectLst/>
                <a:latin typeface="+mn-ea"/>
                <a:sym typeface="Roboto Condensed"/>
              </a:rPr>
              <a:t>備審</a:t>
            </a:r>
            <a:r>
              <a:rPr lang="zh-TW" altLang="en-US" sz="1800" b="1" dirty="0">
                <a:solidFill>
                  <a:schemeClr val="tx1"/>
                </a:solidFill>
                <a:latin typeface="+mn-ea"/>
                <a:cs typeface="Roboto Condensed"/>
                <a:sym typeface="Roboto Condensed"/>
              </a:rPr>
              <a:t>、面試等</a:t>
            </a:r>
            <a:r>
              <a:rPr lang="en-US" altLang="zh-TW" sz="1800" b="1" dirty="0">
                <a:solidFill>
                  <a:schemeClr val="tx1"/>
                </a:solidFill>
                <a:latin typeface="+mn-ea"/>
                <a:cs typeface="Roboto Condensed"/>
                <a:sym typeface="Roboto Condensed"/>
              </a:rPr>
              <a:t>)</a:t>
            </a:r>
          </a:p>
          <a:p>
            <a:pPr>
              <a:spcBef>
                <a:spcPts val="0"/>
              </a:spcBef>
            </a:pPr>
            <a:r>
              <a:rPr lang="zh-TW" altLang="en-US" sz="1800" b="1" dirty="0">
                <a:solidFill>
                  <a:schemeClr val="tx1"/>
                </a:solidFill>
                <a:latin typeface="+mn-ea"/>
                <a:cs typeface="Roboto Condensed"/>
                <a:sym typeface="Roboto Condensed"/>
              </a:rPr>
              <a:t>                                   </a:t>
            </a:r>
            <a:r>
              <a:rPr lang="en-US" altLang="zh-TW" sz="1800" b="1" dirty="0">
                <a:solidFill>
                  <a:schemeClr val="tx1"/>
                </a:solidFill>
                <a:latin typeface="+mn-ea"/>
                <a:cs typeface="Roboto Condensed"/>
                <a:sym typeface="Roboto Condensed"/>
              </a:rPr>
              <a:t> </a:t>
            </a:r>
            <a:r>
              <a:rPr lang="en-US" altLang="zh-TW" sz="2400" b="1" dirty="0">
                <a:solidFill>
                  <a:schemeClr val="tx1"/>
                </a:solidFill>
                <a:latin typeface="+mn-ea"/>
                <a:cs typeface="Roboto Condensed"/>
                <a:sym typeface="Roboto Condensed"/>
              </a:rPr>
              <a:t>+</a:t>
            </a:r>
            <a:r>
              <a:rPr lang="zh-TW" altLang="en-US" sz="2400" b="1" dirty="0">
                <a:solidFill>
                  <a:schemeClr val="tx1"/>
                </a:solidFill>
                <a:latin typeface="+mn-ea"/>
              </a:rPr>
              <a:t>優待加分</a:t>
            </a:r>
            <a:r>
              <a:rPr lang="en-US" altLang="zh-TW" sz="1800" b="1" dirty="0">
                <a:solidFill>
                  <a:schemeClr val="tx1"/>
                </a:solidFill>
                <a:latin typeface="+mn-ea"/>
              </a:rPr>
              <a:t>(</a:t>
            </a:r>
            <a:r>
              <a:rPr lang="zh-TW" altLang="en-US" sz="1800" b="1" dirty="0">
                <a:solidFill>
                  <a:schemeClr val="tx1"/>
                </a:solidFill>
                <a:latin typeface="+mn-ea"/>
                <a:cs typeface="Roboto Condensed"/>
                <a:sym typeface="Roboto Condensed"/>
              </a:rPr>
              <a:t>競賽優勝名次或證照等級</a:t>
            </a:r>
            <a:r>
              <a:rPr lang="en-US" altLang="zh-TW" sz="1800" b="1" dirty="0">
                <a:solidFill>
                  <a:schemeClr val="tx1"/>
                </a:solidFill>
                <a:latin typeface="+mn-ea"/>
                <a:cs typeface="Roboto Condensed"/>
                <a:sym typeface="Roboto Condensed"/>
              </a:rPr>
              <a:t>)</a:t>
            </a:r>
            <a:endParaRPr lang="en-US" altLang="zh-TW" sz="24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endParaRPr lang="en-US" altLang="zh-TW" sz="1100" b="1" dirty="0">
              <a:solidFill>
                <a:srgbClr val="CC0000"/>
              </a:solidFill>
              <a:latin typeface="+mn-ea"/>
              <a:cs typeface="Roboto Condensed"/>
              <a:sym typeface="Roboto Condensed"/>
            </a:endParaRPr>
          </a:p>
          <a:p>
            <a:pPr marL="342900" indent="-342900">
              <a:spcBef>
                <a:spcPts val="0"/>
              </a:spcBef>
              <a:buFont typeface="Wingdings" panose="05000000000000000000" pitchFamily="2" charset="2"/>
              <a:buChar char="p"/>
            </a:pPr>
            <a:endParaRPr lang="en-US" altLang="zh-TW" sz="1100" b="1" dirty="0">
              <a:solidFill>
                <a:srgbClr val="CC0000"/>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lumMod val="85000"/>
                    <a:lumOff val="15000"/>
                  </a:schemeClr>
                </a:solidFill>
                <a:latin typeface="+mn-ea"/>
              </a:rPr>
              <a:t>不論正取或備取，都要登記就讀志願序。</a:t>
            </a:r>
            <a:endParaRPr lang="en-US" altLang="zh-TW" sz="1800" b="1" dirty="0">
              <a:solidFill>
                <a:schemeClr val="tx1">
                  <a:lumMod val="85000"/>
                  <a:lumOff val="15000"/>
                </a:schemeClr>
              </a:solidFill>
              <a:latin typeface="+mn-ea"/>
            </a:endParaRPr>
          </a:p>
          <a:p>
            <a:pPr marL="342900" indent="-342900">
              <a:spcBef>
                <a:spcPts val="0"/>
              </a:spcBef>
              <a:buFont typeface="Wingdings" panose="05000000000000000000" pitchFamily="2" charset="2"/>
              <a:buChar char="p"/>
            </a:pPr>
            <a:r>
              <a:rPr lang="zh-TW" altLang="en-US" sz="1800" b="1" dirty="0">
                <a:solidFill>
                  <a:srgbClr val="C00000"/>
                </a:solidFill>
                <a:latin typeface="+mn-ea"/>
              </a:rPr>
              <a:t>若同時獲四技二專甄選入學與技優甄審入學</a:t>
            </a:r>
            <a:br>
              <a:rPr lang="en-US" altLang="zh-TW" sz="1800" b="1" dirty="0">
                <a:solidFill>
                  <a:srgbClr val="C00000"/>
                </a:solidFill>
                <a:latin typeface="+mn-ea"/>
              </a:rPr>
            </a:br>
            <a:r>
              <a:rPr lang="zh-TW" altLang="en-US" sz="1800" b="1" dirty="0">
                <a:solidFill>
                  <a:srgbClr val="C00000"/>
                </a:solidFill>
                <a:latin typeface="+mn-ea"/>
              </a:rPr>
              <a:t>分發錄取，請擇一報到。</a:t>
            </a:r>
            <a:r>
              <a:rPr lang="en-US" altLang="zh-TW" sz="1800" b="1" dirty="0">
                <a:solidFill>
                  <a:srgbClr val="C00000"/>
                </a:solidFill>
                <a:latin typeface="+mn-ea"/>
              </a:rPr>
              <a:t> </a:t>
            </a:r>
            <a:endParaRPr lang="en-US" altLang="zh-TW" sz="1800" b="1" dirty="0">
              <a:solidFill>
                <a:srgbClr val="C00000"/>
              </a:solidFill>
              <a:latin typeface="+mn-ea"/>
              <a:cs typeface="Roboto Condensed"/>
              <a:sym typeface="Roboto Condensed"/>
            </a:endParaRPr>
          </a:p>
        </p:txBody>
      </p:sp>
      <p:sp>
        <p:nvSpPr>
          <p:cNvPr id="6" name="標題 1"/>
          <p:cNvSpPr txBox="1">
            <a:spLocks/>
          </p:cNvSpPr>
          <p:nvPr/>
        </p:nvSpPr>
        <p:spPr>
          <a:xfrm>
            <a:off x="0" y="-17294"/>
            <a:ext cx="4608512" cy="1052737"/>
          </a:xfrm>
          <a:prstGeom prst="homePlate">
            <a:avLst/>
          </a:prstGeom>
          <a:solidFill>
            <a:srgbClr val="F3DC89"/>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44016" y="98573"/>
            <a:ext cx="4256492" cy="792854"/>
          </a:xfrm>
          <a:prstGeom prst="homePlate">
            <a:avLst/>
          </a:prstGeom>
          <a:solidFill>
            <a:srgbClr val="FFC000"/>
          </a:solidFill>
          <a:ln w="28575">
            <a:solidFill>
              <a:srgbClr val="C0000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3">
                    <a:lumMod val="50000"/>
                  </a:schemeClr>
                </a:solidFill>
                <a:latin typeface="+mn-ea"/>
                <a:ea typeface="+mn-ea"/>
                <a:cs typeface="Oswald"/>
              </a:rPr>
              <a:t>  </a:t>
            </a:r>
            <a:r>
              <a:rPr kumimoji="0" lang="zh-TW" altLang="en-US" sz="4400" dirty="0">
                <a:solidFill>
                  <a:schemeClr val="tx1"/>
                </a:solidFill>
                <a:latin typeface="+mn-ea"/>
                <a:ea typeface="+mn-ea"/>
                <a:cs typeface="Oswald"/>
              </a:rPr>
              <a:t>技優甄審</a:t>
            </a:r>
            <a:r>
              <a:rPr kumimoji="0" lang="zh-TW" altLang="en-US" sz="2400" dirty="0">
                <a:solidFill>
                  <a:schemeClr val="tx1"/>
                </a:solidFill>
                <a:latin typeface="+mn-ea"/>
                <a:ea typeface="+mn-ea"/>
                <a:cs typeface="Oswald"/>
              </a:rPr>
              <a:t>招生簡介</a:t>
            </a:r>
            <a:endParaRPr kumimoji="0" lang="zh-TW" altLang="en-US" sz="2400" dirty="0">
              <a:solidFill>
                <a:schemeClr val="tx1"/>
              </a:solidFill>
              <a:latin typeface="+mn-ea"/>
              <a:ea typeface="+mn-ea"/>
              <a:cs typeface="Oswald"/>
              <a:sym typeface="Oswald"/>
            </a:endParaRPr>
          </a:p>
        </p:txBody>
      </p:sp>
      <p:sp>
        <p:nvSpPr>
          <p:cNvPr id="9" name="文字方塊 8"/>
          <p:cNvSpPr txBox="1"/>
          <p:nvPr/>
        </p:nvSpPr>
        <p:spPr>
          <a:xfrm>
            <a:off x="53946" y="1213098"/>
            <a:ext cx="1945839" cy="1298377"/>
          </a:xfrm>
          <a:prstGeom prst="wedgeEllipseCallout">
            <a:avLst>
              <a:gd name="adj1" fmla="val 64928"/>
              <a:gd name="adj2" fmla="val 39324"/>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10" name="矩形 9"/>
          <p:cNvSpPr/>
          <p:nvPr/>
        </p:nvSpPr>
        <p:spPr>
          <a:xfrm>
            <a:off x="2049468" y="3501008"/>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1" name="矩形 10"/>
          <p:cNvSpPr/>
          <p:nvPr/>
        </p:nvSpPr>
        <p:spPr>
          <a:xfrm>
            <a:off x="2037347" y="2511475"/>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2" name="矩形 11"/>
          <p:cNvSpPr/>
          <p:nvPr/>
        </p:nvSpPr>
        <p:spPr>
          <a:xfrm>
            <a:off x="2063552" y="1168603"/>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3" name="矩形 12"/>
          <p:cNvSpPr/>
          <p:nvPr/>
        </p:nvSpPr>
        <p:spPr>
          <a:xfrm>
            <a:off x="2032994" y="5651956"/>
            <a:ext cx="1475072"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錄取方式</a:t>
            </a:r>
            <a:endParaRPr lang="zh-TW" altLang="en-US" dirty="0">
              <a:solidFill>
                <a:schemeClr val="bg1"/>
              </a:solidFill>
            </a:endParaRPr>
          </a:p>
        </p:txBody>
      </p:sp>
      <p:sp>
        <p:nvSpPr>
          <p:cNvPr id="14" name="文字方塊 13">
            <a:extLst>
              <a:ext uri="{FF2B5EF4-FFF2-40B4-BE49-F238E27FC236}">
                <a16:creationId xmlns:a16="http://schemas.microsoft.com/office/drawing/2014/main" id="{700E8D38-AA09-4F59-A8F6-A76E730AEB0E}"/>
              </a:ext>
            </a:extLst>
          </p:cNvPr>
          <p:cNvSpPr txBox="1"/>
          <p:nvPr/>
        </p:nvSpPr>
        <p:spPr>
          <a:xfrm>
            <a:off x="221513" y="4567535"/>
            <a:ext cx="2495600" cy="715089"/>
          </a:xfrm>
          <a:prstGeom prst="wedgeRoundRectCallout">
            <a:avLst>
              <a:gd name="adj1" fmla="val 33908"/>
              <a:gd name="adj2" fmla="val 67895"/>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251C335E-27F7-422B-B468-03388F9BFCD1}"/>
              </a:ext>
            </a:extLst>
          </p:cNvPr>
          <p:cNvSpPr txBox="1"/>
          <p:nvPr/>
        </p:nvSpPr>
        <p:spPr>
          <a:xfrm>
            <a:off x="8516951" y="5510510"/>
            <a:ext cx="3359696" cy="1021556"/>
          </a:xfrm>
          <a:prstGeom prst="wedgeRoundRectCallout">
            <a:avLst>
              <a:gd name="adj1" fmla="val 38933"/>
              <a:gd name="adj2" fmla="val 48419"/>
              <a:gd name="adj3" fmla="val 16667"/>
            </a:avLst>
          </a:prstGeom>
          <a:solidFill>
            <a:schemeClr val="accent6">
              <a:lumMod val="60000"/>
              <a:lumOff val="4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solidFill>
                  <a:srgbClr val="FF0000"/>
                </a:solidFill>
                <a:latin typeface="微軟正黑體" panose="020B0604030504040204" pitchFamily="34" charset="-120"/>
                <a:ea typeface="微軟正黑體" panose="020B0604030504040204" pitchFamily="34" charset="-120"/>
              </a:rPr>
              <a:t>注意</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ysClr val="windowText" lastClr="00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技優甄審已分發到想讀的校系</a:t>
            </a:r>
            <a:r>
              <a:rPr lang="zh-TW" altLang="en-US" b="1" dirty="0">
                <a:solidFill>
                  <a:sysClr val="windowText" lastClr="000000"/>
                </a:solidFill>
                <a:latin typeface="微軟正黑體" panose="020B0604030504040204" pitchFamily="34" charset="-120"/>
                <a:ea typeface="微軟正黑體" panose="020B0604030504040204" pitchFamily="34" charset="-120"/>
              </a:rPr>
              <a:t>，就不用填</a:t>
            </a:r>
            <a:r>
              <a:rPr lang="zh-TW" altLang="en-US" b="1" u="sng" dirty="0">
                <a:solidFill>
                  <a:sysClr val="windowText" lastClr="000000"/>
                </a:solidFill>
                <a:latin typeface="微軟正黑體" panose="020B0604030504040204" pitchFamily="34" charset="-120"/>
                <a:ea typeface="微軟正黑體" panose="020B0604030504040204" pitchFamily="34" charset="-120"/>
              </a:rPr>
              <a:t>甄選</a:t>
            </a:r>
            <a:r>
              <a:rPr lang="zh-TW" altLang="en-US" b="1" dirty="0">
                <a:solidFill>
                  <a:sysClr val="windowText" lastClr="000000"/>
                </a:solidFill>
                <a:latin typeface="微軟正黑體" panose="020B0604030504040204" pitchFamily="34" charset="-120"/>
                <a:ea typeface="微軟正黑體" panose="020B0604030504040204" pitchFamily="34" charset="-120"/>
              </a:rPr>
              <a:t>志願囉</a:t>
            </a:r>
            <a:r>
              <a:rPr lang="en-US" altLang="zh-TW" b="1" dirty="0">
                <a:solidFill>
                  <a:sysClr val="windowText" lastClr="000000"/>
                </a:solidFill>
                <a:latin typeface="微軟正黑體" panose="020B0604030504040204" pitchFamily="34" charset="-120"/>
                <a:ea typeface="微軟正黑體" panose="020B0604030504040204" pitchFamily="34" charset="-120"/>
              </a:rPr>
              <a:t>~</a:t>
            </a:r>
            <a:r>
              <a:rPr lang="en-US" altLang="zh-TW" b="1" dirty="0">
                <a:solidFill>
                  <a:sysClr val="windowText" lastClr="000000"/>
                </a:solidFill>
                <a:latin typeface="微軟正黑體" panose="020B0604030504040204" pitchFamily="34" charset="-120"/>
                <a:ea typeface="微軟正黑體" panose="020B0604030504040204" pitchFamily="34" charset="-120"/>
                <a:hlinkClick r:id="rId4" action="ppaction://hlinksldjump"/>
              </a:rPr>
              <a:t>P</a:t>
            </a:r>
            <a:r>
              <a:rPr lang="en-US" altLang="zh-TW" b="1" dirty="0">
                <a:solidFill>
                  <a:sysClr val="windowText" lastClr="000000"/>
                </a:solidFill>
                <a:latin typeface="微軟正黑體" panose="020B0604030504040204" pitchFamily="34" charset="-120"/>
                <a:ea typeface="微軟正黑體" panose="020B0604030504040204" pitchFamily="34" charset="-120"/>
              </a:rPr>
              <a:t>15</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6" name="文字版面配置區 1">
            <a:extLst>
              <a:ext uri="{FF2B5EF4-FFF2-40B4-BE49-F238E27FC236}">
                <a16:creationId xmlns:a16="http://schemas.microsoft.com/office/drawing/2014/main" id="{E4BE6A0F-11E2-4A62-9C2A-873D33B0E5AA}"/>
              </a:ext>
            </a:extLst>
          </p:cNvPr>
          <p:cNvSpPr txBox="1">
            <a:spLocks/>
          </p:cNvSpPr>
          <p:nvPr/>
        </p:nvSpPr>
        <p:spPr>
          <a:xfrm>
            <a:off x="9696400" y="2249376"/>
            <a:ext cx="2159968" cy="1179624"/>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4/29-5/6</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5/19-23</a:t>
            </a:r>
          </a:p>
          <a:p>
            <a:pPr fontAlgn="auto">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6/5-10</a:t>
            </a:r>
            <a:r>
              <a:rPr kumimoji="0" lang="zh-TW" altLang="en-US" sz="1200" b="1" kern="0" dirty="0">
                <a:solidFill>
                  <a:srgbClr val="FF00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0000"/>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甄審</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6/13-22</a:t>
            </a:r>
            <a:r>
              <a:rPr kumimoji="0" lang="zh-TW" altLang="en-US" sz="1200" b="1" kern="0" dirty="0">
                <a:solidFill>
                  <a:srgbClr val="FF00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0000"/>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443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txBox="1">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a:t>按一下以編輯母片標題樣式</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graphicFrame>
        <p:nvGraphicFramePr>
          <p:cNvPr id="10" name="Group 85"/>
          <p:cNvGraphicFramePr>
            <a:graphicFrameLocks noGrp="1"/>
          </p:cNvGraphicFramePr>
          <p:nvPr/>
        </p:nvGraphicFramePr>
        <p:xfrm>
          <a:off x="407368" y="656033"/>
          <a:ext cx="11377265" cy="5545355"/>
        </p:xfrm>
        <a:graphic>
          <a:graphicData uri="http://schemas.openxmlformats.org/drawingml/2006/table">
            <a:tbl>
              <a:tblPr/>
              <a:tblGrid>
                <a:gridCol w="6263708">
                  <a:extLst>
                    <a:ext uri="{9D8B030D-6E8A-4147-A177-3AD203B41FA5}">
                      <a16:colId xmlns:a16="http://schemas.microsoft.com/office/drawing/2014/main" val="20000"/>
                    </a:ext>
                  </a:extLst>
                </a:gridCol>
                <a:gridCol w="1947701">
                  <a:extLst>
                    <a:ext uri="{9D8B030D-6E8A-4147-A177-3AD203B41FA5}">
                      <a16:colId xmlns:a16="http://schemas.microsoft.com/office/drawing/2014/main" val="20001"/>
                    </a:ext>
                  </a:extLst>
                </a:gridCol>
                <a:gridCol w="1582928">
                  <a:extLst>
                    <a:ext uri="{9D8B030D-6E8A-4147-A177-3AD203B41FA5}">
                      <a16:colId xmlns:a16="http://schemas.microsoft.com/office/drawing/2014/main" val="669241790"/>
                    </a:ext>
                  </a:extLst>
                </a:gridCol>
                <a:gridCol w="1582928">
                  <a:extLst>
                    <a:ext uri="{9D8B030D-6E8A-4147-A177-3AD203B41FA5}">
                      <a16:colId xmlns:a16="http://schemas.microsoft.com/office/drawing/2014/main" val="20002"/>
                    </a:ext>
                  </a:extLst>
                </a:gridCol>
              </a:tblGrid>
              <a:tr h="660015">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競賽名次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保送</a:t>
                      </a:r>
                      <a:endParaRPr kumimoji="1" lang="en-US" altLang="zh-TW"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等第</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甄審</a:t>
                      </a:r>
                      <a:endParaRPr kumimoji="1" lang="en-US" altLang="zh-TW"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優待加分比率</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636363">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國際技能競賽組織主辦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accent2">
                              <a:lumMod val="50000"/>
                            </a:schemeClr>
                          </a:solidFill>
                          <a:effectLst/>
                          <a:latin typeface="微軟正黑體" panose="020B0604030504040204" pitchFamily="34" charset="-120"/>
                          <a:ea typeface="微軟正黑體" panose="020B0604030504040204" pitchFamily="34" charset="-120"/>
                          <a:cs typeface="Arial Unicode MS" pitchFamily="34" charset="-120"/>
                        </a:rPr>
                        <a:t>國際科技展覽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國立臺灣科學教育館推薦參加</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國際奧林匹克身心殘障聯合會主辦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endPar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第一</a:t>
                      </a:r>
                      <a:r>
                        <a:rPr kumimoji="1" lang="en-US" altLang="zh-TW"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三等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55%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1"/>
                  </a:ext>
                </a:extLst>
              </a:tr>
              <a:tr h="60116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優勝</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50%</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4"/>
                  </a:ext>
                </a:extLst>
              </a:tr>
              <a:tr h="68751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正</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備</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取國手</a:t>
                      </a:r>
                      <a:endPar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第四等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45%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302506">
                <a:tc rowSpan="4">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全國技能競賽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全國身心障礙者技能競賽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金牌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第五等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40%</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7"/>
                  </a:ext>
                </a:extLst>
              </a:tr>
              <a:tr h="302506">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銀牌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第六等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35%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8"/>
                  </a:ext>
                </a:extLst>
              </a:tr>
              <a:tr h="302506">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銅牌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第七等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9"/>
                  </a:ext>
                </a:extLst>
              </a:tr>
              <a:tr h="265840">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4</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5</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486313911"/>
                  </a:ext>
                </a:extLst>
              </a:tr>
              <a:tr h="272077">
                <a:tc rowSpan="5">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全國高級中等學校</a:t>
                      </a: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技藝競賽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r>
                        <a:rPr kumimoji="1" lang="zh-TW" altLang="en-US"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Unicode MS" pitchFamily="34" charset="-120"/>
                          <a:sym typeface="Arial"/>
                        </a:rPr>
                        <a:t>教育部</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第八</a:t>
                      </a:r>
                      <a:r>
                        <a:rPr kumimoji="1" lang="en-US" altLang="zh-TW"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十等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0"/>
                  </a:ext>
                </a:extLst>
              </a:tr>
              <a:tr h="272077">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4~15</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1"/>
                  </a:ext>
                </a:extLst>
              </a:tr>
              <a:tr h="272077">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16~30</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2"/>
                  </a:ext>
                </a:extLst>
              </a:tr>
              <a:tr h="302506">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31~50</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2442012793"/>
                  </a:ext>
                </a:extLst>
              </a:tr>
              <a:tr h="272076">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51~76</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10%</a:t>
                      </a:r>
                      <a:endPar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2186269000"/>
                  </a:ext>
                </a:extLst>
              </a:tr>
            </a:tbl>
          </a:graphicData>
        </a:graphic>
      </p:graphicFrame>
      <p:sp>
        <p:nvSpPr>
          <p:cNvPr id="6" name="矩形 5"/>
          <p:cNvSpPr/>
          <p:nvPr/>
        </p:nvSpPr>
        <p:spPr>
          <a:xfrm>
            <a:off x="1127448" y="6258652"/>
            <a:ext cx="5737468" cy="307777"/>
          </a:xfrm>
          <a:prstGeom prst="rect">
            <a:avLst/>
          </a:prstGeom>
        </p:spPr>
        <p:txBody>
          <a:bodyPr wrap="none">
            <a:spAutoFit/>
          </a:bodyPr>
          <a:lstStyle/>
          <a:p>
            <a:pPr marL="342900" indent="-342900">
              <a:spcBef>
                <a:spcPts val="300"/>
              </a:spcBef>
              <a:buFont typeface="Wingdings" panose="05000000000000000000" pitchFamily="2" charset="2"/>
              <a:buChar char="p"/>
            </a:pPr>
            <a:r>
              <a:rPr lang="zh-TW" altLang="en-US" sz="1400" dirty="0">
                <a:latin typeface="微軟正黑體" panose="020B0604030504040204" pitchFamily="34" charset="-120"/>
                <a:ea typeface="微軟正黑體" panose="020B0604030504040204" pitchFamily="34" charset="-120"/>
              </a:rPr>
              <a:t>國際技能競賽</a:t>
            </a:r>
            <a:r>
              <a:rPr lang="zh-TW" altLang="en-US" sz="1400" dirty="0">
                <a:solidFill>
                  <a:srgbClr val="0070C0"/>
                </a:solidFill>
                <a:latin typeface="微軟正黑體" panose="020B0604030504040204" pitchFamily="34" charset="-120"/>
                <a:ea typeface="微軟正黑體" panose="020B0604030504040204" pitchFamily="34" charset="-120"/>
              </a:rPr>
              <a:t>青少年組</a:t>
            </a:r>
            <a:r>
              <a:rPr lang="zh-TW" altLang="en-US" sz="1400" dirty="0">
                <a:latin typeface="微軟正黑體" panose="020B0604030504040204" pitchFamily="34" charset="-120"/>
                <a:ea typeface="微軟正黑體" panose="020B0604030504040204" pitchFamily="34" charset="-120"/>
              </a:rPr>
              <a:t>非常態性舉辦，獲獎者不得參加技優入學。</a:t>
            </a:r>
            <a:endParaRPr lang="en-US" altLang="zh-TW" sz="1400" dirty="0">
              <a:latin typeface="微軟正黑體" panose="020B0604030504040204" pitchFamily="34" charset="-120"/>
              <a:ea typeface="微軟正黑體" panose="020B0604030504040204" pitchFamily="34" charset="-120"/>
            </a:endParaRPr>
          </a:p>
        </p:txBody>
      </p:sp>
      <p:sp>
        <p:nvSpPr>
          <p:cNvPr id="5" name="標題 1">
            <a:extLst>
              <a:ext uri="{FF2B5EF4-FFF2-40B4-BE49-F238E27FC236}">
                <a16:creationId xmlns:a16="http://schemas.microsoft.com/office/drawing/2014/main" id="{7E92B6A2-AA2E-4D1F-A49C-ACA726170A1D}"/>
              </a:ext>
            </a:extLst>
          </p:cNvPr>
          <p:cNvSpPr txBox="1">
            <a:spLocks/>
          </p:cNvSpPr>
          <p:nvPr/>
        </p:nvSpPr>
        <p:spPr>
          <a:xfrm>
            <a:off x="407368" y="250825"/>
            <a:ext cx="4228132" cy="404813"/>
          </a:xfrm>
          <a:prstGeom prst="rect">
            <a:avLst/>
          </a:prstGeom>
        </p:spPr>
        <p:txBody>
          <a:bodyPr>
            <a:normAutofit fontScale="750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pPr fontAlgn="auto">
              <a:spcAft>
                <a:spcPts val="0"/>
              </a:spcAft>
            </a:pPr>
            <a:r>
              <a:rPr kumimoji="0" lang="zh-TW" altLang="en-US" sz="3200" kern="0">
                <a:solidFill>
                  <a:srgbClr val="0070C0"/>
                </a:solidFill>
                <a:latin typeface="微軟正黑體" panose="020B0604030504040204" pitchFamily="34" charset="-120"/>
                <a:ea typeface="微軟正黑體" panose="020B0604030504040204" pitchFamily="34" charset="-120"/>
                <a:cs typeface="Oswald"/>
                <a:sym typeface="Oswald"/>
              </a:rPr>
              <a:t>技優</a:t>
            </a:r>
            <a:r>
              <a:rPr kumimoji="0" lang="zh-TW" altLang="en-US" sz="3200" kern="0">
                <a:solidFill>
                  <a:srgbClr val="0070C0"/>
                </a:solidFill>
                <a:latin typeface="微軟正黑體" panose="020B0604030504040204" pitchFamily="34" charset="-120"/>
                <a:ea typeface="微軟正黑體" panose="020B0604030504040204" pitchFamily="34" charset="-120"/>
              </a:rPr>
              <a:t>優待加分標準表</a:t>
            </a:r>
            <a:r>
              <a:rPr kumimoji="0" lang="en-US" altLang="zh-TW" sz="3200" kern="0">
                <a:solidFill>
                  <a:srgbClr val="0070C0"/>
                </a:solidFill>
                <a:latin typeface="微軟正黑體" panose="020B0604030504040204" pitchFamily="34" charset="-120"/>
                <a:ea typeface="微軟正黑體" panose="020B0604030504040204" pitchFamily="34" charset="-120"/>
              </a:rPr>
              <a:t>-1</a:t>
            </a:r>
            <a:endParaRPr kumimoji="0" lang="zh-TW" altLang="en-US" sz="3000"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324046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87"/>
          <p:cNvGraphicFramePr>
            <a:graphicFrameLocks noGrp="1"/>
          </p:cNvGraphicFramePr>
          <p:nvPr/>
        </p:nvGraphicFramePr>
        <p:xfrm>
          <a:off x="623392" y="675322"/>
          <a:ext cx="11233248" cy="5458272"/>
        </p:xfrm>
        <a:graphic>
          <a:graphicData uri="http://schemas.openxmlformats.org/drawingml/2006/table">
            <a:tbl>
              <a:tblPr/>
              <a:tblGrid>
                <a:gridCol w="6696744">
                  <a:extLst>
                    <a:ext uri="{9D8B030D-6E8A-4147-A177-3AD203B41FA5}">
                      <a16:colId xmlns:a16="http://schemas.microsoft.com/office/drawing/2014/main" val="20000"/>
                    </a:ext>
                  </a:extLst>
                </a:gridCol>
                <a:gridCol w="2415533">
                  <a:extLst>
                    <a:ext uri="{9D8B030D-6E8A-4147-A177-3AD203B41FA5}">
                      <a16:colId xmlns:a16="http://schemas.microsoft.com/office/drawing/2014/main" val="20001"/>
                    </a:ext>
                  </a:extLst>
                </a:gridCol>
                <a:gridCol w="2120971">
                  <a:extLst>
                    <a:ext uri="{9D8B030D-6E8A-4147-A177-3AD203B41FA5}">
                      <a16:colId xmlns:a16="http://schemas.microsoft.com/office/drawing/2014/main" val="20002"/>
                    </a:ext>
                  </a:extLst>
                </a:gridCol>
              </a:tblGrid>
              <a:tr h="34604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競賽名次</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證照等級</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甄審 優待加分比率</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302888">
                <a:tc rowSpan="3">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國立臺灣科學教育館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全國中小學</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科學展覽會、</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臺灣國際科學展覽會</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61205405"/>
                  </a:ext>
                </a:extLst>
              </a:tr>
              <a:tr h="302888">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defRPr/>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2~3</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528168711"/>
                  </a:ext>
                </a:extLst>
              </a:tr>
              <a:tr h="302888">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佳作</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411467243"/>
                  </a:ext>
                </a:extLst>
              </a:tr>
              <a:tr h="1013011">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中央各級機關或直轄市政府主辦</a:t>
                      </a:r>
                      <a:r>
                        <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全國技術型高級中等學校學生團隊技術創造力培訓與競賽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全國高中職智慧鐵人創意競賽決暨際邀請賽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電腦鼠暨智慧輪形機器人國內及國際競賽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全國學生美術比賽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全國學生音樂</a:t>
                      </a:r>
                      <a:r>
                        <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舞蹈比賽個人賽決賽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全國技能競賽分區</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北中南</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技能競賽</a:t>
                      </a:r>
                      <a:endPar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全國高級中等學校專業群科</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專題實作及創意競賽</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決賽</a:t>
                      </a:r>
                      <a:endParaRPr kumimoji="1" lang="en-US" altLang="zh-TW" sz="1800" b="1"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150369">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400" b="0" i="0" u="none" strike="noStrike" cap="none" normalizeH="0" baseline="0" dirty="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其餘得獎者</a:t>
                      </a:r>
                      <a:r>
                        <a:rPr kumimoji="1" lang="zh-TW" altLang="en-US" sz="1800" b="1" i="0" u="none" strike="noStrike" cap="none" normalizeH="0" baseline="0" dirty="0">
                          <a:ln>
                            <a:noFill/>
                          </a:ln>
                          <a:solidFill>
                            <a:schemeClr val="accent6">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346048">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技能檢定</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技術士證</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甲級技術士證</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3"/>
                  </a:ext>
                </a:extLst>
              </a:tr>
              <a:tr h="34604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乙級</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技術士證</a:t>
                      </a:r>
                      <a:endParaRPr kumimoji="1" lang="zh-TW" altLang="en-US" sz="1800" b="1"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8%</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4%</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4"/>
                  </a:ext>
                </a:extLst>
              </a:tr>
              <a:tr h="31380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考選部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專門職業及技術人員</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普通</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考試及格證書</a:t>
                      </a:r>
                      <a:endPar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普考</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證書</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8%</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906491533"/>
                  </a:ext>
                </a:extLst>
              </a:tr>
              <a:tr h="34604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其他參加國際性特殊技藝技能競賽</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獲優勝名次</a:t>
                      </a:r>
                      <a:r>
                        <a:rPr kumimoji="1" lang="zh-TW" altLang="en-US" sz="1800" b="1" i="0" u="none" strike="noStrike" cap="none" normalizeH="0" baseline="0" dirty="0">
                          <a:ln>
                            <a:noFill/>
                          </a:ln>
                          <a:solidFill>
                            <a:schemeClr val="accent6">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15~50%</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505536382"/>
                  </a:ext>
                </a:extLst>
              </a:tr>
            </a:tbl>
          </a:graphicData>
        </a:graphic>
      </p:graphicFrame>
      <p:sp>
        <p:nvSpPr>
          <p:cNvPr id="11" name="矩形 10"/>
          <p:cNvSpPr/>
          <p:nvPr/>
        </p:nvSpPr>
        <p:spPr>
          <a:xfrm>
            <a:off x="7464152" y="6144072"/>
            <a:ext cx="2376264" cy="307777"/>
          </a:xfrm>
          <a:prstGeom prst="rect">
            <a:avLst/>
          </a:prstGeom>
        </p:spPr>
        <p:txBody>
          <a:bodyPr wrap="square">
            <a:spAutoFit/>
          </a:bodyPr>
          <a:lstStyle/>
          <a:p>
            <a:pPr lvl="0"/>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rPr>
              <a:t>*經招生委員會審議給分。</a:t>
            </a:r>
            <a:endParaRPr lang="en-US" altLang="zh-TW"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endParaRPr>
          </a:p>
        </p:txBody>
      </p:sp>
      <p:sp>
        <p:nvSpPr>
          <p:cNvPr id="5" name="矩形 4">
            <a:extLst>
              <a:ext uri="{FF2B5EF4-FFF2-40B4-BE49-F238E27FC236}">
                <a16:creationId xmlns:a16="http://schemas.microsoft.com/office/drawing/2014/main" id="{02D506E4-080B-4CBA-9BD6-2C563EEA3932}"/>
              </a:ext>
            </a:extLst>
          </p:cNvPr>
          <p:cNvSpPr/>
          <p:nvPr/>
        </p:nvSpPr>
        <p:spPr>
          <a:xfrm>
            <a:off x="7464152" y="6451795"/>
            <a:ext cx="3941785" cy="307777"/>
          </a:xfrm>
          <a:prstGeom prst="rect">
            <a:avLst/>
          </a:prstGeom>
        </p:spPr>
        <p:txBody>
          <a:bodyPr wrap="square">
            <a:spAutoFit/>
          </a:bodyPr>
          <a:lstStyle/>
          <a:p>
            <a:pPr lvl="0"/>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rPr>
              <a:t>*逐級選拔、常態性競賽、與本職學能相關</a:t>
            </a:r>
            <a:endParaRPr lang="en-US" altLang="zh-TW"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endParaRPr>
          </a:p>
        </p:txBody>
      </p:sp>
      <p:sp>
        <p:nvSpPr>
          <p:cNvPr id="6" name="標題 1">
            <a:extLst>
              <a:ext uri="{FF2B5EF4-FFF2-40B4-BE49-F238E27FC236}">
                <a16:creationId xmlns:a16="http://schemas.microsoft.com/office/drawing/2014/main" id="{A6CC387B-56CF-47BB-92F6-2ED970D0037E}"/>
              </a:ext>
            </a:extLst>
          </p:cNvPr>
          <p:cNvSpPr txBox="1">
            <a:spLocks/>
          </p:cNvSpPr>
          <p:nvPr/>
        </p:nvSpPr>
        <p:spPr>
          <a:xfrm>
            <a:off x="407368" y="250825"/>
            <a:ext cx="4228132" cy="404813"/>
          </a:xfrm>
          <a:prstGeom prst="rect">
            <a:avLst/>
          </a:prstGeom>
        </p:spPr>
        <p:txBody>
          <a:bodyPr>
            <a:normAutofit fontScale="750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pPr fontAlgn="auto">
              <a:spcAft>
                <a:spcPts val="0"/>
              </a:spcAft>
            </a:pPr>
            <a:r>
              <a:rPr kumimoji="0" lang="zh-TW" altLang="en-US" sz="3200" kern="0" dirty="0">
                <a:solidFill>
                  <a:srgbClr val="0070C0"/>
                </a:solidFill>
                <a:latin typeface="微軟正黑體" panose="020B0604030504040204" pitchFamily="34" charset="-120"/>
                <a:ea typeface="微軟正黑體" panose="020B0604030504040204" pitchFamily="34" charset="-120"/>
                <a:cs typeface="Oswald"/>
                <a:sym typeface="Oswald"/>
              </a:rPr>
              <a:t>技優</a:t>
            </a:r>
            <a:r>
              <a:rPr kumimoji="0" lang="zh-TW" altLang="en-US" sz="3200" kern="0" dirty="0">
                <a:solidFill>
                  <a:srgbClr val="0070C0"/>
                </a:solidFill>
                <a:latin typeface="微軟正黑體" panose="020B0604030504040204" pitchFamily="34" charset="-120"/>
                <a:ea typeface="微軟正黑體" panose="020B0604030504040204" pitchFamily="34" charset="-120"/>
              </a:rPr>
              <a:t>優待加分標準表</a:t>
            </a:r>
            <a:r>
              <a:rPr kumimoji="0" lang="en-US" altLang="zh-TW" sz="3200" kern="0" dirty="0">
                <a:solidFill>
                  <a:srgbClr val="0070C0"/>
                </a:solidFill>
                <a:latin typeface="微軟正黑體" panose="020B0604030504040204" pitchFamily="34" charset="-120"/>
                <a:ea typeface="微軟正黑體" panose="020B0604030504040204" pitchFamily="34" charset="-120"/>
              </a:rPr>
              <a:t>-2</a:t>
            </a:r>
            <a:endParaRPr kumimoji="0" lang="zh-TW" altLang="en-US" sz="3000"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4098697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8C64BF1-01DB-820A-95B3-CCDCAFE323F1}"/>
              </a:ext>
            </a:extLst>
          </p:cNvPr>
          <p:cNvPicPr>
            <a:picLocks noChangeAspect="1"/>
          </p:cNvPicPr>
          <p:nvPr/>
        </p:nvPicPr>
        <p:blipFill>
          <a:blip r:embed="rId3"/>
          <a:stretch>
            <a:fillRect/>
          </a:stretch>
        </p:blipFill>
        <p:spPr>
          <a:xfrm>
            <a:off x="54070" y="731898"/>
            <a:ext cx="6119529" cy="4839393"/>
          </a:xfrm>
          <a:prstGeom prst="rect">
            <a:avLst/>
          </a:prstGeom>
        </p:spPr>
      </p:pic>
      <p:sp>
        <p:nvSpPr>
          <p:cNvPr id="7" name="矩形 6"/>
          <p:cNvSpPr/>
          <p:nvPr/>
        </p:nvSpPr>
        <p:spPr>
          <a:xfrm>
            <a:off x="358697" y="2852936"/>
            <a:ext cx="1242652" cy="50405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p:cNvSpPr/>
          <p:nvPr/>
        </p:nvSpPr>
        <p:spPr>
          <a:xfrm>
            <a:off x="6123059" y="1130262"/>
            <a:ext cx="5057020" cy="338554"/>
          </a:xfrm>
          <a:prstGeom prst="rect">
            <a:avLst/>
          </a:prstGeom>
        </p:spPr>
        <p:txBody>
          <a:bodyPr wrap="square">
            <a:spAutoFit/>
          </a:bodyPr>
          <a:lstStyle/>
          <a:p>
            <a:pPr>
              <a:spcBef>
                <a:spcPts val="363"/>
              </a:spcBef>
            </a:pPr>
            <a:r>
              <a:rPr lang="en-US" altLang="zh-TW" sz="1600" b="1" spc="50" dirty="0">
                <a:ln w="3175" cmpd="sng">
                  <a:noFill/>
                  <a:prstDash val="solid"/>
                </a:ln>
                <a:effectLst/>
                <a:latin typeface="微軟正黑體" panose="020B0604030504040204" pitchFamily="34" charset="-120"/>
                <a:ea typeface="微軟正黑體" panose="020B0604030504040204" pitchFamily="34" charset="-120"/>
              </a:rPr>
              <a:t>https://www.jctv.ntut.edu.tw/enter42/skill/</a:t>
            </a:r>
            <a:r>
              <a:rPr lang="zh-TW" altLang="en-US" sz="1600" b="1" dirty="0">
                <a:effectLst/>
                <a:latin typeface="微軟正黑體" panose="020B0604030504040204" pitchFamily="34" charset="-120"/>
                <a:ea typeface="微軟正黑體" panose="020B0604030504040204" pitchFamily="34" charset="-120"/>
              </a:rPr>
              <a:t>            </a:t>
            </a:r>
            <a:endParaRPr lang="en-US" altLang="zh-TW" sz="1600" b="1" dirty="0">
              <a:effectLst/>
              <a:latin typeface="微軟正黑體" panose="020B0604030504040204" pitchFamily="34" charset="-120"/>
              <a:ea typeface="微軟正黑體" panose="020B0604030504040204" pitchFamily="34" charset="-120"/>
            </a:endParaRPr>
          </a:p>
        </p:txBody>
      </p:sp>
      <p:sp>
        <p:nvSpPr>
          <p:cNvPr id="33" name="標題 1">
            <a:extLst>
              <a:ext uri="{FF2B5EF4-FFF2-40B4-BE49-F238E27FC236}">
                <a16:creationId xmlns:a16="http://schemas.microsoft.com/office/drawing/2014/main" id="{FA19B5FA-BB52-4417-85A4-2BEB9C345981}"/>
              </a:ext>
            </a:extLst>
          </p:cNvPr>
          <p:cNvSpPr txBox="1">
            <a:spLocks/>
          </p:cNvSpPr>
          <p:nvPr/>
        </p:nvSpPr>
        <p:spPr>
          <a:xfrm>
            <a:off x="725714" y="153988"/>
            <a:ext cx="4163786" cy="5207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技優入學系統</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pic>
        <p:nvPicPr>
          <p:cNvPr id="5" name="圖片 4">
            <a:extLst>
              <a:ext uri="{FF2B5EF4-FFF2-40B4-BE49-F238E27FC236}">
                <a16:creationId xmlns:a16="http://schemas.microsoft.com/office/drawing/2014/main" id="{157498D8-85FB-4D15-B2A9-9DD461990D0B}"/>
              </a:ext>
            </a:extLst>
          </p:cNvPr>
          <p:cNvPicPr>
            <a:picLocks noChangeAspect="1"/>
          </p:cNvPicPr>
          <p:nvPr/>
        </p:nvPicPr>
        <p:blipFill>
          <a:blip r:embed="rId4"/>
          <a:stretch>
            <a:fillRect/>
          </a:stretch>
        </p:blipFill>
        <p:spPr>
          <a:xfrm>
            <a:off x="1919536" y="1886225"/>
            <a:ext cx="9651801" cy="4615774"/>
          </a:xfrm>
          <a:prstGeom prst="rect">
            <a:avLst/>
          </a:prstGeom>
        </p:spPr>
      </p:pic>
      <p:pic>
        <p:nvPicPr>
          <p:cNvPr id="13" name="圖片 12">
            <a:extLst>
              <a:ext uri="{FF2B5EF4-FFF2-40B4-BE49-F238E27FC236}">
                <a16:creationId xmlns:a16="http://schemas.microsoft.com/office/drawing/2014/main" id="{1F77270C-69FB-43DD-9B60-2C97D08F1860}"/>
              </a:ext>
            </a:extLst>
          </p:cNvPr>
          <p:cNvPicPr>
            <a:picLocks noChangeAspect="1"/>
          </p:cNvPicPr>
          <p:nvPr/>
        </p:nvPicPr>
        <p:blipFill>
          <a:blip r:embed="rId5"/>
          <a:stretch>
            <a:fillRect/>
          </a:stretch>
        </p:blipFill>
        <p:spPr>
          <a:xfrm>
            <a:off x="4346922" y="3068960"/>
            <a:ext cx="2162477" cy="3572374"/>
          </a:xfrm>
          <a:prstGeom prst="rect">
            <a:avLst/>
          </a:prstGeom>
        </p:spPr>
      </p:pic>
      <p:sp>
        <p:nvSpPr>
          <p:cNvPr id="25" name="矩形 24">
            <a:extLst>
              <a:ext uri="{FF2B5EF4-FFF2-40B4-BE49-F238E27FC236}">
                <a16:creationId xmlns:a16="http://schemas.microsoft.com/office/drawing/2014/main" id="{04BF6C3B-0140-4B77-9CB8-07CB376A4DFA}"/>
              </a:ext>
            </a:extLst>
          </p:cNvPr>
          <p:cNvSpPr/>
          <p:nvPr/>
        </p:nvSpPr>
        <p:spPr>
          <a:xfrm>
            <a:off x="4478531" y="5233145"/>
            <a:ext cx="2030867" cy="104585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BC96FABA-242B-4C9E-91D9-455BC21B4B33}"/>
              </a:ext>
            </a:extLst>
          </p:cNvPr>
          <p:cNvSpPr/>
          <p:nvPr/>
        </p:nvSpPr>
        <p:spPr>
          <a:xfrm>
            <a:off x="4478532" y="3788944"/>
            <a:ext cx="2030867" cy="45398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A1E4DF6B-29F5-4FB8-B594-C344918B0122}"/>
              </a:ext>
            </a:extLst>
          </p:cNvPr>
          <p:cNvSpPr/>
          <p:nvPr/>
        </p:nvSpPr>
        <p:spPr>
          <a:xfrm>
            <a:off x="6491786" y="3075567"/>
            <a:ext cx="4343650" cy="339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7BF45774-0F0D-4391-8115-B29743B48BBD}"/>
              </a:ext>
            </a:extLst>
          </p:cNvPr>
          <p:cNvPicPr>
            <a:picLocks noChangeAspect="1"/>
          </p:cNvPicPr>
          <p:nvPr/>
        </p:nvPicPr>
        <p:blipFill>
          <a:blip r:embed="rId6"/>
          <a:stretch>
            <a:fillRect/>
          </a:stretch>
        </p:blipFill>
        <p:spPr>
          <a:xfrm>
            <a:off x="7250146" y="4850384"/>
            <a:ext cx="3362794" cy="1790950"/>
          </a:xfrm>
          <a:prstGeom prst="rect">
            <a:avLst/>
          </a:prstGeom>
        </p:spPr>
      </p:pic>
      <p:pic>
        <p:nvPicPr>
          <p:cNvPr id="27" name="圖片 26">
            <a:extLst>
              <a:ext uri="{FF2B5EF4-FFF2-40B4-BE49-F238E27FC236}">
                <a16:creationId xmlns:a16="http://schemas.microsoft.com/office/drawing/2014/main" id="{A0C06E76-2D9E-4525-87CC-39E6B8AD6918}"/>
              </a:ext>
            </a:extLst>
          </p:cNvPr>
          <p:cNvPicPr>
            <a:picLocks noChangeAspect="1"/>
          </p:cNvPicPr>
          <p:nvPr/>
        </p:nvPicPr>
        <p:blipFill rotWithShape="1">
          <a:blip r:embed="rId7"/>
          <a:srcRect l="14014" t="11823" r="12030" b="15405"/>
          <a:stretch/>
        </p:blipFill>
        <p:spPr>
          <a:xfrm>
            <a:off x="7237490" y="3255505"/>
            <a:ext cx="2874535" cy="1337984"/>
          </a:xfrm>
          <a:prstGeom prst="rect">
            <a:avLst/>
          </a:prstGeom>
        </p:spPr>
      </p:pic>
      <p:sp>
        <p:nvSpPr>
          <p:cNvPr id="34" name="標題 1">
            <a:extLst>
              <a:ext uri="{FF2B5EF4-FFF2-40B4-BE49-F238E27FC236}">
                <a16:creationId xmlns:a16="http://schemas.microsoft.com/office/drawing/2014/main" id="{C24A76AD-F288-4AE3-8159-248B7BFF9817}"/>
              </a:ext>
            </a:extLst>
          </p:cNvPr>
          <p:cNvSpPr txBox="1">
            <a:spLocks/>
          </p:cNvSpPr>
          <p:nvPr/>
        </p:nvSpPr>
        <p:spPr>
          <a:xfrm>
            <a:off x="6627259" y="3209722"/>
            <a:ext cx="811648" cy="13379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保送</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35" name="標題 1">
            <a:extLst>
              <a:ext uri="{FF2B5EF4-FFF2-40B4-BE49-F238E27FC236}">
                <a16:creationId xmlns:a16="http://schemas.microsoft.com/office/drawing/2014/main" id="{7F734A90-3612-4F1B-860E-6F47DD409568}"/>
              </a:ext>
            </a:extLst>
          </p:cNvPr>
          <p:cNvSpPr txBox="1">
            <a:spLocks/>
          </p:cNvSpPr>
          <p:nvPr/>
        </p:nvSpPr>
        <p:spPr>
          <a:xfrm>
            <a:off x="6627259" y="4788087"/>
            <a:ext cx="811648" cy="13379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甄審</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36" name="矩形 35">
            <a:extLst>
              <a:ext uri="{FF2B5EF4-FFF2-40B4-BE49-F238E27FC236}">
                <a16:creationId xmlns:a16="http://schemas.microsoft.com/office/drawing/2014/main" id="{4CDD0B15-0B08-48AD-B854-105EB08329D8}"/>
              </a:ext>
            </a:extLst>
          </p:cNvPr>
          <p:cNvSpPr/>
          <p:nvPr/>
        </p:nvSpPr>
        <p:spPr>
          <a:xfrm>
            <a:off x="6627258" y="3181266"/>
            <a:ext cx="4076568" cy="160351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0D320A53-38F8-4601-B330-D33ABD94CDB7}"/>
              </a:ext>
            </a:extLst>
          </p:cNvPr>
          <p:cNvSpPr/>
          <p:nvPr/>
        </p:nvSpPr>
        <p:spPr>
          <a:xfrm>
            <a:off x="6613772" y="4818446"/>
            <a:ext cx="4090054" cy="188842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91FCA5E1-B3ED-4D95-8520-2E49D4AC323B}"/>
              </a:ext>
            </a:extLst>
          </p:cNvPr>
          <p:cNvSpPr/>
          <p:nvPr/>
        </p:nvSpPr>
        <p:spPr>
          <a:xfrm>
            <a:off x="6197841" y="710855"/>
            <a:ext cx="3610535" cy="403438"/>
          </a:xfrm>
          <a:prstGeom prst="rect">
            <a:avLst/>
          </a:prstGeom>
          <a:solidFill>
            <a:srgbClr val="FC79B2"/>
          </a:solidFill>
        </p:spPr>
        <p:txBody>
          <a:bodyPr wrap="square">
            <a:noAutofit/>
          </a:bodyPr>
          <a:lstStyle/>
          <a:p>
            <a:r>
              <a:rPr lang="en-US" altLang="zh-TW" sz="2000" b="1" dirty="0">
                <a:latin typeface="微軟正黑體" panose="020B0604030504040204" pitchFamily="34" charset="-120"/>
                <a:ea typeface="微軟正黑體" panose="020B0604030504040204" pitchFamily="34" charset="-120"/>
                <a:cs typeface="Oswald"/>
              </a:rPr>
              <a:t>114</a:t>
            </a:r>
            <a:r>
              <a:rPr lang="zh-TW" altLang="en-US" sz="2000" b="1" dirty="0">
                <a:latin typeface="微軟正黑體" panose="020B0604030504040204" pitchFamily="34" charset="-120"/>
                <a:ea typeface="微軟正黑體" panose="020B0604030504040204" pitchFamily="34" charset="-120"/>
                <a:cs typeface="Oswald"/>
              </a:rPr>
              <a:t>學年度資料，請自行查詢</a:t>
            </a:r>
            <a:endParaRPr lang="en-US" altLang="zh-TW" sz="3200" b="1" dirty="0">
              <a:latin typeface="微軟正黑體" panose="020B0604030504040204" pitchFamily="34" charset="-120"/>
              <a:ea typeface="微軟正黑體" panose="020B0604030504040204" pitchFamily="34" charset="-120"/>
              <a:cs typeface="Oswald"/>
            </a:endParaRPr>
          </a:p>
        </p:txBody>
      </p:sp>
      <p:sp>
        <p:nvSpPr>
          <p:cNvPr id="2" name="內容版面配置區 2">
            <a:extLst>
              <a:ext uri="{FF2B5EF4-FFF2-40B4-BE49-F238E27FC236}">
                <a16:creationId xmlns:a16="http://schemas.microsoft.com/office/drawing/2014/main" id="{6303222C-8EBD-D04B-3F59-821C1AAA6AAA}"/>
              </a:ext>
            </a:extLst>
          </p:cNvPr>
          <p:cNvSpPr txBox="1">
            <a:spLocks/>
          </p:cNvSpPr>
          <p:nvPr/>
        </p:nvSpPr>
        <p:spPr>
          <a:xfrm>
            <a:off x="2073203" y="2512937"/>
            <a:ext cx="2259355" cy="69678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sz="3200" b="1" dirty="0">
                <a:solidFill>
                  <a:schemeClr val="tx1"/>
                </a:solidFill>
                <a:highlight>
                  <a:srgbClr val="FCFEB0"/>
                </a:highlight>
                <a:latin typeface="+mn-ea"/>
              </a:rPr>
              <a:t>114</a:t>
            </a:r>
            <a:r>
              <a:rPr kumimoji="0" lang="zh-TW" altLang="en-US" sz="3200" b="1" dirty="0">
                <a:solidFill>
                  <a:schemeClr val="tx1"/>
                </a:solidFill>
                <a:highlight>
                  <a:srgbClr val="FCFEB0"/>
                </a:highlight>
                <a:latin typeface="+mn-ea"/>
              </a:rPr>
              <a:t>學年度</a:t>
            </a:r>
            <a:endParaRPr kumimoji="0" lang="zh-TW" altLang="en-US" sz="4000" b="1" dirty="0">
              <a:solidFill>
                <a:srgbClr val="607896"/>
              </a:solidFill>
              <a:latin typeface="+mn-ea"/>
              <a:cs typeface="Roboto Condensed"/>
              <a:sym typeface="Roboto Condensed"/>
            </a:endParaRPr>
          </a:p>
        </p:txBody>
      </p:sp>
      <p:pic>
        <p:nvPicPr>
          <p:cNvPr id="4" name="圖片 3">
            <a:extLst>
              <a:ext uri="{FF2B5EF4-FFF2-40B4-BE49-F238E27FC236}">
                <a16:creationId xmlns:a16="http://schemas.microsoft.com/office/drawing/2014/main" id="{E13D7B37-CA4A-98E9-04E5-59060B5811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0484" y="356001"/>
            <a:ext cx="1357446" cy="1357446"/>
          </a:xfrm>
          <a:prstGeom prst="rect">
            <a:avLst/>
          </a:prstGeom>
        </p:spPr>
      </p:pic>
    </p:spTree>
    <p:extLst>
      <p:ext uri="{BB962C8B-B14F-4D97-AF65-F5344CB8AC3E}">
        <p14:creationId xmlns:p14="http://schemas.microsoft.com/office/powerpoint/2010/main" val="2208187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4A03E-296F-ABF0-1371-3BD6CFFE19F7}"/>
            </a:ext>
          </a:extLst>
        </p:cNvPr>
        <p:cNvGrpSpPr/>
        <p:nvPr/>
      </p:nvGrpSpPr>
      <p:grpSpPr>
        <a:xfrm>
          <a:off x="0" y="0"/>
          <a:ext cx="0" cy="0"/>
          <a:chOff x="0" y="0"/>
          <a:chExt cx="0" cy="0"/>
        </a:xfrm>
      </p:grpSpPr>
      <p:sp>
        <p:nvSpPr>
          <p:cNvPr id="5" name="矩形: 圓角 4">
            <a:extLst>
              <a:ext uri="{FF2B5EF4-FFF2-40B4-BE49-F238E27FC236}">
                <a16:creationId xmlns:a16="http://schemas.microsoft.com/office/drawing/2014/main" id="{D10335A0-A540-C2DB-B925-3988D293B3B2}"/>
              </a:ext>
            </a:extLst>
          </p:cNvPr>
          <p:cNvSpPr/>
          <p:nvPr/>
        </p:nvSpPr>
        <p:spPr>
          <a:xfrm>
            <a:off x="9879687" y="3011969"/>
            <a:ext cx="1688921" cy="1855711"/>
          </a:xfrm>
          <a:prstGeom prst="roundRect">
            <a:avLst>
              <a:gd name="adj" fmla="val 12637"/>
            </a:avLst>
          </a:prstGeom>
          <a:solidFill>
            <a:schemeClr val="accent4">
              <a:lumMod val="20000"/>
              <a:lumOff val="80000"/>
            </a:schemeClr>
          </a:solidFill>
          <a:ln w="38100" cmpd="sng">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5BA74EC5-3649-8D6D-D5B6-AE739C13EF88}"/>
              </a:ext>
            </a:extLst>
          </p:cNvPr>
          <p:cNvSpPr txBox="1"/>
          <p:nvPr/>
        </p:nvSpPr>
        <p:spPr>
          <a:xfrm>
            <a:off x="2718213" y="753171"/>
            <a:ext cx="9210435"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彰顯</a:t>
            </a:r>
            <a:r>
              <a:rPr lang="zh-TW" altLang="en-US" b="1" dirty="0">
                <a:solidFill>
                  <a:srgbClr val="C00000"/>
                </a:solidFill>
                <a:latin typeface="微軟正黑體" panose="020B0604030504040204" pitchFamily="34" charset="-120"/>
                <a:ea typeface="微軟正黑體" panose="020B0604030504040204" pitchFamily="34" charset="-120"/>
              </a:rPr>
              <a:t>國際技能競賽（青年組）</a:t>
            </a:r>
            <a:r>
              <a:rPr lang="zh-TW" altLang="en-US" b="1" dirty="0">
                <a:latin typeface="微軟正黑體" panose="020B0604030504040204" pitchFamily="34" charset="-120"/>
                <a:ea typeface="微軟正黑體" panose="020B0604030504040204" pitchFamily="34" charset="-120"/>
              </a:rPr>
              <a:t>重要性及</a:t>
            </a:r>
            <a:r>
              <a:rPr lang="zh-TW" altLang="en-US" b="1" dirty="0">
                <a:highlight>
                  <a:srgbClr val="FCFEB0"/>
                </a:highlight>
                <a:latin typeface="微軟正黑體" panose="020B0604030504040204" pitchFamily="34" charset="-120"/>
                <a:ea typeface="微軟正黑體" panose="020B0604030504040204" pitchFamily="34" charset="-120"/>
              </a:rPr>
              <a:t>區隔</a:t>
            </a:r>
            <a:r>
              <a:rPr lang="zh-TW" altLang="en-US" b="1" dirty="0">
                <a:solidFill>
                  <a:srgbClr val="C00000"/>
                </a:solidFill>
                <a:latin typeface="微軟正黑體" panose="020B0604030504040204" pitchFamily="34" charset="-120"/>
                <a:ea typeface="微軟正黑體" panose="020B0604030504040204" pitchFamily="34" charset="-120"/>
              </a:rPr>
              <a:t>亞洲技能競賽（青年組）</a:t>
            </a:r>
            <a:r>
              <a:rPr lang="zh-TW" altLang="en-US" b="1" dirty="0">
                <a:latin typeface="微軟正黑體" panose="020B0604030504040204" pitchFamily="34" charset="-120"/>
                <a:ea typeface="微軟正黑體" panose="020B0604030504040204" pitchFamily="34" charset="-120"/>
              </a:rPr>
              <a:t>之優待加分比率</a:t>
            </a:r>
            <a:endParaRPr lang="en-US" altLang="zh-TW" b="1" dirty="0">
              <a:latin typeface="微軟正黑體" panose="020B0604030504040204" pitchFamily="34" charset="-120"/>
              <a:ea typeface="微軟正黑體" panose="020B0604030504040204" pitchFamily="34" charset="-120"/>
            </a:endParaRPr>
          </a:p>
        </p:txBody>
      </p:sp>
      <p:graphicFrame>
        <p:nvGraphicFramePr>
          <p:cNvPr id="149" name="表格 148">
            <a:extLst>
              <a:ext uri="{FF2B5EF4-FFF2-40B4-BE49-F238E27FC236}">
                <a16:creationId xmlns:a16="http://schemas.microsoft.com/office/drawing/2014/main" id="{61789E9D-5CFE-D01F-7972-44D3B93DD29A}"/>
              </a:ext>
            </a:extLst>
          </p:cNvPr>
          <p:cNvGraphicFramePr>
            <a:graphicFrameLocks noGrp="1"/>
          </p:cNvGraphicFramePr>
          <p:nvPr>
            <p:extLst>
              <p:ext uri="{D42A27DB-BD31-4B8C-83A1-F6EECF244321}">
                <p14:modId xmlns:p14="http://schemas.microsoft.com/office/powerpoint/2010/main" val="619528231"/>
              </p:ext>
            </p:extLst>
          </p:nvPr>
        </p:nvGraphicFramePr>
        <p:xfrm>
          <a:off x="90877" y="3869271"/>
          <a:ext cx="7445283" cy="2857077"/>
        </p:xfrm>
        <a:graphic>
          <a:graphicData uri="http://schemas.openxmlformats.org/drawingml/2006/table">
            <a:tbl>
              <a:tblPr firstRow="1" bandRow="1">
                <a:tableStyleId>{5C22544A-7EE6-4342-B048-85BDC9FD1C3A}</a:tableStyleId>
              </a:tblPr>
              <a:tblGrid>
                <a:gridCol w="2206009">
                  <a:extLst>
                    <a:ext uri="{9D8B030D-6E8A-4147-A177-3AD203B41FA5}">
                      <a16:colId xmlns:a16="http://schemas.microsoft.com/office/drawing/2014/main" val="3006042845"/>
                    </a:ext>
                  </a:extLst>
                </a:gridCol>
                <a:gridCol w="1221184">
                  <a:extLst>
                    <a:ext uri="{9D8B030D-6E8A-4147-A177-3AD203B41FA5}">
                      <a16:colId xmlns:a16="http://schemas.microsoft.com/office/drawing/2014/main" val="1230395274"/>
                    </a:ext>
                  </a:extLst>
                </a:gridCol>
                <a:gridCol w="2009045">
                  <a:extLst>
                    <a:ext uri="{9D8B030D-6E8A-4147-A177-3AD203B41FA5}">
                      <a16:colId xmlns:a16="http://schemas.microsoft.com/office/drawing/2014/main" val="78317245"/>
                    </a:ext>
                  </a:extLst>
                </a:gridCol>
                <a:gridCol w="2009045">
                  <a:extLst>
                    <a:ext uri="{9D8B030D-6E8A-4147-A177-3AD203B41FA5}">
                      <a16:colId xmlns:a16="http://schemas.microsoft.com/office/drawing/2014/main" val="848498034"/>
                    </a:ext>
                  </a:extLst>
                </a:gridCol>
              </a:tblGrid>
              <a:tr h="71642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FF00"/>
                          </a:solidFill>
                          <a:latin typeface="微軟正黑體" panose="020B0604030504040204" pitchFamily="34" charset="-120"/>
                          <a:ea typeface="微軟正黑體" panose="020B0604030504040204" pitchFamily="34" charset="-120"/>
                        </a:rPr>
                        <a:t>亞洲技能競賽 （青年組）</a:t>
                      </a:r>
                      <a:r>
                        <a:rPr lang="en-US" altLang="zh-TW" sz="2000" b="1" kern="100" dirty="0">
                          <a:solidFill>
                            <a:schemeClr val="bg1"/>
                          </a:solidFill>
                          <a:latin typeface="微軟正黑體" panose="020B0604030504040204" pitchFamily="34" charset="-120"/>
                          <a:ea typeface="微軟正黑體" panose="020B0604030504040204" pitchFamily="34" charset="-120"/>
                          <a:cs typeface="+mn-cs"/>
                        </a:rPr>
                        <a:t>115</a:t>
                      </a:r>
                      <a:r>
                        <a:rPr lang="zh-TW" altLang="en-US" sz="2000" b="1" kern="100" dirty="0">
                          <a:solidFill>
                            <a:schemeClr val="bg1"/>
                          </a:solidFill>
                          <a:latin typeface="微軟正黑體" panose="020B0604030504040204" pitchFamily="34" charset="-120"/>
                          <a:ea typeface="微軟正黑體" panose="020B0604030504040204" pitchFamily="34" charset="-120"/>
                          <a:cs typeface="+mn-cs"/>
                        </a:rPr>
                        <a:t>學年度招生起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63398501"/>
                  </a:ext>
                </a:extLst>
              </a:tr>
              <a:tr h="37158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bg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技優保送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610829">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第</a:t>
                      </a:r>
                      <a:r>
                        <a:rPr lang="en-US" altLang="zh-TW" sz="1800" b="1" dirty="0">
                          <a:solidFill>
                            <a:schemeClr val="tx1"/>
                          </a:solidFill>
                          <a:latin typeface="微軟正黑體" panose="020B0604030504040204" pitchFamily="34" charset="-120"/>
                          <a:ea typeface="微軟正黑體" panose="020B0604030504040204" pitchFamily="34" charset="-120"/>
                        </a:rPr>
                        <a:t>1~3</a:t>
                      </a:r>
                      <a:r>
                        <a:rPr lang="zh-TW" altLang="en-US" sz="1800" b="1" dirty="0">
                          <a:solidFill>
                            <a:schemeClr val="tx1"/>
                          </a:solidFill>
                          <a:latin typeface="微軟正黑體" panose="020B0604030504040204" pitchFamily="34" charset="-120"/>
                          <a:ea typeface="微軟正黑體" panose="020B0604030504040204" pitchFamily="34" charset="-120"/>
                        </a:rPr>
                        <a:t>名</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（金牌、銀牌、銅牌）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rgbClr val="0000FF"/>
                          </a:solidFill>
                          <a:latin typeface="微軟正黑體" panose="020B0604030504040204" pitchFamily="34" charset="-120"/>
                          <a:ea typeface="微軟正黑體" panose="020B0604030504040204" pitchFamily="34" charset="-120"/>
                        </a:rPr>
                        <a:t>第四等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50%</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35%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82268932"/>
                  </a:ext>
                </a:extLst>
              </a:tr>
              <a:tr h="549745">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優勝</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rgbClr val="0000FF"/>
                          </a:solidFill>
                          <a:latin typeface="微軟正黑體" panose="020B0604030504040204" pitchFamily="34" charset="-120"/>
                          <a:ea typeface="微軟正黑體" panose="020B0604030504040204" pitchFamily="34" charset="-120"/>
                        </a:rPr>
                        <a:t>第五等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45%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35%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95885031"/>
                  </a:ext>
                </a:extLst>
              </a:tr>
              <a:tr h="549745">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正（備）取國手</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rgbClr val="0000FF"/>
                          </a:solidFill>
                          <a:latin typeface="微軟正黑體" panose="020B0604030504040204" pitchFamily="34" charset="-120"/>
                          <a:ea typeface="微軟正黑體" panose="020B0604030504040204" pitchFamily="34" charset="-120"/>
                        </a:rPr>
                        <a:t>第五等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45%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35%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636886"/>
                  </a:ext>
                </a:extLst>
              </a:tr>
            </a:tbl>
          </a:graphicData>
        </a:graphic>
      </p:graphicFrame>
      <p:graphicFrame>
        <p:nvGraphicFramePr>
          <p:cNvPr id="154" name="表格 153">
            <a:extLst>
              <a:ext uri="{FF2B5EF4-FFF2-40B4-BE49-F238E27FC236}">
                <a16:creationId xmlns:a16="http://schemas.microsoft.com/office/drawing/2014/main" id="{D375E506-9886-5058-A0E7-6C593D7069CB}"/>
              </a:ext>
            </a:extLst>
          </p:cNvPr>
          <p:cNvGraphicFramePr>
            <a:graphicFrameLocks noGrp="1"/>
          </p:cNvGraphicFramePr>
          <p:nvPr>
            <p:extLst>
              <p:ext uri="{D42A27DB-BD31-4B8C-83A1-F6EECF244321}">
                <p14:modId xmlns:p14="http://schemas.microsoft.com/office/powerpoint/2010/main" val="3930747885"/>
              </p:ext>
            </p:extLst>
          </p:nvPr>
        </p:nvGraphicFramePr>
        <p:xfrm>
          <a:off x="2811553" y="1188815"/>
          <a:ext cx="8901071" cy="1760601"/>
        </p:xfrm>
        <a:graphic>
          <a:graphicData uri="http://schemas.openxmlformats.org/drawingml/2006/table">
            <a:tbl>
              <a:tblPr firstRow="1" bandRow="1">
                <a:tableStyleId>{5C22544A-7EE6-4342-B048-85BDC9FD1C3A}</a:tableStyleId>
              </a:tblPr>
              <a:tblGrid>
                <a:gridCol w="2659406">
                  <a:extLst>
                    <a:ext uri="{9D8B030D-6E8A-4147-A177-3AD203B41FA5}">
                      <a16:colId xmlns:a16="http://schemas.microsoft.com/office/drawing/2014/main" val="3006042845"/>
                    </a:ext>
                  </a:extLst>
                </a:gridCol>
                <a:gridCol w="3368535">
                  <a:extLst>
                    <a:ext uri="{9D8B030D-6E8A-4147-A177-3AD203B41FA5}">
                      <a16:colId xmlns:a16="http://schemas.microsoft.com/office/drawing/2014/main" val="78317245"/>
                    </a:ext>
                  </a:extLst>
                </a:gridCol>
                <a:gridCol w="2873130">
                  <a:extLst>
                    <a:ext uri="{9D8B030D-6E8A-4147-A177-3AD203B41FA5}">
                      <a16:colId xmlns:a16="http://schemas.microsoft.com/office/drawing/2014/main" val="848498034"/>
                    </a:ext>
                  </a:extLst>
                </a:gridCol>
              </a:tblGrid>
              <a:tr h="688721">
                <a:tc gridSpan="3">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國際技能競賽 （青年組）</a:t>
                      </a:r>
                      <a:r>
                        <a:rPr lang="en-US" altLang="zh-TW" sz="2000" b="1" kern="100" dirty="0">
                          <a:solidFill>
                            <a:schemeClr val="bg1"/>
                          </a:solidFill>
                          <a:latin typeface="微軟正黑體" panose="020B0604030504040204" pitchFamily="34" charset="-120"/>
                          <a:ea typeface="微軟正黑體" panose="020B0604030504040204" pitchFamily="34" charset="-120"/>
                          <a:cs typeface="+mn-cs"/>
                        </a:rPr>
                        <a:t>115</a:t>
                      </a:r>
                      <a:r>
                        <a:rPr lang="zh-TW" altLang="en-US" sz="2000" b="1" kern="100" dirty="0">
                          <a:solidFill>
                            <a:schemeClr val="bg1"/>
                          </a:solidFill>
                          <a:latin typeface="微軟正黑體" panose="020B0604030504040204" pitchFamily="34" charset="-120"/>
                          <a:ea typeface="微軟正黑體" panose="020B0604030504040204" pitchFamily="34" charset="-120"/>
                          <a:cs typeface="+mn-cs"/>
                        </a:rPr>
                        <a:t>學年度招生起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0000">
                          <a:srgbClr val="AFEAFF"/>
                        </a:gs>
                        <a:gs pos="0">
                          <a:srgbClr val="9DC3E6"/>
                        </a:gs>
                        <a:gs pos="100000">
                          <a:srgbClr val="9DC3E6"/>
                        </a:gs>
                        <a:gs pos="65000">
                          <a:srgbClr val="AFEAFF"/>
                        </a:gs>
                      </a:gsLst>
                      <a:lin ang="2700000" scaled="1"/>
                    </a:gra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14339903"/>
                  </a:ext>
                </a:extLst>
              </a:tr>
              <a:tr h="37084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bg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548640">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1~3</a:t>
                      </a:r>
                      <a:r>
                        <a:rPr lang="zh-TW" altLang="en-US" sz="2000" b="1" dirty="0">
                          <a:solidFill>
                            <a:schemeClr val="tx1"/>
                          </a:solidFill>
                          <a:latin typeface="微軟正黑體" panose="020B0604030504040204" pitchFamily="34" charset="-120"/>
                          <a:ea typeface="微軟正黑體" panose="020B0604030504040204" pitchFamily="34" charset="-120"/>
                        </a:rPr>
                        <a:t>名</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（金牌、銀牌、銅牌）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0" dirty="0">
                          <a:solidFill>
                            <a:schemeClr val="tx1"/>
                          </a:solidFill>
                          <a:latin typeface="微軟正黑體" panose="020B0604030504040204" pitchFamily="34" charset="-120"/>
                          <a:ea typeface="微軟正黑體" panose="020B0604030504040204" pitchFamily="34" charset="-120"/>
                        </a:rPr>
                        <a:t>55%</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60%</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0" dirty="0">
                          <a:solidFill>
                            <a:schemeClr val="tx1"/>
                          </a:solidFill>
                          <a:latin typeface="微軟正黑體" panose="020B0604030504040204" pitchFamily="34" charset="-120"/>
                          <a:ea typeface="微軟正黑體" panose="020B0604030504040204" pitchFamily="34" charset="-120"/>
                        </a:rPr>
                        <a:t>40%</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45%</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268932"/>
                  </a:ext>
                </a:extLst>
              </a:tr>
            </a:tbl>
          </a:graphicData>
        </a:graphic>
      </p:graphicFrame>
      <p:pic>
        <p:nvPicPr>
          <p:cNvPr id="18" name="圖片 17">
            <a:extLst>
              <a:ext uri="{FF2B5EF4-FFF2-40B4-BE49-F238E27FC236}">
                <a16:creationId xmlns:a16="http://schemas.microsoft.com/office/drawing/2014/main" id="{E027BD04-56B6-C580-A6D6-BDAD9EE171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647" t="2155" r="3338" b="66485"/>
          <a:stretch/>
        </p:blipFill>
        <p:spPr>
          <a:xfrm flipH="1">
            <a:off x="203508" y="1055790"/>
            <a:ext cx="2608045" cy="2270656"/>
          </a:xfrm>
          <a:prstGeom prst="rect">
            <a:avLst/>
          </a:prstGeom>
        </p:spPr>
      </p:pic>
      <p:pic>
        <p:nvPicPr>
          <p:cNvPr id="21" name="圖片 20">
            <a:extLst>
              <a:ext uri="{FF2B5EF4-FFF2-40B4-BE49-F238E27FC236}">
                <a16:creationId xmlns:a16="http://schemas.microsoft.com/office/drawing/2014/main" id="{F4D52580-DB2E-E099-9A16-0D075B64F5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3" t="3574" r="68618" b="53309"/>
          <a:stretch/>
        </p:blipFill>
        <p:spPr>
          <a:xfrm>
            <a:off x="7745433" y="3717032"/>
            <a:ext cx="1440584" cy="1585143"/>
          </a:xfrm>
          <a:prstGeom prst="rect">
            <a:avLst/>
          </a:prstGeom>
        </p:spPr>
      </p:pic>
      <p:sp>
        <p:nvSpPr>
          <p:cNvPr id="22" name="圓角矩形 206">
            <a:extLst>
              <a:ext uri="{FF2B5EF4-FFF2-40B4-BE49-F238E27FC236}">
                <a16:creationId xmlns:a16="http://schemas.microsoft.com/office/drawing/2014/main" id="{D37008A9-006A-085F-C5FF-150721464320}"/>
              </a:ext>
            </a:extLst>
          </p:cNvPr>
          <p:cNvSpPr/>
          <p:nvPr/>
        </p:nvSpPr>
        <p:spPr>
          <a:xfrm>
            <a:off x="7508917" y="5223065"/>
            <a:ext cx="4528704" cy="1147898"/>
          </a:xfrm>
          <a:prstGeom prst="wedgeRoundRectCallout">
            <a:avLst>
              <a:gd name="adj1" fmla="val -22281"/>
              <a:gd name="adj2" fmla="val -67870"/>
              <a:gd name="adj3" fmla="val 16667"/>
            </a:avLst>
          </a:prstGeom>
          <a:solidFill>
            <a:schemeClr val="bg1"/>
          </a:solidFill>
          <a:ln w="57150">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20542CFE-7016-E334-C6DC-1B66F56A0617}"/>
              </a:ext>
            </a:extLst>
          </p:cNvPr>
          <p:cNvSpPr txBox="1"/>
          <p:nvPr/>
        </p:nvSpPr>
        <p:spPr>
          <a:xfrm>
            <a:off x="7508917" y="5302175"/>
            <a:ext cx="4528704" cy="954107"/>
          </a:xfrm>
          <a:prstGeom prst="rect">
            <a:avLst/>
          </a:prstGeom>
          <a:noFill/>
        </p:spPr>
        <p:txBody>
          <a:bodyPr wrap="square">
            <a:spAutoFit/>
          </a:bodyPr>
          <a:lstStyle/>
          <a:p>
            <a:pPr algn="ctr"/>
            <a:r>
              <a:rPr lang="zh-TW" altLang="en-US" sz="1700" b="1" dirty="0">
                <a:latin typeface="微軟正黑體" panose="020B0604030504040204" pitchFamily="34" charset="-120"/>
                <a:ea typeface="微軟正黑體" panose="020B0604030504040204" pitchFamily="34" charset="-120"/>
              </a:rPr>
              <a:t>考量</a:t>
            </a:r>
            <a:r>
              <a:rPr lang="zh-TW" altLang="en-US" sz="1700" b="1" dirty="0">
                <a:solidFill>
                  <a:srgbClr val="0000FF"/>
                </a:solidFill>
                <a:latin typeface="微軟正黑體" panose="020B0604030504040204" pitchFamily="34" charset="-120"/>
                <a:ea typeface="微軟正黑體" panose="020B0604030504040204" pitchFamily="34" charset="-120"/>
              </a:rPr>
              <a:t>亞洲技能競賽</a:t>
            </a:r>
            <a:r>
              <a:rPr lang="zh-TW" altLang="en-US" sz="1700" b="1" dirty="0">
                <a:latin typeface="微軟正黑體" panose="020B0604030504040204" pitchFamily="34" charset="-120"/>
                <a:ea typeface="微軟正黑體" panose="020B0604030504040204" pitchFamily="34" charset="-120"/>
              </a:rPr>
              <a:t>之競賽強度、參與國家數、</a:t>
            </a:r>
            <a:endParaRPr lang="en-US" altLang="zh-TW" sz="1700" b="1" dirty="0">
              <a:latin typeface="微軟正黑體" panose="020B0604030504040204" pitchFamily="34" charset="-120"/>
              <a:ea typeface="微軟正黑體" panose="020B0604030504040204" pitchFamily="34" charset="-120"/>
            </a:endParaRPr>
          </a:p>
          <a:p>
            <a:pPr algn="ctr"/>
            <a:r>
              <a:rPr lang="zh-TW" altLang="en-US" sz="1700" b="1" dirty="0">
                <a:latin typeface="微軟正黑體" panose="020B0604030504040204" pitchFamily="34" charset="-120"/>
                <a:ea typeface="微軟正黑體" panose="020B0604030504040204" pitchFamily="34" charset="-120"/>
              </a:rPr>
              <a:t>選手數及獲獎獎金皆</a:t>
            </a:r>
            <a:r>
              <a:rPr lang="zh-TW" altLang="en-US" sz="1700" b="1" dirty="0">
                <a:solidFill>
                  <a:srgbClr val="0000FF"/>
                </a:solidFill>
                <a:latin typeface="微軟正黑體" panose="020B0604030504040204" pitchFamily="34" charset="-120"/>
                <a:ea typeface="微軟正黑體" panose="020B0604030504040204" pitchFamily="34" charset="-120"/>
              </a:rPr>
              <a:t>不及國際技能競賽</a:t>
            </a:r>
            <a:endParaRPr lang="en-US" altLang="zh-TW" sz="1700" b="1" dirty="0">
              <a:solidFill>
                <a:srgbClr val="0000FF"/>
              </a:solidFill>
              <a:latin typeface="微軟正黑體" panose="020B0604030504040204" pitchFamily="34" charset="-120"/>
              <a:ea typeface="微軟正黑體" panose="020B0604030504040204" pitchFamily="34" charset="-120"/>
            </a:endParaRPr>
          </a:p>
          <a:p>
            <a:pPr algn="ctr">
              <a:spcBef>
                <a:spcPts val="600"/>
              </a:spcBef>
            </a:pPr>
            <a:r>
              <a:rPr lang="zh-TW" altLang="en-US" sz="1700" b="1" dirty="0">
                <a:solidFill>
                  <a:srgbClr val="0000FF"/>
                </a:solidFill>
                <a:latin typeface="微軟正黑體" panose="020B0604030504040204" pitchFamily="34" charset="-120"/>
                <a:ea typeface="微軟正黑體" panose="020B0604030504040204" pitchFamily="34" charset="-120"/>
              </a:rPr>
              <a:t>調整</a:t>
            </a:r>
            <a:r>
              <a:rPr lang="zh-TW" altLang="en-US" sz="1700" b="1" dirty="0">
                <a:solidFill>
                  <a:srgbClr val="C00000"/>
                </a:solidFill>
                <a:latin typeface="微軟正黑體" panose="020B0604030504040204" pitchFamily="34" charset="-120"/>
                <a:ea typeface="微軟正黑體" panose="020B0604030504040204" pitchFamily="34" charset="-120"/>
              </a:rPr>
              <a:t>亞洲技能競賽</a:t>
            </a:r>
            <a:r>
              <a:rPr lang="zh-TW" altLang="en-US" sz="1700" b="1" dirty="0">
                <a:solidFill>
                  <a:srgbClr val="0000FF"/>
                </a:solidFill>
                <a:latin typeface="微軟正黑體" panose="020B0604030504040204" pitchFamily="34" charset="-120"/>
                <a:ea typeface="微軟正黑體" panose="020B0604030504040204" pitchFamily="34" charset="-120"/>
              </a:rPr>
              <a:t>之等第及優待加分比率</a:t>
            </a:r>
          </a:p>
        </p:txBody>
      </p:sp>
      <p:sp>
        <p:nvSpPr>
          <p:cNvPr id="7" name="圓角化同側角落矩形 30">
            <a:extLst>
              <a:ext uri="{FF2B5EF4-FFF2-40B4-BE49-F238E27FC236}">
                <a16:creationId xmlns:a16="http://schemas.microsoft.com/office/drawing/2014/main" id="{AC56301E-0324-DA57-A2FF-0B925B079C11}"/>
              </a:ext>
            </a:extLst>
          </p:cNvPr>
          <p:cNvSpPr/>
          <p:nvPr/>
        </p:nvSpPr>
        <p:spPr>
          <a:xfrm rot="5400000">
            <a:off x="2642914" y="-2656452"/>
            <a:ext cx="580007" cy="5894114"/>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1" name="圓角化同側角落矩形 32">
            <a:extLst>
              <a:ext uri="{FF2B5EF4-FFF2-40B4-BE49-F238E27FC236}">
                <a16:creationId xmlns:a16="http://schemas.microsoft.com/office/drawing/2014/main" id="{3F55F77A-F74F-205C-C26C-1F654A67F09D}"/>
              </a:ext>
            </a:extLst>
          </p:cNvPr>
          <p:cNvSpPr/>
          <p:nvPr/>
        </p:nvSpPr>
        <p:spPr>
          <a:xfrm rot="5400000">
            <a:off x="2581705" y="-2473049"/>
            <a:ext cx="459696" cy="5500277"/>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Google Shape;446;p38">
            <a:extLst>
              <a:ext uri="{FF2B5EF4-FFF2-40B4-BE49-F238E27FC236}">
                <a16:creationId xmlns:a16="http://schemas.microsoft.com/office/drawing/2014/main" id="{9E1996E1-028A-B85C-277B-5B98D426B3EB}"/>
              </a:ext>
            </a:extLst>
          </p:cNvPr>
          <p:cNvSpPr txBox="1">
            <a:spLocks/>
          </p:cNvSpPr>
          <p:nvPr/>
        </p:nvSpPr>
        <p:spPr>
          <a:xfrm>
            <a:off x="-17280" y="-86397"/>
            <a:ext cx="5525536"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latin typeface="微軟正黑體" panose="020B0604030504040204" pitchFamily="34" charset="-120"/>
                <a:ea typeface="微軟正黑體" panose="020B0604030504040204" pitchFamily="34" charset="-120"/>
                <a:cs typeface="+mn-cs"/>
              </a:rPr>
              <a:t>競賽加分比率</a:t>
            </a:r>
            <a:r>
              <a:rPr lang="zh-TW" altLang="en-US" sz="3200" b="1" kern="100" dirty="0">
                <a:solidFill>
                  <a:srgbClr val="C00000"/>
                </a:solidFill>
                <a:latin typeface="微軟正黑體" panose="020B0604030504040204" pitchFamily="34" charset="-120"/>
                <a:ea typeface="微軟正黑體" panose="020B0604030504040204" pitchFamily="34" charset="-120"/>
                <a:cs typeface="+mn-cs"/>
              </a:rPr>
              <a:t>未來</a:t>
            </a:r>
            <a:r>
              <a:rPr lang="zh-TW" altLang="en-US" sz="3200" b="1" kern="0" dirty="0">
                <a:solidFill>
                  <a:srgbClr val="C00000"/>
                </a:solidFill>
                <a:latin typeface="微軟正黑體" panose="020B0604030504040204" pitchFamily="34" charset="-120"/>
                <a:ea typeface="微軟正黑體" panose="020B0604030504040204" pitchFamily="34" charset="-120"/>
                <a:cs typeface="Arial" pitchFamily="34" charset="0"/>
              </a:rPr>
              <a:t>調整</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(1/2)</a:t>
            </a:r>
            <a:endParaRPr lang="en-US" sz="2400" dirty="0"/>
          </a:p>
        </p:txBody>
      </p:sp>
      <p:pic>
        <p:nvPicPr>
          <p:cNvPr id="3" name="圖片 2">
            <a:extLst>
              <a:ext uri="{FF2B5EF4-FFF2-40B4-BE49-F238E27FC236}">
                <a16:creationId xmlns:a16="http://schemas.microsoft.com/office/drawing/2014/main" id="{CF084B03-4978-CD81-3562-86646F5A2988}"/>
              </a:ext>
            </a:extLst>
          </p:cNvPr>
          <p:cNvPicPr>
            <a:picLocks noChangeAspect="1"/>
          </p:cNvPicPr>
          <p:nvPr/>
        </p:nvPicPr>
        <p:blipFill rotWithShape="1">
          <a:blip r:embed="rId4"/>
          <a:srcRect l="6652" t="8186" r="6652" b="6112"/>
          <a:stretch/>
        </p:blipFill>
        <p:spPr>
          <a:xfrm>
            <a:off x="10071563" y="3212976"/>
            <a:ext cx="1296145" cy="1281297"/>
          </a:xfrm>
          <a:prstGeom prst="rect">
            <a:avLst/>
          </a:prstGeom>
        </p:spPr>
      </p:pic>
      <p:sp>
        <p:nvSpPr>
          <p:cNvPr id="4" name="文字方塊 3">
            <a:extLst>
              <a:ext uri="{FF2B5EF4-FFF2-40B4-BE49-F238E27FC236}">
                <a16:creationId xmlns:a16="http://schemas.microsoft.com/office/drawing/2014/main" id="{4615774D-6147-A2D6-0740-0B38FC5C359E}"/>
              </a:ext>
            </a:extLst>
          </p:cNvPr>
          <p:cNvSpPr txBox="1"/>
          <p:nvPr/>
        </p:nvSpPr>
        <p:spPr>
          <a:xfrm>
            <a:off x="10071564" y="4527088"/>
            <a:ext cx="1296144" cy="307777"/>
          </a:xfrm>
          <a:prstGeom prst="rect">
            <a:avLst/>
          </a:prstGeom>
          <a:noFill/>
        </p:spPr>
        <p:txBody>
          <a:bodyPr wrap="square">
            <a:spAutoFit/>
          </a:bodyPr>
          <a:lstStyle/>
          <a:p>
            <a:pPr algn="ctr"/>
            <a:r>
              <a:rPr lang="zh-TW" altLang="en-US" sz="1400" b="1" dirty="0">
                <a:latin typeface="微軟正黑體" panose="020B0604030504040204" pitchFamily="34" charset="-120"/>
                <a:ea typeface="微軟正黑體" panose="020B0604030504040204" pitchFamily="34" charset="-120"/>
              </a:rPr>
              <a:t>詳細說明</a:t>
            </a:r>
          </a:p>
        </p:txBody>
      </p:sp>
    </p:spTree>
    <p:extLst>
      <p:ext uri="{BB962C8B-B14F-4D97-AF65-F5344CB8AC3E}">
        <p14:creationId xmlns:p14="http://schemas.microsoft.com/office/powerpoint/2010/main" val="289068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1"/>
          <p:cNvSpPr txBox="1">
            <a:spLocks/>
          </p:cNvSpPr>
          <p:nvPr/>
        </p:nvSpPr>
        <p:spPr>
          <a:xfrm>
            <a:off x="0" y="-5318"/>
            <a:ext cx="12192000" cy="871204"/>
          </a:xfrm>
          <a:prstGeom prst="rect">
            <a:avLst/>
          </a:prstGeom>
          <a:solidFill>
            <a:srgbClr val="DCF28A"/>
          </a:solidFill>
          <a:ln/>
        </p:spPr>
        <p:style>
          <a:lnRef idx="0">
            <a:schemeClr val="accent3"/>
          </a:lnRef>
          <a:fillRef idx="3">
            <a:schemeClr val="accent3"/>
          </a:fillRef>
          <a:effectRef idx="3">
            <a:schemeClr val="accent3"/>
          </a:effectRef>
          <a:fontRef idx="minor">
            <a:schemeClr val="lt1"/>
          </a:fontRef>
        </p:style>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r>
              <a:rPr kumimoji="0" lang="en-US" altLang="zh-TW" sz="3600" b="1" kern="0" dirty="0">
                <a:solidFill>
                  <a:srgbClr val="C00000"/>
                </a:solidFill>
                <a:latin typeface="微軟正黑體" panose="020B0604030504040204" pitchFamily="34" charset="-120"/>
                <a:ea typeface="微軟正黑體" panose="020B0604030504040204" pitchFamily="34" charset="-120"/>
              </a:rPr>
              <a:t>114</a:t>
            </a:r>
            <a:r>
              <a:rPr kumimoji="0" lang="zh-TW" altLang="en-US" sz="2400" b="1" kern="0" dirty="0">
                <a:solidFill>
                  <a:schemeClr val="tx1">
                    <a:lumMod val="85000"/>
                    <a:lumOff val="15000"/>
                  </a:schemeClr>
                </a:solidFill>
                <a:latin typeface="微軟正黑體" panose="020B0604030504040204" pitchFamily="34" charset="-120"/>
                <a:ea typeface="微軟正黑體" panose="020B0604030504040204" pitchFamily="34" charset="-120"/>
              </a:rPr>
              <a:t>學年度</a:t>
            </a:r>
            <a:r>
              <a:rPr kumimoji="0" lang="zh-TW" altLang="en-US" sz="3600" b="1" kern="0" dirty="0">
                <a:solidFill>
                  <a:srgbClr val="C00000"/>
                </a:solidFill>
                <a:latin typeface="微軟正黑體" panose="020B0604030504040204" pitchFamily="34" charset="-120"/>
                <a:ea typeface="微軟正黑體" panose="020B0604030504040204" pitchFamily="34" charset="-120"/>
              </a:rPr>
              <a:t>四技二專</a:t>
            </a:r>
            <a:r>
              <a:rPr kumimoji="0" lang="zh-TW" altLang="en-US" sz="3600" b="1" kern="0" dirty="0">
                <a:solidFill>
                  <a:schemeClr val="tx1">
                    <a:lumMod val="85000"/>
                    <a:lumOff val="15000"/>
                  </a:schemeClr>
                </a:solidFill>
                <a:latin typeface="微軟正黑體" panose="020B0604030504040204" pitchFamily="34" charset="-120"/>
                <a:ea typeface="微軟正黑體" panose="020B0604030504040204" pitchFamily="34" charset="-120"/>
              </a:rPr>
              <a:t>各招生管道招生名額（參考）</a:t>
            </a:r>
            <a:endParaRPr kumimoji="0" lang="en-US" altLang="zh-TW" sz="36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B8917E2-FFB8-435D-B2F6-49CB0D9A1316}"/>
              </a:ext>
            </a:extLst>
          </p:cNvPr>
          <p:cNvSpPr/>
          <p:nvPr/>
        </p:nvSpPr>
        <p:spPr>
          <a:xfrm>
            <a:off x="1925972" y="5903056"/>
            <a:ext cx="3521956" cy="461665"/>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*教育部技職司</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電子布告欄網頁，每年</a:t>
            </a:r>
            <a:r>
              <a:rPr lang="en-US" altLang="zh-TW" sz="1200" b="1" dirty="0">
                <a:latin typeface="微軟正黑體" panose="020B0604030504040204" pitchFamily="34" charset="-120"/>
                <a:ea typeface="微軟正黑體" panose="020B0604030504040204" pitchFamily="34" charset="-120"/>
              </a:rPr>
              <a:t>12</a:t>
            </a:r>
            <a:r>
              <a:rPr lang="zh-TW" altLang="en-US" sz="1200" b="1" dirty="0">
                <a:latin typeface="微軟正黑體" panose="020B0604030504040204" pitchFamily="34" charset="-120"/>
                <a:ea typeface="微軟正黑體" panose="020B0604030504040204" pitchFamily="34" charset="-120"/>
              </a:rPr>
              <a:t>月公告四技二專日間部名額分配，可多加利用查詢。</a:t>
            </a:r>
            <a:endParaRPr lang="en-US" altLang="zh-TW" sz="1200" b="1" dirty="0">
              <a:latin typeface="微軟正黑體" panose="020B0604030504040204" pitchFamily="34" charset="-120"/>
              <a:ea typeface="微軟正黑體" panose="020B0604030504040204" pitchFamily="34" charset="-120"/>
            </a:endParaRPr>
          </a:p>
        </p:txBody>
      </p:sp>
      <p:graphicFrame>
        <p:nvGraphicFramePr>
          <p:cNvPr id="27" name="表格 26">
            <a:extLst>
              <a:ext uri="{FF2B5EF4-FFF2-40B4-BE49-F238E27FC236}">
                <a16:creationId xmlns:a16="http://schemas.microsoft.com/office/drawing/2014/main" id="{9052195F-88B8-48C2-8DD5-006927DFEC43}"/>
              </a:ext>
            </a:extLst>
          </p:cNvPr>
          <p:cNvGraphicFramePr>
            <a:graphicFrameLocks noGrp="1"/>
          </p:cNvGraphicFramePr>
          <p:nvPr>
            <p:extLst>
              <p:ext uri="{D42A27DB-BD31-4B8C-83A1-F6EECF244321}">
                <p14:modId xmlns:p14="http://schemas.microsoft.com/office/powerpoint/2010/main" val="1186321910"/>
              </p:ext>
            </p:extLst>
          </p:nvPr>
        </p:nvGraphicFramePr>
        <p:xfrm>
          <a:off x="1052304" y="1247275"/>
          <a:ext cx="10087391" cy="4506000"/>
        </p:xfrm>
        <a:graphic>
          <a:graphicData uri="http://schemas.openxmlformats.org/drawingml/2006/table">
            <a:tbl>
              <a:tblPr firstRow="1" firstCol="1" bandRow="1">
                <a:tableStyleId>{5C22544A-7EE6-4342-B048-85BDC9FD1C3A}</a:tableStyleId>
              </a:tblPr>
              <a:tblGrid>
                <a:gridCol w="787832">
                  <a:extLst>
                    <a:ext uri="{9D8B030D-6E8A-4147-A177-3AD203B41FA5}">
                      <a16:colId xmlns:a16="http://schemas.microsoft.com/office/drawing/2014/main" val="3766009804"/>
                    </a:ext>
                  </a:extLst>
                </a:gridCol>
                <a:gridCol w="1386175">
                  <a:extLst>
                    <a:ext uri="{9D8B030D-6E8A-4147-A177-3AD203B41FA5}">
                      <a16:colId xmlns:a16="http://schemas.microsoft.com/office/drawing/2014/main" val="3891385220"/>
                    </a:ext>
                  </a:extLst>
                </a:gridCol>
                <a:gridCol w="3274987">
                  <a:extLst>
                    <a:ext uri="{9D8B030D-6E8A-4147-A177-3AD203B41FA5}">
                      <a16:colId xmlns:a16="http://schemas.microsoft.com/office/drawing/2014/main" val="4214094318"/>
                    </a:ext>
                  </a:extLst>
                </a:gridCol>
                <a:gridCol w="914400">
                  <a:extLst>
                    <a:ext uri="{9D8B030D-6E8A-4147-A177-3AD203B41FA5}">
                      <a16:colId xmlns:a16="http://schemas.microsoft.com/office/drawing/2014/main" val="1534368344"/>
                    </a:ext>
                  </a:extLst>
                </a:gridCol>
                <a:gridCol w="1466850">
                  <a:extLst>
                    <a:ext uri="{9D8B030D-6E8A-4147-A177-3AD203B41FA5}">
                      <a16:colId xmlns:a16="http://schemas.microsoft.com/office/drawing/2014/main" val="3194047042"/>
                    </a:ext>
                  </a:extLst>
                </a:gridCol>
                <a:gridCol w="2257147">
                  <a:extLst>
                    <a:ext uri="{9D8B030D-6E8A-4147-A177-3AD203B41FA5}">
                      <a16:colId xmlns:a16="http://schemas.microsoft.com/office/drawing/2014/main" val="1614833707"/>
                    </a:ext>
                  </a:extLst>
                </a:gridCol>
              </a:tblGrid>
              <a:tr h="571217">
                <a:tc>
                  <a:txBody>
                    <a:bodyPr/>
                    <a:lstStyle/>
                    <a:p>
                      <a:pPr algn="ctr">
                        <a:lnSpc>
                          <a:spcPct val="100000"/>
                        </a:lnSpc>
                        <a:spcAft>
                          <a:spcPts val="0"/>
                        </a:spcAft>
                      </a:pPr>
                      <a:r>
                        <a:rPr lang="zh-TW" sz="1800" b="1" kern="0" spc="-50" dirty="0">
                          <a:effectLst/>
                          <a:latin typeface="微軟正黑體" panose="020B0604030504040204" pitchFamily="34" charset="-120"/>
                          <a:ea typeface="微軟正黑體" panose="020B0604030504040204" pitchFamily="34" charset="-120"/>
                        </a:rPr>
                        <a:t>項次</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1">
                        <a:lumMod val="50000"/>
                      </a:schemeClr>
                    </a:solidFill>
                  </a:tcPr>
                </a:tc>
                <a:tc>
                  <a:txBody>
                    <a:bodyPr/>
                    <a:lstStyle/>
                    <a:p>
                      <a:pPr algn="ctr">
                        <a:lnSpc>
                          <a:spcPct val="100000"/>
                        </a:lnSpc>
                        <a:spcAft>
                          <a:spcPts val="0"/>
                        </a:spcAft>
                      </a:pPr>
                      <a:r>
                        <a:rPr lang="zh-TW" sz="1800" b="1" kern="0" spc="-50" dirty="0">
                          <a:effectLst/>
                          <a:latin typeface="微軟正黑體" panose="020B0604030504040204" pitchFamily="34" charset="-120"/>
                          <a:ea typeface="微軟正黑體" panose="020B0604030504040204" pitchFamily="34" charset="-120"/>
                        </a:rPr>
                        <a:t>學制別</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0" spc="-50" dirty="0">
                          <a:solidFill>
                            <a:srgbClr val="FFFF00"/>
                          </a:solidFill>
                          <a:effectLst/>
                          <a:latin typeface="微軟正黑體" panose="020B0604030504040204" pitchFamily="34" charset="-120"/>
                          <a:ea typeface="微軟正黑體" panose="020B0604030504040204" pitchFamily="34" charset="-120"/>
                        </a:rPr>
                        <a:t>招生管道名稱</a:t>
                      </a:r>
                      <a:endParaRPr lang="zh-TW" sz="1400" b="1" kern="100" dirty="0">
                        <a:solidFill>
                          <a:srgbClr val="FFFF00"/>
                        </a:solidFill>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100" spc="-20" dirty="0">
                          <a:effectLst/>
                          <a:latin typeface="微軟正黑體" panose="020B0604030504040204" pitchFamily="34" charset="-120"/>
                          <a:ea typeface="微軟正黑體" panose="020B0604030504040204" pitchFamily="34" charset="-120"/>
                        </a:rPr>
                        <a:t>校 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100" spc="-20" dirty="0">
                          <a:effectLst/>
                          <a:latin typeface="微軟正黑體" panose="020B0604030504040204" pitchFamily="34" charset="-120"/>
                          <a:ea typeface="微軟正黑體" panose="020B0604030504040204" pitchFamily="34" charset="-120"/>
                        </a:rPr>
                        <a:t>系 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en-US" altLang="zh-TW" sz="1800" b="1" kern="100" spc="-50" dirty="0">
                          <a:solidFill>
                            <a:srgbClr val="FFFF00"/>
                          </a:solidFill>
                          <a:effectLst/>
                          <a:latin typeface="微軟正黑體" panose="020B0604030504040204" pitchFamily="34" charset="-120"/>
                          <a:ea typeface="微軟正黑體" panose="020B0604030504040204" pitchFamily="34" charset="-120"/>
                        </a:rPr>
                        <a:t>114</a:t>
                      </a:r>
                      <a:r>
                        <a:rPr lang="zh-TW" altLang="en-US" sz="1800" b="1" kern="100" spc="-50" dirty="0">
                          <a:solidFill>
                            <a:srgbClr val="FFFF00"/>
                          </a:solidFill>
                          <a:effectLst/>
                          <a:latin typeface="微軟正黑體" panose="020B0604030504040204" pitchFamily="34" charset="-120"/>
                          <a:ea typeface="微軟正黑體" panose="020B0604030504040204" pitchFamily="34" charset="-120"/>
                        </a:rPr>
                        <a:t>學年度一般生</a:t>
                      </a:r>
                      <a:endParaRPr lang="en-US" altLang="zh-TW" sz="1800" b="1" kern="100" spc="-50" dirty="0">
                        <a:solidFill>
                          <a:srgbClr val="FFFF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1" kern="100" spc="-50" dirty="0">
                          <a:solidFill>
                            <a:srgbClr val="FFFF00"/>
                          </a:solidFill>
                          <a:effectLst/>
                          <a:latin typeface="微軟正黑體" panose="020B0604030504040204" pitchFamily="34" charset="-120"/>
                          <a:ea typeface="微軟正黑體" panose="020B0604030504040204" pitchFamily="34" charset="-120"/>
                        </a:rPr>
                        <a:t>招生名額</a:t>
                      </a:r>
                      <a:r>
                        <a:rPr lang="zh-TW" altLang="en-US" sz="1800" b="1" kern="100" spc="-50" dirty="0">
                          <a:solidFill>
                            <a:srgbClr val="FFFF00"/>
                          </a:solidFill>
                          <a:effectLst/>
                          <a:latin typeface="微軟正黑體" panose="020B0604030504040204" pitchFamily="34" charset="-120"/>
                          <a:ea typeface="微軟正黑體" panose="020B0604030504040204" pitchFamily="34" charset="-120"/>
                        </a:rPr>
                        <a:t>（參考）</a:t>
                      </a:r>
                      <a:endParaRPr lang="en-US" altLang="zh-TW" sz="1800" b="1" kern="100" spc="-50" dirty="0">
                        <a:solidFill>
                          <a:srgbClr val="FFFF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altLang="en-US" sz="1400" b="1" kern="100" dirty="0">
                          <a:solidFill>
                            <a:srgbClr val="FFFF00"/>
                          </a:solidFill>
                          <a:effectLst/>
                          <a:latin typeface="微軟正黑體" panose="020B0604030504040204" pitchFamily="34" charset="-120"/>
                          <a:ea typeface="微軟正黑體" panose="020B0604030504040204" pitchFamily="34" charset="-120"/>
                        </a:rPr>
                        <a:t>不包含外加名額</a:t>
                      </a:r>
                    </a:p>
                  </a:txBody>
                  <a:tcPr marL="59162" marR="59162"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339623430"/>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1</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lnT w="12700" cap="flat" cmpd="sng" algn="ctr">
                      <a:solidFill>
                        <a:schemeClr val="accent1">
                          <a:lumMod val="50000"/>
                        </a:schemeClr>
                      </a:solidFill>
                      <a:prstDash val="solid"/>
                      <a:round/>
                      <a:headEnd type="none" w="med" len="med"/>
                      <a:tailEnd type="none" w="med" len="med"/>
                    </a:lnT>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科技</a:t>
                      </a:r>
                      <a:r>
                        <a:rPr lang="zh-TW" sz="1800" b="1" kern="0" dirty="0">
                          <a:solidFill>
                            <a:srgbClr val="C00000"/>
                          </a:solidFill>
                          <a:effectLst/>
                          <a:latin typeface="微軟正黑體" panose="020B0604030504040204" pitchFamily="34" charset="-120"/>
                          <a:ea typeface="微軟正黑體" panose="020B0604030504040204" pitchFamily="34" charset="-120"/>
                        </a:rPr>
                        <a:t>繁星</a:t>
                      </a:r>
                      <a:r>
                        <a:rPr lang="zh-TW" sz="1800" b="1" kern="0" dirty="0">
                          <a:effectLst/>
                          <a:latin typeface="微軟正黑體" panose="020B0604030504040204" pitchFamily="34" charset="-120"/>
                          <a:ea typeface="微軟正黑體" panose="020B0604030504040204" pitchFamily="34" charset="-120"/>
                        </a:rPr>
                        <a:t>推</a:t>
                      </a:r>
                      <a:r>
                        <a:rPr lang="zh-TW" altLang="en-US" sz="1800" b="1" kern="0" dirty="0">
                          <a:effectLst/>
                          <a:latin typeface="微軟正黑體" panose="020B0604030504040204" pitchFamily="34" charset="-120"/>
                          <a:ea typeface="微軟正黑體" panose="020B0604030504040204" pitchFamily="34" charset="-120"/>
                        </a:rPr>
                        <a:t>薦</a:t>
                      </a:r>
                      <a:r>
                        <a:rPr lang="zh-TW" sz="1800" b="1" kern="0" dirty="0">
                          <a:effectLst/>
                          <a:latin typeface="微軟正黑體" panose="020B0604030504040204" pitchFamily="34" charset="-120"/>
                          <a:ea typeface="微軟正黑體" panose="020B0604030504040204" pitchFamily="34" charset="-120"/>
                        </a:rPr>
                        <a:t>甄選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50</a:t>
                      </a: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671</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2,</a:t>
                      </a:r>
                      <a:r>
                        <a:rPr lang="en-US" altLang="zh-TW" sz="1800" b="1" kern="0" dirty="0">
                          <a:effectLst/>
                          <a:latin typeface="微軟正黑體" panose="020B0604030504040204" pitchFamily="34" charset="-120"/>
                          <a:ea typeface="微軟正黑體" panose="020B0604030504040204" pitchFamily="34" charset="-120"/>
                        </a:rPr>
                        <a:t>473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noFill/>
                  </a:tcPr>
                </a:tc>
                <a:extLst>
                  <a:ext uri="{0D108BD9-81ED-4DB2-BD59-A6C34878D82A}">
                    <a16:rowId xmlns:a16="http://schemas.microsoft.com/office/drawing/2014/main" val="2341204460"/>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2</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en-US" altLang="zh-TW"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solidFill>
                            <a:srgbClr val="C00000"/>
                          </a:solidFill>
                          <a:effectLst/>
                          <a:latin typeface="微軟正黑體" panose="020B0604030504040204" pitchFamily="34" charset="-120"/>
                          <a:ea typeface="微軟正黑體" panose="020B0604030504040204" pitchFamily="34" charset="-120"/>
                        </a:rPr>
                        <a:t>高中生</a:t>
                      </a:r>
                      <a:r>
                        <a:rPr lang="en-US" altLang="zh-TW"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申請入學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59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602</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7,</a:t>
                      </a:r>
                      <a:r>
                        <a:rPr lang="en-US" altLang="zh-TW" sz="1800" b="1" kern="0" dirty="0">
                          <a:effectLst/>
                          <a:latin typeface="微軟正黑體" panose="020B0604030504040204" pitchFamily="34" charset="-120"/>
                          <a:ea typeface="微軟正黑體" panose="020B0604030504040204" pitchFamily="34" charset="-120"/>
                        </a:rPr>
                        <a:t>729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3238149521"/>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3</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Bef>
                          <a:spcPts val="60"/>
                        </a:spcBef>
                        <a:spcAft>
                          <a:spcPts val="60"/>
                        </a:spcAft>
                      </a:pPr>
                      <a:r>
                        <a:rPr lang="zh-TW" sz="1800" b="1" kern="0" spc="-50" dirty="0">
                          <a:solidFill>
                            <a:srgbClr val="C00000"/>
                          </a:solidFill>
                          <a:effectLst/>
                          <a:latin typeface="微軟正黑體" panose="020B0604030504040204" pitchFamily="34" charset="-120"/>
                          <a:ea typeface="微軟正黑體" panose="020B0604030504040204" pitchFamily="34" charset="-120"/>
                        </a:rPr>
                        <a:t>特</a:t>
                      </a:r>
                      <a:r>
                        <a:rPr lang="zh-TW" sz="1800" b="1" kern="0" spc="-50" dirty="0">
                          <a:effectLst/>
                          <a:latin typeface="微軟正黑體" panose="020B0604030504040204" pitchFamily="34" charset="-120"/>
                          <a:ea typeface="微軟正黑體" panose="020B0604030504040204" pitchFamily="34" charset="-120"/>
                        </a:rPr>
                        <a:t>殊選</a:t>
                      </a:r>
                      <a:r>
                        <a:rPr lang="zh-TW" sz="1800" b="1" kern="0" spc="-50" dirty="0">
                          <a:solidFill>
                            <a:srgbClr val="C00000"/>
                          </a:solidFill>
                          <a:effectLst/>
                          <a:latin typeface="微軟正黑體" panose="020B0604030504040204" pitchFamily="34" charset="-120"/>
                          <a:ea typeface="微軟正黑體" panose="020B0604030504040204" pitchFamily="34" charset="-120"/>
                        </a:rPr>
                        <a:t>才</a:t>
                      </a:r>
                      <a:r>
                        <a:rPr lang="en-US" sz="1800" b="1" kern="0" spc="-50" dirty="0">
                          <a:effectLst/>
                          <a:latin typeface="微軟正黑體" panose="020B0604030504040204" pitchFamily="34" charset="-120"/>
                          <a:ea typeface="微軟正黑體" panose="020B0604030504040204" pitchFamily="34" charset="-120"/>
                        </a:rPr>
                        <a:t>(</a:t>
                      </a:r>
                      <a:r>
                        <a:rPr lang="zh-TW" altLang="en-US" sz="1800" b="1" kern="0" spc="-50" dirty="0">
                          <a:solidFill>
                            <a:srgbClr val="7030A0"/>
                          </a:solidFill>
                          <a:effectLst/>
                          <a:latin typeface="微軟正黑體" panose="020B0604030504040204" pitchFamily="34" charset="-120"/>
                          <a:ea typeface="微軟正黑體" panose="020B0604030504040204" pitchFamily="34" charset="-120"/>
                          <a:cs typeface="+mn-cs"/>
                        </a:rPr>
                        <a:t>技職特才</a:t>
                      </a:r>
                      <a:r>
                        <a:rPr lang="zh-TW" sz="1800" b="1" kern="0" dirty="0">
                          <a:solidFill>
                            <a:srgbClr val="7030A0"/>
                          </a:solidFill>
                          <a:effectLst/>
                          <a:latin typeface="微軟正黑體" panose="020B0604030504040204" pitchFamily="34" charset="-120"/>
                          <a:ea typeface="微軟正黑體" panose="020B0604030504040204" pitchFamily="34" charset="-120"/>
                          <a:cs typeface="+mn-cs"/>
                        </a:rPr>
                        <a:t>組</a:t>
                      </a:r>
                      <a:r>
                        <a:rPr lang="en-US" sz="1800" b="1" kern="0" spc="-50" dirty="0">
                          <a:effectLst/>
                          <a:latin typeface="微軟正黑體" panose="020B0604030504040204" pitchFamily="34" charset="-120"/>
                          <a:ea typeface="微軟正黑體" panose="020B0604030504040204" pitchFamily="34" charset="-120"/>
                        </a:rPr>
                        <a:t>/</a:t>
                      </a:r>
                      <a:r>
                        <a:rPr lang="zh-TW" sz="1800" b="1" kern="0" spc="-50" dirty="0">
                          <a:effectLst/>
                          <a:latin typeface="微軟正黑體" panose="020B0604030504040204" pitchFamily="34" charset="-120"/>
                          <a:ea typeface="微軟正黑體" panose="020B0604030504040204" pitchFamily="34" charset="-120"/>
                        </a:rPr>
                        <a:t>青儲組</a:t>
                      </a:r>
                      <a:r>
                        <a:rPr lang="en-US" sz="1800" b="1" kern="0" spc="-5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sz="1800" b="1" kern="0" dirty="0">
                          <a:effectLst/>
                          <a:latin typeface="微軟正黑體" panose="020B0604030504040204" pitchFamily="34" charset="-120"/>
                          <a:ea typeface="微軟正黑體" panose="020B0604030504040204" pitchFamily="34" charset="-120"/>
                        </a:rPr>
                        <a:t>/7</a:t>
                      </a:r>
                      <a:r>
                        <a:rPr lang="en-US" altLang="zh-TW" sz="1800" b="1" kern="0" dirty="0">
                          <a:effectLst/>
                          <a:latin typeface="微軟正黑體" panose="020B0604030504040204" pitchFamily="34" charset="-120"/>
                          <a:ea typeface="微軟正黑體" panose="020B0604030504040204" pitchFamily="34" charset="-120"/>
                        </a:rPr>
                        <a:t>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rPr>
                        <a:t>206</a:t>
                      </a:r>
                      <a:r>
                        <a:rPr lang="en-US" sz="1800" b="1" kern="0" dirty="0">
                          <a:solidFill>
                            <a:schemeClr val="tx1"/>
                          </a:solidFill>
                          <a:effectLst/>
                          <a:latin typeface="微軟正黑體" panose="020B0604030504040204" pitchFamily="34" charset="-120"/>
                          <a:ea typeface="微軟正黑體" panose="020B0604030504040204" pitchFamily="34" charset="-120"/>
                        </a:rPr>
                        <a:t>/</a:t>
                      </a:r>
                      <a:r>
                        <a:rPr lang="en-US" altLang="zh-TW" sz="1800" b="1" kern="0" dirty="0">
                          <a:solidFill>
                            <a:schemeClr val="tx1"/>
                          </a:solidFill>
                          <a:effectLst/>
                          <a:latin typeface="微軟正黑體" panose="020B0604030504040204" pitchFamily="34" charset="-120"/>
                          <a:ea typeface="微軟正黑體" panose="020B0604030504040204" pitchFamily="34" charset="-120"/>
                        </a:rPr>
                        <a:t>355</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rPr>
                        <a:t>586</a:t>
                      </a:r>
                      <a:r>
                        <a:rPr lang="en-US" sz="1800" b="1" kern="0" dirty="0">
                          <a:effectLst/>
                          <a:latin typeface="微軟正黑體" panose="020B0604030504040204" pitchFamily="34" charset="-120"/>
                          <a:ea typeface="微軟正黑體" panose="020B0604030504040204" pitchFamily="34" charset="-120"/>
                        </a:rPr>
                        <a:t>/</a:t>
                      </a:r>
                      <a:r>
                        <a:rPr lang="en-US" altLang="zh-TW" sz="1800" b="1" kern="0" dirty="0">
                          <a:effectLst/>
                          <a:latin typeface="微軟正黑體" panose="020B0604030504040204" pitchFamily="34" charset="-120"/>
                          <a:ea typeface="微軟正黑體" panose="020B0604030504040204" pitchFamily="34" charset="-120"/>
                        </a:rPr>
                        <a:t>454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799122335"/>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4</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技優</a:t>
                      </a:r>
                      <a:r>
                        <a:rPr lang="zh-TW" sz="1800" b="1" kern="0" dirty="0">
                          <a:solidFill>
                            <a:srgbClr val="C00000"/>
                          </a:solidFill>
                          <a:effectLst/>
                          <a:latin typeface="微軟正黑體" panose="020B0604030504040204" pitchFamily="34" charset="-120"/>
                          <a:ea typeface="微軟正黑體" panose="020B0604030504040204" pitchFamily="34" charset="-120"/>
                        </a:rPr>
                        <a:t>保送</a:t>
                      </a:r>
                      <a:endParaRPr lang="zh-TW" sz="1400" b="1" kern="100" dirty="0">
                        <a:solidFill>
                          <a:srgbClr val="C00000"/>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20</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157</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495</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814053226"/>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5</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技優</a:t>
                      </a:r>
                      <a:r>
                        <a:rPr lang="zh-TW" sz="1800" b="1" kern="0" dirty="0">
                          <a:solidFill>
                            <a:srgbClr val="C00000"/>
                          </a:solidFill>
                          <a:effectLst/>
                          <a:latin typeface="微軟正黑體" panose="020B0604030504040204" pitchFamily="34" charset="-120"/>
                          <a:ea typeface="微軟正黑體" panose="020B0604030504040204" pitchFamily="34" charset="-120"/>
                        </a:rPr>
                        <a:t>甄審</a:t>
                      </a:r>
                      <a:endParaRPr lang="zh-TW" sz="1400" b="1" kern="100" dirty="0">
                        <a:solidFill>
                          <a:srgbClr val="C00000"/>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67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1,129</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4</a:t>
                      </a:r>
                      <a:r>
                        <a:rPr lang="en-US" sz="1800" b="1" kern="0" dirty="0">
                          <a:effectLst/>
                          <a:latin typeface="微軟正黑體" panose="020B0604030504040204" pitchFamily="34" charset="-120"/>
                          <a:ea typeface="微軟正黑體" panose="020B0604030504040204" pitchFamily="34" charset="-120"/>
                        </a:rPr>
                        <a:t>,</a:t>
                      </a:r>
                      <a:r>
                        <a:rPr lang="en-US" altLang="zh-TW" sz="1800" b="1" kern="0" dirty="0">
                          <a:effectLst/>
                          <a:latin typeface="微軟正黑體" panose="020B0604030504040204" pitchFamily="34" charset="-120"/>
                          <a:ea typeface="微軟正黑體" panose="020B0604030504040204" pitchFamily="34" charset="-120"/>
                        </a:rPr>
                        <a:t>323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371944429"/>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6</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甄選</a:t>
                      </a:r>
                      <a:r>
                        <a:rPr lang="zh-TW" sz="1800" b="1" kern="0" dirty="0">
                          <a:effectLst/>
                          <a:latin typeface="微軟正黑體" panose="020B0604030504040204" pitchFamily="34" charset="-120"/>
                          <a:ea typeface="微軟正黑體" panose="020B0604030504040204" pitchFamily="34" charset="-120"/>
                        </a:rPr>
                        <a:t>入學</a:t>
                      </a:r>
                      <a:r>
                        <a:rPr lang="en-US" sz="1800" b="1" kern="0" dirty="0">
                          <a:effectLst/>
                          <a:latin typeface="微軟正黑體" panose="020B0604030504040204" pitchFamily="34" charset="-120"/>
                          <a:ea typeface="微軟正黑體" panose="020B0604030504040204" pitchFamily="34" charset="-120"/>
                        </a:rPr>
                        <a:t>(</a:t>
                      </a:r>
                      <a:r>
                        <a:rPr lang="zh-TW" sz="1800" b="1" kern="0" dirty="0">
                          <a:solidFill>
                            <a:srgbClr val="7030A0"/>
                          </a:solidFill>
                          <a:effectLst/>
                          <a:latin typeface="微軟正黑體" panose="020B0604030504040204" pitchFamily="34" charset="-120"/>
                          <a:ea typeface="微軟正黑體" panose="020B0604030504040204" pitchFamily="34" charset="-120"/>
                        </a:rPr>
                        <a:t>一般組</a:t>
                      </a:r>
                      <a:r>
                        <a:rPr lang="en-US" altLang="zh-TW" sz="1800" b="1" kern="0" spc="-50" dirty="0">
                          <a:effectLst/>
                          <a:latin typeface="微軟正黑體" panose="020B0604030504040204" pitchFamily="34" charset="-120"/>
                          <a:ea typeface="微軟正黑體" panose="020B0604030504040204" pitchFamily="34" charset="-120"/>
                        </a:rPr>
                        <a:t>/</a:t>
                      </a:r>
                      <a:r>
                        <a:rPr lang="zh-TW" altLang="zh-TW" sz="1800" b="1" kern="0" spc="-50" dirty="0">
                          <a:effectLst/>
                          <a:latin typeface="微軟正黑體" panose="020B0604030504040204" pitchFamily="34" charset="-120"/>
                          <a:ea typeface="微軟正黑體" panose="020B0604030504040204" pitchFamily="34" charset="-120"/>
                        </a:rPr>
                        <a:t>青儲組</a:t>
                      </a:r>
                      <a:r>
                        <a:rPr lang="en-US" sz="1800" b="1" kern="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1</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21</a:t>
                      </a:r>
                      <a:r>
                        <a:rPr lang="en-US" altLang="zh-TW" sz="1800" b="1" kern="0" dirty="0">
                          <a:effectLst/>
                          <a:latin typeface="微軟正黑體" panose="020B0604030504040204" pitchFamily="34" charset="-120"/>
                          <a:ea typeface="微軟正黑體" panose="020B0604030504040204" pitchFamily="34" charset="-120"/>
                        </a:rPr>
                        <a:t>/18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714</a:t>
                      </a:r>
                      <a:r>
                        <a:rPr lang="en-US" altLang="zh-TW" sz="1800" b="1" kern="0" dirty="0">
                          <a:effectLst/>
                          <a:latin typeface="微軟正黑體" panose="020B0604030504040204" pitchFamily="34" charset="-120"/>
                          <a:ea typeface="微軟正黑體" panose="020B0604030504040204" pitchFamily="34" charset="-120"/>
                        </a:rPr>
                        <a:t>/78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34,569</a:t>
                      </a:r>
                      <a:r>
                        <a:rPr lang="en-US" altLang="zh-TW" sz="1800" b="1" kern="0" dirty="0">
                          <a:effectLst/>
                          <a:latin typeface="微軟正黑體" panose="020B0604030504040204" pitchFamily="34" charset="-120"/>
                          <a:ea typeface="微軟正黑體" panose="020B0604030504040204" pitchFamily="34" charset="-120"/>
                        </a:rPr>
                        <a:t>/93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1807003461"/>
                  </a:ext>
                </a:extLst>
              </a:tr>
              <a:tr h="468000">
                <a:tc>
                  <a:txBody>
                    <a:bodyPr/>
                    <a:lstStyle/>
                    <a:p>
                      <a:pPr algn="ct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四技二專</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聯合登記分發</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68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2,</a:t>
                      </a:r>
                      <a:r>
                        <a:rPr lang="en-US" altLang="zh-TW" sz="1800" b="1" kern="0" dirty="0">
                          <a:effectLst/>
                          <a:latin typeface="微軟正黑體" panose="020B0604030504040204" pitchFamily="34" charset="-120"/>
                          <a:ea typeface="微軟正黑體" panose="020B0604030504040204" pitchFamily="34" charset="-120"/>
                        </a:rPr>
                        <a:t>317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9</a:t>
                      </a:r>
                      <a:r>
                        <a:rPr lang="en-US" sz="1800" b="1" kern="0" dirty="0">
                          <a:effectLst/>
                          <a:latin typeface="微軟正黑體" panose="020B0604030504040204" pitchFamily="34" charset="-120"/>
                          <a:ea typeface="微軟正黑體" panose="020B0604030504040204" pitchFamily="34" charset="-120"/>
                        </a:rPr>
                        <a:t>,648</a:t>
                      </a:r>
                      <a:endParaRPr lang="zh-TW" sz="16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92531342"/>
                  </a:ext>
                </a:extLst>
              </a:tr>
              <a:tr h="468000">
                <a:tc>
                  <a:txBody>
                    <a:bodyPr/>
                    <a:lstStyle/>
                    <a:p>
                      <a:pPr algn="ct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800" b="1" kern="0" dirty="0">
                          <a:effectLst/>
                          <a:latin typeface="微軟正黑體" panose="020B0604030504040204" pitchFamily="34" charset="-120"/>
                          <a:ea typeface="微軟正黑體" panose="020B0604030504040204" pitchFamily="34" charset="-120"/>
                        </a:rPr>
                        <a:t>四技二專</a:t>
                      </a:r>
                      <a:endParaRPr lang="zh-TW" alt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CCECFF"/>
                    </a:solidFill>
                  </a:tcPr>
                </a:tc>
                <a:tc>
                  <a:txBody>
                    <a:bodyPr/>
                    <a:lstStyle/>
                    <a:p>
                      <a:pPr algn="just">
                        <a:lnSpc>
                          <a:spcPct val="100000"/>
                        </a:lnSpc>
                        <a:spcAft>
                          <a:spcPts val="0"/>
                        </a:spcAft>
                      </a:pPr>
                      <a:r>
                        <a:rPr lang="zh-TW" altLang="en-US" sz="1800" b="1" kern="100" dirty="0">
                          <a:effectLst/>
                          <a:latin typeface="微軟正黑體" panose="020B0604030504040204" pitchFamily="34" charset="-120"/>
                          <a:ea typeface="微軟正黑體" panose="020B0604030504040204" pitchFamily="34" charset="-120"/>
                        </a:rPr>
                        <a:t>一般單獨招生</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47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534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7,772</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006743272"/>
                  </a:ext>
                </a:extLst>
              </a:tr>
            </a:tbl>
          </a:graphicData>
        </a:graphic>
      </p:graphicFrame>
      <p:pic>
        <p:nvPicPr>
          <p:cNvPr id="28" name="圖片 27">
            <a:extLst>
              <a:ext uri="{FF2B5EF4-FFF2-40B4-BE49-F238E27FC236}">
                <a16:creationId xmlns:a16="http://schemas.microsoft.com/office/drawing/2014/main" id="{4C1BA71F-D7B7-4B66-9D44-7C7DE21352EC}"/>
              </a:ext>
            </a:extLst>
          </p:cNvPr>
          <p:cNvPicPr>
            <a:picLocks noChangeAspect="1"/>
          </p:cNvPicPr>
          <p:nvPr/>
        </p:nvPicPr>
        <p:blipFill>
          <a:blip r:embed="rId3"/>
          <a:stretch>
            <a:fillRect/>
          </a:stretch>
        </p:blipFill>
        <p:spPr>
          <a:xfrm>
            <a:off x="1024176" y="5842073"/>
            <a:ext cx="841192" cy="841192"/>
          </a:xfrm>
          <a:prstGeom prst="rect">
            <a:avLst/>
          </a:prstGeom>
        </p:spPr>
      </p:pic>
      <p:grpSp>
        <p:nvGrpSpPr>
          <p:cNvPr id="9" name="群組 8">
            <a:extLst>
              <a:ext uri="{FF2B5EF4-FFF2-40B4-BE49-F238E27FC236}">
                <a16:creationId xmlns:a16="http://schemas.microsoft.com/office/drawing/2014/main" id="{8BC13395-AF7E-4D8A-8057-A70E30A69416}"/>
              </a:ext>
            </a:extLst>
          </p:cNvPr>
          <p:cNvGrpSpPr/>
          <p:nvPr/>
        </p:nvGrpSpPr>
        <p:grpSpPr>
          <a:xfrm>
            <a:off x="8189362" y="5776859"/>
            <a:ext cx="1695243" cy="673755"/>
            <a:chOff x="2986278" y="7681175"/>
            <a:chExt cx="1695243" cy="673755"/>
          </a:xfrm>
        </p:grpSpPr>
        <p:sp>
          <p:nvSpPr>
            <p:cNvPr id="10" name="圓角矩形 96">
              <a:extLst>
                <a:ext uri="{FF2B5EF4-FFF2-40B4-BE49-F238E27FC236}">
                  <a16:creationId xmlns:a16="http://schemas.microsoft.com/office/drawing/2014/main" id="{16F7A59C-8844-47D8-B5BA-92AF8006E9DD}"/>
                </a:ext>
              </a:extLst>
            </p:cNvPr>
            <p:cNvSpPr/>
            <p:nvPr/>
          </p:nvSpPr>
          <p:spPr>
            <a:xfrm>
              <a:off x="2986278" y="7681175"/>
              <a:ext cx="1695243" cy="673755"/>
            </a:xfrm>
            <a:prstGeom prst="roundRect">
              <a:avLst>
                <a:gd name="adj" fmla="val 0"/>
              </a:avLst>
            </a:prstGeom>
            <a:solidFill>
              <a:schemeClr val="bg1"/>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11" name="群組 10">
              <a:extLst>
                <a:ext uri="{FF2B5EF4-FFF2-40B4-BE49-F238E27FC236}">
                  <a16:creationId xmlns:a16="http://schemas.microsoft.com/office/drawing/2014/main" id="{68217642-E549-4C01-AE75-22F3F57D99BC}"/>
                </a:ext>
              </a:extLst>
            </p:cNvPr>
            <p:cNvGrpSpPr/>
            <p:nvPr/>
          </p:nvGrpSpPr>
          <p:grpSpPr>
            <a:xfrm>
              <a:off x="3046882" y="7752706"/>
              <a:ext cx="1444877" cy="602224"/>
              <a:chOff x="2151311" y="6899348"/>
              <a:chExt cx="6242294" cy="2018031"/>
            </a:xfrm>
            <a:solidFill>
              <a:schemeClr val="bg1"/>
            </a:solidFill>
          </p:grpSpPr>
          <p:pic>
            <p:nvPicPr>
              <p:cNvPr id="12" name="圖片 1" descr="聯合會logo">
                <a:extLst>
                  <a:ext uri="{FF2B5EF4-FFF2-40B4-BE49-F238E27FC236}">
                    <a16:creationId xmlns:a16="http://schemas.microsoft.com/office/drawing/2014/main" id="{F7EC9107-583A-4EC0-A085-8CD4EE4C7783}"/>
                  </a:ext>
                </a:extLst>
              </p:cNvPr>
              <p:cNvPicPr>
                <a:picLocks noChangeAspect="1" noChangeArrowheads="1"/>
              </p:cNvPicPr>
              <p:nvPr/>
            </p:nvPicPr>
            <p:blipFill rotWithShape="1">
              <a:blip r:embed="rId4" cstate="print"/>
              <a:srcRect r="86443"/>
              <a:stretch/>
            </p:blipFill>
            <p:spPr bwMode="auto">
              <a:xfrm>
                <a:off x="2151311" y="6937408"/>
                <a:ext cx="1437213" cy="1903816"/>
              </a:xfrm>
              <a:prstGeom prst="rect">
                <a:avLst/>
              </a:prstGeom>
              <a:grpFill/>
              <a:ln w="9525">
                <a:noFill/>
                <a:miter lim="800000"/>
                <a:headEnd/>
                <a:tailEnd/>
              </a:ln>
            </p:spPr>
          </p:pic>
          <p:pic>
            <p:nvPicPr>
              <p:cNvPr id="13" name="圖片 1" descr="聯合會logo">
                <a:extLst>
                  <a:ext uri="{FF2B5EF4-FFF2-40B4-BE49-F238E27FC236}">
                    <a16:creationId xmlns:a16="http://schemas.microsoft.com/office/drawing/2014/main" id="{24A65896-ADA0-47DD-9A68-FDBFD8BBCC56}"/>
                  </a:ext>
                </a:extLst>
              </p:cNvPr>
              <p:cNvPicPr>
                <a:picLocks noChangeAspect="1" noChangeArrowheads="1"/>
              </p:cNvPicPr>
              <p:nvPr/>
            </p:nvPicPr>
            <p:blipFill rotWithShape="1">
              <a:blip r:embed="rId4" cstate="print"/>
              <a:srcRect l="13744" t="38292" r="21237" b="17187"/>
              <a:stretch/>
            </p:blipFill>
            <p:spPr bwMode="auto">
              <a:xfrm>
                <a:off x="3569069" y="6899348"/>
                <a:ext cx="4824536" cy="1051991"/>
              </a:xfrm>
              <a:prstGeom prst="rect">
                <a:avLst/>
              </a:prstGeom>
              <a:grpFill/>
              <a:ln w="9525">
                <a:noFill/>
                <a:miter lim="800000"/>
                <a:headEnd/>
                <a:tailEnd/>
              </a:ln>
            </p:spPr>
          </p:pic>
          <p:pic>
            <p:nvPicPr>
              <p:cNvPr id="14" name="圖片 1" descr="聯合會logo">
                <a:extLst>
                  <a:ext uri="{FF2B5EF4-FFF2-40B4-BE49-F238E27FC236}">
                    <a16:creationId xmlns:a16="http://schemas.microsoft.com/office/drawing/2014/main" id="{2BEF2136-0BD1-4E36-888C-9CAF39177CB7}"/>
                  </a:ext>
                </a:extLst>
              </p:cNvPr>
              <p:cNvPicPr>
                <a:picLocks noChangeAspect="1" noChangeArrowheads="1"/>
              </p:cNvPicPr>
              <p:nvPr/>
            </p:nvPicPr>
            <p:blipFill rotWithShape="1">
              <a:blip r:embed="rId4" cstate="print"/>
              <a:srcRect l="78763" t="38019" b="17187"/>
              <a:stretch/>
            </p:blipFill>
            <p:spPr bwMode="auto">
              <a:xfrm>
                <a:off x="5070037" y="7858931"/>
                <a:ext cx="1575806" cy="1058448"/>
              </a:xfrm>
              <a:prstGeom prst="rect">
                <a:avLst/>
              </a:prstGeom>
              <a:grpFill/>
              <a:ln w="9525">
                <a:noFill/>
                <a:miter lim="800000"/>
                <a:headEnd/>
                <a:tailEnd/>
              </a:ln>
            </p:spPr>
          </p:pic>
        </p:grpSp>
      </p:grpSp>
      <p:sp>
        <p:nvSpPr>
          <p:cNvPr id="8" name="矩形 7">
            <a:extLst>
              <a:ext uri="{FF2B5EF4-FFF2-40B4-BE49-F238E27FC236}">
                <a16:creationId xmlns:a16="http://schemas.microsoft.com/office/drawing/2014/main" id="{39FF2109-0495-41C3-9582-E1DEA475266B}"/>
              </a:ext>
            </a:extLst>
          </p:cNvPr>
          <p:cNvSpPr/>
          <p:nvPr/>
        </p:nvSpPr>
        <p:spPr>
          <a:xfrm>
            <a:off x="8132119" y="6398360"/>
            <a:ext cx="2105063" cy="253916"/>
          </a:xfrm>
          <a:prstGeom prst="rect">
            <a:avLst/>
          </a:prstGeom>
        </p:spPr>
        <p:txBody>
          <a:bodyPr wrap="none" anchor="ctr">
            <a:spAutoFit/>
          </a:bodyPr>
          <a:lstStyle/>
          <a:p>
            <a:r>
              <a:rPr lang="zh-TW" altLang="en-US" sz="1050" b="1" dirty="0">
                <a:latin typeface="微軟正黑體" panose="020B0604030504040204" pitchFamily="34" charset="-120"/>
                <a:ea typeface="微軟正黑體" panose="020B0604030504040204" pitchFamily="34" charset="-120"/>
              </a:rPr>
              <a:t>https://www.jctv.ntut.edu.tw/</a:t>
            </a:r>
          </a:p>
        </p:txBody>
      </p:sp>
      <p:pic>
        <p:nvPicPr>
          <p:cNvPr id="3" name="圖片 2">
            <a:extLst>
              <a:ext uri="{FF2B5EF4-FFF2-40B4-BE49-F238E27FC236}">
                <a16:creationId xmlns:a16="http://schemas.microsoft.com/office/drawing/2014/main" id="{D1D4B5EC-A424-F79F-4745-A6D9A4E68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9537" y="5776859"/>
            <a:ext cx="970158" cy="970158"/>
          </a:xfrm>
          <a:prstGeom prst="rect">
            <a:avLst/>
          </a:prstGeom>
        </p:spPr>
      </p:pic>
    </p:spTree>
    <p:extLst>
      <p:ext uri="{BB962C8B-B14F-4D97-AF65-F5344CB8AC3E}">
        <p14:creationId xmlns:p14="http://schemas.microsoft.com/office/powerpoint/2010/main" val="15568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9064A-F4D8-A91A-A20E-D8B68793BF79}"/>
            </a:ext>
          </a:extLst>
        </p:cNvPr>
        <p:cNvGrpSpPr/>
        <p:nvPr/>
      </p:nvGrpSpPr>
      <p:grpSpPr>
        <a:xfrm>
          <a:off x="0" y="0"/>
          <a:ext cx="0" cy="0"/>
          <a:chOff x="0" y="0"/>
          <a:chExt cx="0" cy="0"/>
        </a:xfrm>
      </p:grpSpPr>
      <p:pic>
        <p:nvPicPr>
          <p:cNvPr id="16" name="圖片 15">
            <a:extLst>
              <a:ext uri="{FF2B5EF4-FFF2-40B4-BE49-F238E27FC236}">
                <a16:creationId xmlns:a16="http://schemas.microsoft.com/office/drawing/2014/main" id="{DC697D54-FE05-B2F0-19BB-2EAD0F08B3C7}"/>
              </a:ext>
            </a:extLst>
          </p:cNvPr>
          <p:cNvPicPr>
            <a:picLocks noChangeAspect="1"/>
          </p:cNvPicPr>
          <p:nvPr/>
        </p:nvPicPr>
        <p:blipFill rotWithShape="1">
          <a:blip r:embed="rId3">
            <a:extLst>
              <a:ext uri="{28A0092B-C50C-407E-A947-70E740481C1C}">
                <a14:useLocalDpi xmlns:a14="http://schemas.microsoft.com/office/drawing/2010/main" val="0"/>
              </a:ext>
            </a:extLst>
          </a:blip>
          <a:srcRect t="4900" r="89920" b="78695"/>
          <a:stretch/>
        </p:blipFill>
        <p:spPr>
          <a:xfrm>
            <a:off x="514284" y="1140246"/>
            <a:ext cx="1523985" cy="1860197"/>
          </a:xfrm>
          <a:prstGeom prst="rect">
            <a:avLst/>
          </a:prstGeom>
        </p:spPr>
      </p:pic>
      <p:sp>
        <p:nvSpPr>
          <p:cNvPr id="2" name="箭號: ＞形 1">
            <a:extLst>
              <a:ext uri="{FF2B5EF4-FFF2-40B4-BE49-F238E27FC236}">
                <a16:creationId xmlns:a16="http://schemas.microsoft.com/office/drawing/2014/main" id="{5DAEE593-18D8-8BEE-433A-448653514666}"/>
              </a:ext>
            </a:extLst>
          </p:cNvPr>
          <p:cNvSpPr/>
          <p:nvPr/>
        </p:nvSpPr>
        <p:spPr>
          <a:xfrm flipH="1">
            <a:off x="531968" y="780246"/>
            <a:ext cx="8329227" cy="360000"/>
          </a:xfrm>
          <a:prstGeom prst="chevron">
            <a:avLst/>
          </a:prstGeom>
          <a:solidFill>
            <a:srgbClr val="B5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矩形 2">
            <a:extLst>
              <a:ext uri="{FF2B5EF4-FFF2-40B4-BE49-F238E27FC236}">
                <a16:creationId xmlns:a16="http://schemas.microsoft.com/office/drawing/2014/main" id="{5C5F9D3D-5258-B99A-1D39-ADC1A8DDD09B}"/>
              </a:ext>
            </a:extLst>
          </p:cNvPr>
          <p:cNvSpPr/>
          <p:nvPr/>
        </p:nvSpPr>
        <p:spPr>
          <a:xfrm>
            <a:off x="854263" y="733976"/>
            <a:ext cx="8145178" cy="428194"/>
          </a:xfrm>
          <a:prstGeom prst="rect">
            <a:avLst/>
          </a:prstGeom>
        </p:spPr>
        <p:txBody>
          <a:bodyPr wrap="none">
            <a:spAutoFit/>
          </a:bodyPr>
          <a:lstStyle/>
          <a:p>
            <a:pPr>
              <a:lnSpc>
                <a:spcPct val="120000"/>
              </a:lnSpc>
            </a:pPr>
            <a:r>
              <a:rPr lang="zh-TW" altLang="en-US" sz="2000" b="1" dirty="0">
                <a:latin typeface="微軟正黑體" panose="020B0604030504040204" pitchFamily="34" charset="-120"/>
                <a:ea typeface="微軟正黑體" panose="020B0604030504040204" pitchFamily="34" charset="-120"/>
              </a:rPr>
              <a:t>全國技能競賽（含分區賽）增列「青少年組」之報名資格及優待加分</a:t>
            </a:r>
            <a:endPar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 name="Oval 15">
            <a:extLst>
              <a:ext uri="{FF2B5EF4-FFF2-40B4-BE49-F238E27FC236}">
                <a16:creationId xmlns:a16="http://schemas.microsoft.com/office/drawing/2014/main" id="{37374114-6B48-165D-EE8F-690272B89FE5}"/>
              </a:ext>
            </a:extLst>
          </p:cNvPr>
          <p:cNvSpPr/>
          <p:nvPr/>
        </p:nvSpPr>
        <p:spPr>
          <a:xfrm>
            <a:off x="261970" y="697993"/>
            <a:ext cx="540000" cy="540000"/>
          </a:xfrm>
          <a:prstGeom prst="ellipse">
            <a:avLst/>
          </a:prstGeom>
          <a:solidFill>
            <a:srgbClr val="1D8E97"/>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sp>
        <p:nvSpPr>
          <p:cNvPr id="18" name="Oval 27">
            <a:extLst>
              <a:ext uri="{FF2B5EF4-FFF2-40B4-BE49-F238E27FC236}">
                <a16:creationId xmlns:a16="http://schemas.microsoft.com/office/drawing/2014/main" id="{39C012D0-6D50-085C-AD49-287C355C4692}"/>
              </a:ext>
            </a:extLst>
          </p:cNvPr>
          <p:cNvSpPr/>
          <p:nvPr/>
        </p:nvSpPr>
        <p:spPr>
          <a:xfrm>
            <a:off x="402519" y="741211"/>
            <a:ext cx="252000" cy="432000"/>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aphicFrame>
        <p:nvGraphicFramePr>
          <p:cNvPr id="89" name="表格 88">
            <a:extLst>
              <a:ext uri="{FF2B5EF4-FFF2-40B4-BE49-F238E27FC236}">
                <a16:creationId xmlns:a16="http://schemas.microsoft.com/office/drawing/2014/main" id="{5C968F25-2E0F-0693-A839-58C4E456B443}"/>
              </a:ext>
            </a:extLst>
          </p:cNvPr>
          <p:cNvGraphicFramePr>
            <a:graphicFrameLocks noGrp="1"/>
          </p:cNvGraphicFramePr>
          <p:nvPr>
            <p:extLst>
              <p:ext uri="{D42A27DB-BD31-4B8C-83A1-F6EECF244321}">
                <p14:modId xmlns:p14="http://schemas.microsoft.com/office/powerpoint/2010/main" val="42456241"/>
              </p:ext>
            </p:extLst>
          </p:nvPr>
        </p:nvGraphicFramePr>
        <p:xfrm>
          <a:off x="5378799" y="1300046"/>
          <a:ext cx="6483745" cy="2103120"/>
        </p:xfrm>
        <a:graphic>
          <a:graphicData uri="http://schemas.openxmlformats.org/drawingml/2006/table">
            <a:tbl>
              <a:tblPr firstRow="1" bandRow="1">
                <a:tableStyleId>{5C22544A-7EE6-4342-B048-85BDC9FD1C3A}</a:tableStyleId>
              </a:tblPr>
              <a:tblGrid>
                <a:gridCol w="2472113">
                  <a:extLst>
                    <a:ext uri="{9D8B030D-6E8A-4147-A177-3AD203B41FA5}">
                      <a16:colId xmlns:a16="http://schemas.microsoft.com/office/drawing/2014/main" val="3006042845"/>
                    </a:ext>
                  </a:extLst>
                </a:gridCol>
                <a:gridCol w="2005816">
                  <a:extLst>
                    <a:ext uri="{9D8B030D-6E8A-4147-A177-3AD203B41FA5}">
                      <a16:colId xmlns:a16="http://schemas.microsoft.com/office/drawing/2014/main" val="78317245"/>
                    </a:ext>
                  </a:extLst>
                </a:gridCol>
                <a:gridCol w="2005816">
                  <a:extLst>
                    <a:ext uri="{9D8B030D-6E8A-4147-A177-3AD203B41FA5}">
                      <a16:colId xmlns:a16="http://schemas.microsoft.com/office/drawing/2014/main" val="848498034"/>
                    </a:ext>
                  </a:extLst>
                </a:gridCol>
              </a:tblGrid>
              <a:tr h="35075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FF00"/>
                          </a:solidFill>
                          <a:latin typeface="微軟正黑體" panose="020B0604030504040204" pitchFamily="34" charset="-120"/>
                          <a:ea typeface="微軟正黑體" panose="020B0604030504040204" pitchFamily="34" charset="-120"/>
                        </a:rPr>
                        <a:t>全國技能競賽 （青少年組）</a:t>
                      </a:r>
                      <a:r>
                        <a:rPr lang="en-US" altLang="zh-TW"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116</a:t>
                      </a:r>
                      <a:r>
                        <a:rPr lang="zh-TW" altLang="en-US"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a:t>
                      </a:r>
                      <a:r>
                        <a:rPr lang="zh-TW" altLang="en-US"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招生</a:t>
                      </a:r>
                      <a:r>
                        <a:rPr lang="zh-TW" altLang="en-US"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起</a:t>
                      </a:r>
                      <a:endParaRPr lang="zh-TW" altLang="en-US" sz="2000"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4">
                            <a:lumMod val="40000"/>
                            <a:lumOff val="60000"/>
                          </a:schemeClr>
                        </a:gs>
                        <a:gs pos="48000">
                          <a:schemeClr val="accent2">
                            <a:lumMod val="40000"/>
                            <a:lumOff val="60000"/>
                          </a:schemeClr>
                        </a:gs>
                        <a:gs pos="60000">
                          <a:schemeClr val="accent2">
                            <a:lumMod val="40000"/>
                            <a:lumOff val="60000"/>
                          </a:schemeClr>
                        </a:gs>
                        <a:gs pos="100000">
                          <a:schemeClr val="accent4">
                            <a:lumMod val="40000"/>
                            <a:lumOff val="60000"/>
                          </a:schemeClr>
                        </a:gs>
                      </a:gsLst>
                      <a:lin ang="2700000" scaled="1"/>
                    </a:gra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55622139"/>
                  </a:ext>
                </a:extLst>
              </a:tr>
              <a:tr h="350752">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547750">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1~3</a:t>
                      </a:r>
                      <a:r>
                        <a:rPr lang="zh-TW" altLang="en-US" sz="2000" b="1" dirty="0">
                          <a:solidFill>
                            <a:schemeClr val="tx1"/>
                          </a:solidFill>
                          <a:latin typeface="微軟正黑體" panose="020B0604030504040204" pitchFamily="34" charset="-120"/>
                          <a:ea typeface="微軟正黑體" panose="020B0604030504040204" pitchFamily="34" charset="-120"/>
                        </a:rPr>
                        <a:t>名</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（金牌、銀牌、銅牌）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 </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1" dirty="0">
                          <a:solidFill>
                            <a:srgbClr val="0000FF"/>
                          </a:solidFill>
                          <a:latin typeface="微軟正黑體" panose="020B0604030504040204" pitchFamily="34" charset="-120"/>
                          <a:ea typeface="微軟正黑體" panose="020B0604030504040204" pitchFamily="34" charset="-120"/>
                        </a:rPr>
                        <a:t>15%</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 </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1" dirty="0">
                          <a:solidFill>
                            <a:srgbClr val="0000FF"/>
                          </a:solidFill>
                          <a:latin typeface="微軟正黑體" panose="020B0604030504040204" pitchFamily="34" charset="-120"/>
                          <a:ea typeface="微軟正黑體" panose="020B0604030504040204" pitchFamily="34" charset="-120"/>
                        </a:rPr>
                        <a:t>8%</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82268932"/>
                  </a:ext>
                </a:extLst>
              </a:tr>
              <a:tr h="547750">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4</a:t>
                      </a:r>
                      <a:r>
                        <a:rPr lang="zh-TW" altLang="en-US" sz="2000" b="1" dirty="0">
                          <a:solidFill>
                            <a:schemeClr val="tx1"/>
                          </a:solidFill>
                          <a:latin typeface="微軟正黑體" panose="020B0604030504040204" pitchFamily="34" charset="-120"/>
                          <a:ea typeface="微軟正黑體" panose="020B0604030504040204" pitchFamily="34" charset="-120"/>
                        </a:rPr>
                        <a:t>、</a:t>
                      </a:r>
                      <a:r>
                        <a:rPr lang="en-US" altLang="zh-TW" sz="2000" b="1" dirty="0">
                          <a:solidFill>
                            <a:schemeClr val="tx1"/>
                          </a:solidFill>
                          <a:latin typeface="微軟正黑體" panose="020B0604030504040204" pitchFamily="34" charset="-120"/>
                          <a:ea typeface="微軟正黑體" panose="020B0604030504040204" pitchFamily="34" charset="-120"/>
                        </a:rPr>
                        <a:t>5</a:t>
                      </a:r>
                      <a:r>
                        <a:rPr lang="zh-TW" altLang="en-US" sz="2000" b="1" dirty="0">
                          <a:solidFill>
                            <a:schemeClr val="tx1"/>
                          </a:solidFill>
                          <a:latin typeface="微軟正黑體" panose="020B0604030504040204" pitchFamily="34" charset="-120"/>
                          <a:ea typeface="微軟正黑體" panose="020B0604030504040204" pitchFamily="34" charset="-120"/>
                        </a:rPr>
                        <a:t>名</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10%</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5%</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739844"/>
                  </a:ext>
                </a:extLst>
              </a:tr>
            </a:tbl>
          </a:graphicData>
        </a:graphic>
      </p:graphicFrame>
      <p:graphicFrame>
        <p:nvGraphicFramePr>
          <p:cNvPr id="94" name="表格 93">
            <a:extLst>
              <a:ext uri="{FF2B5EF4-FFF2-40B4-BE49-F238E27FC236}">
                <a16:creationId xmlns:a16="http://schemas.microsoft.com/office/drawing/2014/main" id="{11D20346-2E91-DE18-D62C-6557AB20E7B7}"/>
              </a:ext>
            </a:extLst>
          </p:cNvPr>
          <p:cNvGraphicFramePr>
            <a:graphicFrameLocks noGrp="1"/>
          </p:cNvGraphicFramePr>
          <p:nvPr>
            <p:extLst>
              <p:ext uri="{D42A27DB-BD31-4B8C-83A1-F6EECF244321}">
                <p14:modId xmlns:p14="http://schemas.microsoft.com/office/powerpoint/2010/main" val="2802490137"/>
              </p:ext>
            </p:extLst>
          </p:nvPr>
        </p:nvGraphicFramePr>
        <p:xfrm>
          <a:off x="5378798" y="4329665"/>
          <a:ext cx="6483745" cy="1794359"/>
        </p:xfrm>
        <a:graphic>
          <a:graphicData uri="http://schemas.openxmlformats.org/drawingml/2006/table">
            <a:tbl>
              <a:tblPr firstRow="1" bandRow="1">
                <a:tableStyleId>{5C22544A-7EE6-4342-B048-85BDC9FD1C3A}</a:tableStyleId>
              </a:tblPr>
              <a:tblGrid>
                <a:gridCol w="2524756">
                  <a:extLst>
                    <a:ext uri="{9D8B030D-6E8A-4147-A177-3AD203B41FA5}">
                      <a16:colId xmlns:a16="http://schemas.microsoft.com/office/drawing/2014/main" val="3006042845"/>
                    </a:ext>
                  </a:extLst>
                </a:gridCol>
                <a:gridCol w="1944216">
                  <a:extLst>
                    <a:ext uri="{9D8B030D-6E8A-4147-A177-3AD203B41FA5}">
                      <a16:colId xmlns:a16="http://schemas.microsoft.com/office/drawing/2014/main" val="78317245"/>
                    </a:ext>
                  </a:extLst>
                </a:gridCol>
                <a:gridCol w="2014773">
                  <a:extLst>
                    <a:ext uri="{9D8B030D-6E8A-4147-A177-3AD203B41FA5}">
                      <a16:colId xmlns:a16="http://schemas.microsoft.com/office/drawing/2014/main" val="848498034"/>
                    </a:ext>
                  </a:extLst>
                </a:gridCol>
              </a:tblGrid>
              <a:tr h="42405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FF00"/>
                          </a:solidFill>
                          <a:latin typeface="微軟正黑體" panose="020B0604030504040204" pitchFamily="34" charset="-120"/>
                          <a:ea typeface="微軟正黑體" panose="020B0604030504040204" pitchFamily="34" charset="-120"/>
                        </a:rPr>
                        <a:t>全國技能競賽分區</a:t>
                      </a:r>
                      <a:r>
                        <a:rPr lang="zh-TW" altLang="en-US" sz="1600" b="1" dirty="0">
                          <a:solidFill>
                            <a:srgbClr val="FFFF00"/>
                          </a:solidFill>
                          <a:latin typeface="微軟正黑體" panose="020B0604030504040204" pitchFamily="34" charset="-120"/>
                          <a:ea typeface="微軟正黑體" panose="020B0604030504040204" pitchFamily="34" charset="-120"/>
                        </a:rPr>
                        <a:t>（北、中、南）</a:t>
                      </a:r>
                      <a:r>
                        <a:rPr lang="zh-TW" altLang="en-US" sz="2000" b="1" dirty="0">
                          <a:solidFill>
                            <a:srgbClr val="FFFF00"/>
                          </a:solidFill>
                          <a:latin typeface="微軟正黑體" panose="020B0604030504040204" pitchFamily="34" charset="-120"/>
                          <a:ea typeface="微軟正黑體" panose="020B0604030504040204" pitchFamily="34" charset="-120"/>
                        </a:rPr>
                        <a:t>技能競賽 （青少年組）</a:t>
                      </a:r>
                      <a:endParaRPr lang="en-US" altLang="zh-TW" sz="2000" b="1" dirty="0">
                        <a:solidFill>
                          <a:srgbClr val="FFFF00"/>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kern="100" dirty="0">
                          <a:solidFill>
                            <a:schemeClr val="bg1"/>
                          </a:solidFill>
                          <a:latin typeface="微軟正黑體" panose="020B0604030504040204" pitchFamily="34" charset="-120"/>
                          <a:ea typeface="微軟正黑體" panose="020B0604030504040204" pitchFamily="34" charset="-120"/>
                        </a:rPr>
                        <a:t>116</a:t>
                      </a:r>
                      <a:r>
                        <a:rPr lang="zh-TW" altLang="en-US" sz="1800" b="1" kern="100" dirty="0">
                          <a:solidFill>
                            <a:schemeClr val="bg1"/>
                          </a:solidFill>
                          <a:latin typeface="微軟正黑體" panose="020B0604030504040204" pitchFamily="34" charset="-120"/>
                          <a:ea typeface="微軟正黑體" panose="020B0604030504040204" pitchFamily="34" charset="-120"/>
                        </a:rPr>
                        <a:t>學年度</a:t>
                      </a:r>
                      <a:r>
                        <a:rPr lang="zh-TW" altLang="en-US" sz="1800" b="1" kern="100" dirty="0">
                          <a:solidFill>
                            <a:schemeClr val="bg1"/>
                          </a:solidFill>
                          <a:latin typeface="微軟正黑體" panose="020B0604030504040204" pitchFamily="34" charset="-120"/>
                          <a:ea typeface="微軟正黑體" panose="020B0604030504040204" pitchFamily="34" charset="-120"/>
                          <a:cs typeface="+mn-cs"/>
                        </a:rPr>
                        <a:t>招生</a:t>
                      </a:r>
                      <a:r>
                        <a:rPr lang="zh-TW" altLang="en-US" sz="1800" b="1" kern="100" dirty="0">
                          <a:solidFill>
                            <a:schemeClr val="bg1"/>
                          </a:solidFill>
                          <a:latin typeface="微軟正黑體" panose="020B0604030504040204" pitchFamily="34" charset="-120"/>
                          <a:ea typeface="微軟正黑體" panose="020B0604030504040204" pitchFamily="34" charset="-120"/>
                        </a:rPr>
                        <a:t>起</a:t>
                      </a:r>
                      <a:endParaRPr lang="zh-TW" altLang="en-US" sz="1800" kern="10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4">
                            <a:lumMod val="40000"/>
                            <a:lumOff val="60000"/>
                          </a:schemeClr>
                        </a:gs>
                        <a:gs pos="48000">
                          <a:schemeClr val="accent6">
                            <a:lumMod val="40000"/>
                            <a:lumOff val="60000"/>
                          </a:schemeClr>
                        </a:gs>
                        <a:gs pos="60000">
                          <a:schemeClr val="accent6">
                            <a:lumMod val="40000"/>
                            <a:lumOff val="60000"/>
                          </a:schemeClr>
                        </a:gs>
                        <a:gs pos="100000">
                          <a:schemeClr val="accent4">
                            <a:lumMod val="40000"/>
                            <a:lumOff val="60000"/>
                          </a:schemeClr>
                        </a:gs>
                      </a:gsLst>
                      <a:lin ang="2700000" scaled="1"/>
                    </a:gra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38996552"/>
                  </a:ext>
                </a:extLst>
              </a:tr>
              <a:tr h="332362">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697079">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1~3</a:t>
                      </a:r>
                      <a:r>
                        <a:rPr lang="zh-TW" altLang="en-US" sz="2000" b="1" dirty="0">
                          <a:solidFill>
                            <a:schemeClr val="tx1"/>
                          </a:solidFill>
                          <a:latin typeface="微軟正黑體" panose="020B0604030504040204" pitchFamily="34" charset="-120"/>
                          <a:ea typeface="微軟正黑體" panose="020B0604030504040204" pitchFamily="34" charset="-120"/>
                        </a:rPr>
                        <a:t>名</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8%</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3%</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268932"/>
                  </a:ext>
                </a:extLst>
              </a:tr>
            </a:tbl>
          </a:graphicData>
        </a:graphic>
      </p:graphicFrame>
      <p:sp>
        <p:nvSpPr>
          <p:cNvPr id="20" name="圓角矩形 206">
            <a:extLst>
              <a:ext uri="{FF2B5EF4-FFF2-40B4-BE49-F238E27FC236}">
                <a16:creationId xmlns:a16="http://schemas.microsoft.com/office/drawing/2014/main" id="{161A51D8-73B0-35EB-7656-4AA3388A89EB}"/>
              </a:ext>
            </a:extLst>
          </p:cNvPr>
          <p:cNvSpPr/>
          <p:nvPr/>
        </p:nvSpPr>
        <p:spPr>
          <a:xfrm>
            <a:off x="2475213" y="1892670"/>
            <a:ext cx="2775757" cy="1121134"/>
          </a:xfrm>
          <a:prstGeom prst="wedgeRoundRectCallout">
            <a:avLst>
              <a:gd name="adj1" fmla="val -69300"/>
              <a:gd name="adj2" fmla="val -43676"/>
              <a:gd name="adj3" fmla="val 16667"/>
            </a:avLst>
          </a:prstGeom>
          <a:solidFill>
            <a:schemeClr val="bg1"/>
          </a:solidFill>
          <a:ln w="5715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EAADBEA8-CBF9-E8B8-18FF-596303117E48}"/>
              </a:ext>
            </a:extLst>
          </p:cNvPr>
          <p:cNvSpPr txBox="1"/>
          <p:nvPr/>
        </p:nvSpPr>
        <p:spPr>
          <a:xfrm>
            <a:off x="2451967" y="1979623"/>
            <a:ext cx="2775757" cy="923330"/>
          </a:xfrm>
          <a:prstGeom prst="rect">
            <a:avLst/>
          </a:prstGeom>
          <a:noFill/>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「青少年組」</a:t>
            </a:r>
            <a:r>
              <a:rPr lang="zh-TW" altLang="en-US" dirty="0">
                <a:latin typeface="微軟正黑體" panose="020B0604030504040204" pitchFamily="34" charset="-120"/>
                <a:ea typeface="微軟正黑體" panose="020B0604030504040204" pitchFamily="34" charset="-120"/>
              </a:rPr>
              <a:t>之</a:t>
            </a:r>
            <a:r>
              <a:rPr lang="zh-TW" altLang="en-US" b="1" dirty="0">
                <a:latin typeface="微軟正黑體" panose="020B0604030504040204" pitchFamily="34" charset="-120"/>
                <a:ea typeface="微軟正黑體" panose="020B0604030504040204" pitchFamily="34" charset="-120"/>
              </a:rPr>
              <a:t>競爭強度、競賽試題難易度</a:t>
            </a:r>
            <a:r>
              <a:rPr lang="zh-TW" altLang="en-US" dirty="0">
                <a:latin typeface="微軟正黑體" panose="020B0604030504040204" pitchFamily="34" charset="-120"/>
                <a:ea typeface="微軟正黑體" panose="020B0604030504040204" pitchFamily="34" charset="-120"/>
              </a:rPr>
              <a:t>及</a:t>
            </a:r>
            <a:r>
              <a:rPr lang="zh-TW" altLang="en-US" b="1" dirty="0">
                <a:latin typeface="微軟正黑體" panose="020B0604030504040204" pitchFamily="34" charset="-120"/>
                <a:ea typeface="微軟正黑體" panose="020B0604030504040204" pitchFamily="34" charset="-120"/>
              </a:rPr>
              <a:t>獲獎金額</a:t>
            </a:r>
            <a:r>
              <a:rPr lang="zh-TW" altLang="en-US" b="1" dirty="0">
                <a:solidFill>
                  <a:srgbClr val="C00000"/>
                </a:solidFill>
                <a:latin typeface="微軟正黑體" panose="020B0604030504040204" pitchFamily="34" charset="-120"/>
                <a:ea typeface="微軟正黑體" panose="020B0604030504040204" pitchFamily="34" charset="-120"/>
              </a:rPr>
              <a:t>皆不及「青年組」</a:t>
            </a:r>
            <a:endParaRPr lang="zh-TW" altLang="en-US" b="1" dirty="0">
              <a:solidFill>
                <a:srgbClr val="C00000"/>
              </a:solidFill>
            </a:endParaRPr>
          </a:p>
        </p:txBody>
      </p:sp>
      <p:pic>
        <p:nvPicPr>
          <p:cNvPr id="21" name="圖片 20">
            <a:extLst>
              <a:ext uri="{FF2B5EF4-FFF2-40B4-BE49-F238E27FC236}">
                <a16:creationId xmlns:a16="http://schemas.microsoft.com/office/drawing/2014/main" id="{7C839411-9E59-877B-5159-15F8DA5C4EDB}"/>
              </a:ext>
            </a:extLst>
          </p:cNvPr>
          <p:cNvPicPr>
            <a:picLocks noChangeAspect="1"/>
          </p:cNvPicPr>
          <p:nvPr/>
        </p:nvPicPr>
        <p:blipFill rotWithShape="1">
          <a:blip r:embed="rId3">
            <a:extLst>
              <a:ext uri="{28A0092B-C50C-407E-A947-70E740481C1C}">
                <a14:useLocalDpi xmlns:a14="http://schemas.microsoft.com/office/drawing/2010/main" val="0"/>
              </a:ext>
            </a:extLst>
          </a:blip>
          <a:srcRect l="10438" t="7172" r="82156" b="78695"/>
          <a:stretch/>
        </p:blipFill>
        <p:spPr>
          <a:xfrm>
            <a:off x="4255181" y="3416650"/>
            <a:ext cx="1123617" cy="1607938"/>
          </a:xfrm>
          <a:prstGeom prst="rect">
            <a:avLst/>
          </a:prstGeom>
        </p:spPr>
      </p:pic>
      <p:sp>
        <p:nvSpPr>
          <p:cNvPr id="22" name="圓角矩形 206">
            <a:extLst>
              <a:ext uri="{FF2B5EF4-FFF2-40B4-BE49-F238E27FC236}">
                <a16:creationId xmlns:a16="http://schemas.microsoft.com/office/drawing/2014/main" id="{693EE476-9737-0E19-4933-BB37F2BE8C46}"/>
              </a:ext>
            </a:extLst>
          </p:cNvPr>
          <p:cNvSpPr/>
          <p:nvPr/>
        </p:nvSpPr>
        <p:spPr>
          <a:xfrm>
            <a:off x="1836422" y="4988667"/>
            <a:ext cx="3465019" cy="1121134"/>
          </a:xfrm>
          <a:prstGeom prst="wedgeRoundRectCallout">
            <a:avLst>
              <a:gd name="adj1" fmla="val 21101"/>
              <a:gd name="adj2" fmla="val -65555"/>
              <a:gd name="adj3" fmla="val 16667"/>
            </a:avLst>
          </a:prstGeom>
          <a:solidFill>
            <a:schemeClr val="bg1"/>
          </a:solidFill>
          <a:ln w="57150" cmpd="sng">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097F45C4-7F15-61AF-AC98-632BE009587D}"/>
              </a:ext>
            </a:extLst>
          </p:cNvPr>
          <p:cNvSpPr txBox="1"/>
          <p:nvPr/>
        </p:nvSpPr>
        <p:spPr>
          <a:xfrm>
            <a:off x="1836422" y="5085209"/>
            <a:ext cx="3465017" cy="923330"/>
          </a:xfrm>
          <a:prstGeom prst="rect">
            <a:avLst/>
          </a:prstGeom>
          <a:noFill/>
        </p:spPr>
        <p:txBody>
          <a:bodyPr wrap="square">
            <a:spAutoFit/>
          </a:bodyPr>
          <a:lstStyle/>
          <a:p>
            <a:pPr algn="ctr"/>
            <a:r>
              <a:rPr lang="zh-TW" altLang="en-US" b="1" dirty="0">
                <a:latin typeface="微軟正黑體" panose="020B0604030504040204" pitchFamily="34" charset="-120"/>
                <a:ea typeface="微軟正黑體" panose="020B0604030504040204" pitchFamily="34" charset="-120"/>
              </a:rPr>
              <a:t>為讓</a:t>
            </a:r>
            <a:r>
              <a:rPr lang="zh-TW" altLang="en-US" b="1" dirty="0">
                <a:solidFill>
                  <a:srgbClr val="0000FF"/>
                </a:solidFill>
                <a:latin typeface="微軟正黑體" panose="020B0604030504040204" pitchFamily="34" charset="-120"/>
                <a:ea typeface="微軟正黑體" panose="020B0604030504040204" pitchFamily="34" charset="-120"/>
              </a:rPr>
              <a:t>相同賽事不同組別之優待</a:t>
            </a:r>
            <a:endParaRPr lang="en-US" altLang="zh-TW" b="1" dirty="0">
              <a:solidFill>
                <a:srgbClr val="0000FF"/>
              </a:solidFill>
              <a:latin typeface="微軟正黑體" panose="020B0604030504040204" pitchFamily="34" charset="-120"/>
              <a:ea typeface="微軟正黑體" panose="020B0604030504040204" pitchFamily="34" charset="-120"/>
            </a:endParaRPr>
          </a:p>
          <a:p>
            <a:pPr algn="ctr"/>
            <a:r>
              <a:rPr lang="zh-TW" altLang="en-US" b="1" dirty="0">
                <a:solidFill>
                  <a:srgbClr val="0000FF"/>
                </a:solidFill>
                <a:latin typeface="微軟正黑體" panose="020B0604030504040204" pitchFamily="34" charset="-120"/>
                <a:ea typeface="微軟正黑體" panose="020B0604030504040204" pitchFamily="34" charset="-120"/>
              </a:rPr>
              <a:t>加分比率有所區隔</a:t>
            </a:r>
            <a:endParaRPr lang="en-US" altLang="zh-TW" b="1" dirty="0">
              <a:solidFill>
                <a:srgbClr val="0000FF"/>
              </a:solidFill>
              <a:latin typeface="微軟正黑體" panose="020B0604030504040204" pitchFamily="34" charset="-120"/>
              <a:ea typeface="微軟正黑體" panose="020B0604030504040204" pitchFamily="34" charset="-120"/>
            </a:endParaRPr>
          </a:p>
          <a:p>
            <a:pPr algn="ctr"/>
            <a:r>
              <a:rPr lang="zh-TW" altLang="en-US" b="1" dirty="0">
                <a:solidFill>
                  <a:srgbClr val="C00000"/>
                </a:solidFill>
                <a:highlight>
                  <a:srgbClr val="FCFEB0"/>
                </a:highlight>
                <a:latin typeface="微軟正黑體" panose="020B0604030504040204" pitchFamily="34" charset="-120"/>
                <a:ea typeface="微軟正黑體" panose="020B0604030504040204" pitchFamily="34" charset="-120"/>
              </a:rPr>
              <a:t>增列</a:t>
            </a:r>
            <a:r>
              <a:rPr lang="zh-TW" altLang="en-US" b="1" dirty="0">
                <a:solidFill>
                  <a:srgbClr val="C00000"/>
                </a:solidFill>
                <a:latin typeface="微軟正黑體" panose="020B0604030504040204" pitchFamily="34" charset="-120"/>
                <a:ea typeface="微軟正黑體" panose="020B0604030504040204" pitchFamily="34" charset="-120"/>
              </a:rPr>
              <a:t>「青少年組」</a:t>
            </a:r>
            <a:r>
              <a:rPr lang="zh-TW" altLang="en-US" b="1" dirty="0">
                <a:solidFill>
                  <a:srgbClr val="0000FF"/>
                </a:solidFill>
                <a:latin typeface="微軟正黑體" panose="020B0604030504040204" pitchFamily="34" charset="-120"/>
                <a:ea typeface="微軟正黑體" panose="020B0604030504040204" pitchFamily="34" charset="-120"/>
              </a:rPr>
              <a:t>優待加分比率</a:t>
            </a:r>
            <a:endParaRPr lang="zh-TW" altLang="en-US" dirty="0">
              <a:solidFill>
                <a:srgbClr val="0000FF"/>
              </a:solidFill>
            </a:endParaRPr>
          </a:p>
        </p:txBody>
      </p:sp>
      <p:sp>
        <p:nvSpPr>
          <p:cNvPr id="5" name="圓角化同側角落矩形 30">
            <a:extLst>
              <a:ext uri="{FF2B5EF4-FFF2-40B4-BE49-F238E27FC236}">
                <a16:creationId xmlns:a16="http://schemas.microsoft.com/office/drawing/2014/main" id="{5B391B8D-A1FD-8F10-C6CF-4BDE397C7977}"/>
              </a:ext>
            </a:extLst>
          </p:cNvPr>
          <p:cNvSpPr/>
          <p:nvPr/>
        </p:nvSpPr>
        <p:spPr>
          <a:xfrm rot="5400000">
            <a:off x="2642914" y="-2656452"/>
            <a:ext cx="580007" cy="5894114"/>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圓角化同側角落矩形 32">
            <a:extLst>
              <a:ext uri="{FF2B5EF4-FFF2-40B4-BE49-F238E27FC236}">
                <a16:creationId xmlns:a16="http://schemas.microsoft.com/office/drawing/2014/main" id="{DFAD7FF3-B892-15B3-CBF7-45C39BCD8336}"/>
              </a:ext>
            </a:extLst>
          </p:cNvPr>
          <p:cNvSpPr/>
          <p:nvPr/>
        </p:nvSpPr>
        <p:spPr>
          <a:xfrm rot="5400000">
            <a:off x="2581705" y="-2473049"/>
            <a:ext cx="459696" cy="5500277"/>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Google Shape;446;p38">
            <a:extLst>
              <a:ext uri="{FF2B5EF4-FFF2-40B4-BE49-F238E27FC236}">
                <a16:creationId xmlns:a16="http://schemas.microsoft.com/office/drawing/2014/main" id="{2A7FE7D2-83F0-C731-EECE-F4EB052A7BFD}"/>
              </a:ext>
            </a:extLst>
          </p:cNvPr>
          <p:cNvSpPr txBox="1">
            <a:spLocks/>
          </p:cNvSpPr>
          <p:nvPr/>
        </p:nvSpPr>
        <p:spPr>
          <a:xfrm>
            <a:off x="-17280" y="-86397"/>
            <a:ext cx="5525536"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latin typeface="微軟正黑體" panose="020B0604030504040204" pitchFamily="34" charset="-120"/>
                <a:ea typeface="微軟正黑體" panose="020B0604030504040204" pitchFamily="34" charset="-120"/>
                <a:cs typeface="+mn-cs"/>
              </a:rPr>
              <a:t>競賽加分比率</a:t>
            </a:r>
            <a:r>
              <a:rPr lang="zh-TW" altLang="en-US" sz="3200" b="1" kern="100" dirty="0">
                <a:solidFill>
                  <a:srgbClr val="C00000"/>
                </a:solidFill>
                <a:latin typeface="微軟正黑體" panose="020B0604030504040204" pitchFamily="34" charset="-120"/>
                <a:ea typeface="微軟正黑體" panose="020B0604030504040204" pitchFamily="34" charset="-120"/>
                <a:cs typeface="+mn-cs"/>
              </a:rPr>
              <a:t>未來</a:t>
            </a:r>
            <a:r>
              <a:rPr lang="zh-TW" altLang="en-US" sz="3200" b="1" kern="0" dirty="0">
                <a:solidFill>
                  <a:srgbClr val="C00000"/>
                </a:solidFill>
                <a:latin typeface="微軟正黑體" panose="020B0604030504040204" pitchFamily="34" charset="-120"/>
                <a:ea typeface="微軟正黑體" panose="020B0604030504040204" pitchFamily="34" charset="-120"/>
                <a:cs typeface="Arial" pitchFamily="34" charset="0"/>
              </a:rPr>
              <a:t>調整</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(2/2)</a:t>
            </a:r>
            <a:endParaRPr lang="en-US" sz="2400" dirty="0"/>
          </a:p>
        </p:txBody>
      </p:sp>
    </p:spTree>
    <p:extLst>
      <p:ext uri="{BB962C8B-B14F-4D97-AF65-F5344CB8AC3E}">
        <p14:creationId xmlns:p14="http://schemas.microsoft.com/office/powerpoint/2010/main" val="575357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68724" y="2639198"/>
            <a:ext cx="7054552" cy="1546400"/>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rPr>
              <a:t>特殊選才</a:t>
            </a:r>
            <a:br>
              <a:rPr lang="en-US" altLang="zh-TW" sz="4800" dirty="0">
                <a:solidFill>
                  <a:schemeClr val="tx1"/>
                </a:solidFill>
                <a:latin typeface="微軟正黑體" panose="020B0604030504040204" pitchFamily="34" charset="-120"/>
                <a:ea typeface="微軟正黑體" panose="020B0604030504040204" pitchFamily="34" charset="-120"/>
                <a:cs typeface="Arial Unicode MS" pitchFamily="34" charset="-120"/>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聯合招生</a:t>
            </a:r>
          </a:p>
        </p:txBody>
      </p:sp>
      <p:sp>
        <p:nvSpPr>
          <p:cNvPr id="4" name="矩形 3"/>
          <p:cNvSpPr/>
          <p:nvPr/>
        </p:nvSpPr>
        <p:spPr>
          <a:xfrm>
            <a:off x="2211558" y="4661054"/>
            <a:ext cx="7918648" cy="1969770"/>
          </a:xfrm>
          <a:prstGeom prst="rect">
            <a:avLst/>
          </a:prstGeom>
        </p:spPr>
        <p:txBody>
          <a:bodyPr wrap="square">
            <a:spAutoFit/>
          </a:bodyPr>
          <a:lstStyle/>
          <a:p>
            <a:pPr>
              <a:spcBef>
                <a:spcPts val="363"/>
              </a:spcBef>
            </a:pPr>
            <a:r>
              <a:rPr lang="zh-TW" altLang="en-US" sz="2800" b="1" dirty="0">
                <a:latin typeface="微軟正黑體" panose="020B0604030504040204" pitchFamily="34" charset="-120"/>
                <a:ea typeface="微軟正黑體" panose="020B0604030504040204" pitchFamily="34" charset="-120"/>
              </a:rPr>
              <a:t>主辦單位：技專校院招生委員會聯合會</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電話：</a:t>
            </a:r>
            <a:r>
              <a:rPr lang="en-US" altLang="zh-TW" sz="2800" b="1" dirty="0">
                <a:latin typeface="微軟正黑體" panose="020B0604030504040204" pitchFamily="34" charset="-120"/>
                <a:ea typeface="微軟正黑體" panose="020B0604030504040204" pitchFamily="34" charset="-120"/>
              </a:rPr>
              <a:t>02-27725333</a:t>
            </a:r>
            <a:r>
              <a:rPr lang="zh-TW" altLang="en-US" sz="2800" b="1" dirty="0">
                <a:latin typeface="微軟正黑體" panose="020B0604030504040204" pitchFamily="34" charset="-120"/>
                <a:ea typeface="微軟正黑體" panose="020B0604030504040204" pitchFamily="34" charset="-120"/>
              </a:rPr>
              <a:t> </a:t>
            </a:r>
            <a:r>
              <a:rPr lang="en-US" altLang="zh-TW" sz="2800" b="1" dirty="0"/>
              <a:t> </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https://www.jctv.ntut.edu.tw/enter42/s42/</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            </a:t>
            </a:r>
            <a:endParaRPr lang="en-US" altLang="zh-TW" sz="2800" b="1"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E3527F2D-25A8-B4D6-199F-E1DBC07E4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327" y="4185598"/>
            <a:ext cx="1409897" cy="140989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內容版面配置區 2"/>
          <p:cNvSpPr txBox="1">
            <a:spLocks noGrp="1"/>
          </p:cNvSpPr>
          <p:nvPr>
            <p:ph idx="1"/>
          </p:nvPr>
        </p:nvSpPr>
        <p:spPr>
          <a:xfrm>
            <a:off x="3489875" y="1124744"/>
            <a:ext cx="8702125" cy="671297"/>
          </a:xfrm>
        </p:spPr>
        <p:txBody>
          <a:bodyPr anchor="t"/>
          <a:lstStyle/>
          <a:p>
            <a:pPr marL="285750" indent="-285750">
              <a:spcBef>
                <a:spcPts val="600"/>
              </a:spcBef>
              <a:buFont typeface="Wingdings" panose="05000000000000000000" pitchFamily="2" charset="2"/>
              <a:buChar char="p"/>
            </a:pPr>
            <a:r>
              <a:rPr lang="zh-TW" altLang="en-US" sz="1800" b="1" dirty="0">
                <a:solidFill>
                  <a:schemeClr val="tx1"/>
                </a:solidFill>
                <a:latin typeface="+mn-ea"/>
              </a:rPr>
              <a:t>專業領域具有特殊</a:t>
            </a:r>
            <a:r>
              <a:rPr lang="zh-TW" altLang="en-US" sz="1800" b="1" dirty="0">
                <a:solidFill>
                  <a:srgbClr val="C00000"/>
                </a:solidFill>
                <a:latin typeface="+mn-ea"/>
              </a:rPr>
              <a:t>技能、經歷、背景、成就</a:t>
            </a:r>
            <a:r>
              <a:rPr lang="zh-TW" altLang="en-US" sz="1800" b="1" dirty="0">
                <a:solidFill>
                  <a:schemeClr val="tx1"/>
                </a:solidFill>
                <a:latin typeface="+mn-ea"/>
              </a:rPr>
              <a:t>之學生</a:t>
            </a:r>
            <a:r>
              <a:rPr lang="zh-TW" altLang="en-US" sz="1800" b="1" dirty="0">
                <a:solidFill>
                  <a:srgbClr val="0070C0"/>
                </a:solidFill>
                <a:latin typeface="+mn-ea"/>
              </a:rPr>
              <a:t>（含實驗教育生）</a:t>
            </a:r>
            <a:r>
              <a:rPr lang="en-US" altLang="zh-TW" sz="1800" b="1" dirty="0">
                <a:solidFill>
                  <a:srgbClr val="0070C0"/>
                </a:solidFill>
                <a:latin typeface="+mn-ea"/>
              </a:rPr>
              <a:t> </a:t>
            </a:r>
            <a:r>
              <a:rPr lang="zh-TW" altLang="en-US" sz="1800" b="1" dirty="0">
                <a:solidFill>
                  <a:schemeClr val="tx1"/>
                </a:solidFill>
                <a:latin typeface="+mn-ea"/>
              </a:rPr>
              <a:t>，或是參與青年教育與就業儲蓄帳戶方案</a:t>
            </a:r>
            <a:r>
              <a:rPr lang="zh-TW" altLang="en-US" sz="1800" b="1" dirty="0">
                <a:solidFill>
                  <a:srgbClr val="C00000"/>
                </a:solidFill>
                <a:latin typeface="+mn-ea"/>
              </a:rPr>
              <a:t>完成</a:t>
            </a:r>
            <a:r>
              <a:rPr lang="en-US" altLang="zh-TW" sz="1800" b="1" dirty="0">
                <a:solidFill>
                  <a:srgbClr val="C00000"/>
                </a:solidFill>
                <a:latin typeface="+mn-ea"/>
              </a:rPr>
              <a:t>2~3</a:t>
            </a:r>
            <a:r>
              <a:rPr lang="zh-TW" altLang="en-US" sz="1800" b="1" dirty="0">
                <a:solidFill>
                  <a:srgbClr val="C00000"/>
                </a:solidFill>
                <a:latin typeface="+mn-ea"/>
              </a:rPr>
              <a:t>年期的青年</a:t>
            </a:r>
            <a:r>
              <a:rPr lang="zh-TW" altLang="en-US" sz="1800" b="1" dirty="0">
                <a:solidFill>
                  <a:schemeClr val="tx1"/>
                </a:solidFill>
                <a:latin typeface="+mn-ea"/>
              </a:rPr>
              <a:t>，符合招生學校所訂定條件。</a:t>
            </a:r>
          </a:p>
        </p:txBody>
      </p:sp>
      <p:sp>
        <p:nvSpPr>
          <p:cNvPr id="7" name="標題 1"/>
          <p:cNvSpPr txBox="1">
            <a:spLocks/>
          </p:cNvSpPr>
          <p:nvPr/>
        </p:nvSpPr>
        <p:spPr>
          <a:xfrm>
            <a:off x="0" y="0"/>
            <a:ext cx="4608512"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8" name="標題 1"/>
          <p:cNvSpPr txBox="1">
            <a:spLocks/>
          </p:cNvSpPr>
          <p:nvPr/>
        </p:nvSpPr>
        <p:spPr>
          <a:xfrm>
            <a:off x="188261" y="115867"/>
            <a:ext cx="4256492"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招生簡介</a:t>
            </a:r>
            <a:endParaRPr kumimoji="0" lang="zh-TW" altLang="en-US" sz="2400" dirty="0">
              <a:solidFill>
                <a:schemeClr val="tx1"/>
              </a:solidFill>
              <a:latin typeface="+mn-ea"/>
              <a:ea typeface="+mn-ea"/>
              <a:cs typeface="Oswald"/>
              <a:sym typeface="Oswald"/>
            </a:endParaRPr>
          </a:p>
        </p:txBody>
      </p:sp>
      <p:sp>
        <p:nvSpPr>
          <p:cNvPr id="11" name="矩形 10"/>
          <p:cNvSpPr/>
          <p:nvPr/>
        </p:nvSpPr>
        <p:spPr>
          <a:xfrm>
            <a:off x="2035631" y="3010885"/>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3" name="矩形 12"/>
          <p:cNvSpPr/>
          <p:nvPr/>
        </p:nvSpPr>
        <p:spPr>
          <a:xfrm>
            <a:off x="2042673" y="2034721"/>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矩形 13"/>
          <p:cNvSpPr/>
          <p:nvPr/>
        </p:nvSpPr>
        <p:spPr>
          <a:xfrm>
            <a:off x="2014802" y="1187460"/>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6" name="內容版面配置區 2"/>
          <p:cNvSpPr txBox="1">
            <a:spLocks noGrp="1"/>
          </p:cNvSpPr>
          <p:nvPr>
            <p:ph idx="1"/>
          </p:nvPr>
        </p:nvSpPr>
        <p:spPr>
          <a:xfrm>
            <a:off x="3524788" y="3010885"/>
            <a:ext cx="8403860" cy="3586467"/>
          </a:xfrm>
        </p:spPr>
        <p:txBody>
          <a:bodyPr anchor="t"/>
          <a:lstStyle/>
          <a:p>
            <a:pPr>
              <a:spcBef>
                <a:spcPts val="1200"/>
              </a:spcBef>
            </a:pPr>
            <a:r>
              <a:rPr lang="zh-TW" altLang="en-US" b="1" dirty="0">
                <a:solidFill>
                  <a:srgbClr val="CC0000"/>
                </a:solidFill>
                <a:latin typeface="+mn-ea"/>
              </a:rPr>
              <a:t>總成績 </a:t>
            </a:r>
            <a:r>
              <a:rPr lang="en-US" altLang="zh-TW" b="1" dirty="0">
                <a:solidFill>
                  <a:srgbClr val="CC0000"/>
                </a:solidFill>
                <a:latin typeface="+mn-ea"/>
              </a:rPr>
              <a:t>= </a:t>
            </a:r>
            <a:r>
              <a:rPr lang="zh-TW" altLang="en-US" b="1" dirty="0">
                <a:solidFill>
                  <a:srgbClr val="CC0000"/>
                </a:solidFill>
                <a:latin typeface="+mn-ea"/>
              </a:rPr>
              <a:t>指定項目甄審成績</a:t>
            </a:r>
            <a:r>
              <a:rPr lang="en-US" altLang="zh-TW" b="1" dirty="0">
                <a:solidFill>
                  <a:srgbClr val="CC0000"/>
                </a:solidFill>
                <a:latin typeface="+mn-ea"/>
              </a:rPr>
              <a:t>+</a:t>
            </a:r>
            <a:r>
              <a:rPr lang="zh-TW" altLang="en-US" b="1" dirty="0">
                <a:solidFill>
                  <a:srgbClr val="CC0000"/>
                </a:solidFill>
                <a:latin typeface="+mn-ea"/>
              </a:rPr>
              <a:t>（優待加分）</a:t>
            </a:r>
            <a:endParaRPr lang="en-US" altLang="zh-TW" b="1" dirty="0">
              <a:solidFill>
                <a:srgbClr val="CC0000"/>
              </a:solidFill>
              <a:latin typeface="+mn-ea"/>
            </a:endParaRPr>
          </a:p>
          <a:p>
            <a:pPr marL="342900" indent="-342900">
              <a:spcBef>
                <a:spcPts val="600"/>
              </a:spcBef>
              <a:buFont typeface="Wingdings" panose="05000000000000000000" pitchFamily="2" charset="2"/>
              <a:buChar char="p"/>
            </a:pPr>
            <a:r>
              <a:rPr lang="zh-TW" altLang="en-US" sz="1800" b="1" dirty="0">
                <a:solidFill>
                  <a:srgbClr val="C00000"/>
                </a:solidFill>
                <a:latin typeface="+mn-ea"/>
              </a:rPr>
              <a:t>不採計統一入學測驗成績</a:t>
            </a:r>
            <a:endParaRPr lang="en-US" altLang="zh-TW" sz="1800" b="1" dirty="0">
              <a:solidFill>
                <a:srgbClr val="C00000"/>
              </a:solidFill>
              <a:latin typeface="+mn-ea"/>
            </a:endParaRPr>
          </a:p>
          <a:p>
            <a:pPr marL="342900" indent="-342900">
              <a:spcBef>
                <a:spcPts val="600"/>
              </a:spcBef>
              <a:buFont typeface="Wingdings" panose="05000000000000000000" pitchFamily="2" charset="2"/>
              <a:buChar char="p"/>
            </a:pPr>
            <a:r>
              <a:rPr lang="zh-TW" altLang="en-US" sz="1800" b="1" dirty="0">
                <a:solidFill>
                  <a:schemeClr val="tx1"/>
                </a:solidFill>
                <a:latin typeface="+mn-ea"/>
              </a:rPr>
              <a:t>由各招生學校辦理指定項目甄審，</a:t>
            </a:r>
            <a:r>
              <a:rPr lang="zh-TW" altLang="en-US" sz="1800" b="1" dirty="0">
                <a:solidFill>
                  <a:srgbClr val="C00000"/>
                </a:solidFill>
                <a:latin typeface="+mn-ea"/>
              </a:rPr>
              <a:t>可採書面資料審查、經歷審查、面試、術科實作等</a:t>
            </a:r>
            <a:r>
              <a:rPr lang="zh-TW" altLang="en-US" sz="1800" b="1" dirty="0">
                <a:solidFill>
                  <a:schemeClr val="tx1"/>
                </a:solidFill>
                <a:latin typeface="+mn-ea"/>
              </a:rPr>
              <a:t>。</a:t>
            </a:r>
            <a:r>
              <a:rPr lang="zh-TW" altLang="en-US" sz="1800" b="1" dirty="0">
                <a:solidFill>
                  <a:srgbClr val="0070C0"/>
                </a:solidFill>
                <a:latin typeface="+mn-ea"/>
              </a:rPr>
              <a:t>（青年儲蓄帳戶組繳交「體驗學習報告書」</a:t>
            </a:r>
            <a:r>
              <a:rPr lang="en-US" altLang="zh-TW" sz="1800" b="1" dirty="0">
                <a:solidFill>
                  <a:srgbClr val="0070C0"/>
                </a:solidFill>
                <a:latin typeface="+mn-ea"/>
              </a:rPr>
              <a:t>)</a:t>
            </a:r>
            <a:endParaRPr lang="zh-TW" altLang="en-US" sz="1800" b="1" dirty="0">
              <a:solidFill>
                <a:srgbClr val="0070C0"/>
              </a:solidFill>
              <a:latin typeface="+mn-ea"/>
              <a:sym typeface="Roboto Condensed"/>
            </a:endParaRPr>
          </a:p>
          <a:p>
            <a:pPr marL="342900" indent="-342900">
              <a:spcBef>
                <a:spcPts val="600"/>
              </a:spcBef>
              <a:buFont typeface="Wingdings" panose="05000000000000000000" pitchFamily="2" charset="2"/>
              <a:buChar char="p"/>
            </a:pPr>
            <a:r>
              <a:rPr lang="zh-TW" altLang="en-US" sz="1800" b="1" dirty="0">
                <a:solidFill>
                  <a:schemeClr val="tx1"/>
                </a:solidFill>
                <a:latin typeface="+mn-ea"/>
              </a:rPr>
              <a:t>各系科得訂定「優待加分條件」，可針對不同的教育體系、成長環境、特殊經歷、經濟弱勢以及特定身分、地區之學生給予特別加分。</a:t>
            </a:r>
            <a:endParaRPr lang="en-US" altLang="zh-TW" sz="1800" b="1" dirty="0">
              <a:solidFill>
                <a:srgbClr val="CC0000"/>
              </a:solidFill>
              <a:latin typeface="+mn-ea"/>
            </a:endParaRPr>
          </a:p>
          <a:p>
            <a:pPr marL="785813" indent="-342900">
              <a:spcBef>
                <a:spcPts val="600"/>
              </a:spcBef>
              <a:buFont typeface="Wingdings" panose="05000000000000000000" pitchFamily="2" charset="2"/>
              <a:buChar char="p"/>
            </a:pPr>
            <a:endParaRPr lang="en-US" altLang="zh-TW" sz="1000" b="1" dirty="0">
              <a:solidFill>
                <a:schemeClr val="tx1"/>
              </a:solidFill>
              <a:latin typeface="+mn-ea"/>
            </a:endParaRPr>
          </a:p>
          <a:p>
            <a:pPr marL="785813" indent="-342900">
              <a:spcBef>
                <a:spcPts val="600"/>
              </a:spcBef>
              <a:buFont typeface="Wingdings" panose="05000000000000000000" pitchFamily="2" charset="2"/>
              <a:buChar char="p"/>
            </a:pPr>
            <a:r>
              <a:rPr lang="zh-TW" altLang="en-US" b="1" dirty="0">
                <a:solidFill>
                  <a:schemeClr val="tx1"/>
                </a:solidFill>
                <a:latin typeface="+mn-ea"/>
              </a:rPr>
              <a:t>由招生學校公告備取名單，</a:t>
            </a:r>
            <a:r>
              <a:rPr lang="zh-TW" altLang="en-US" b="1" dirty="0">
                <a:solidFill>
                  <a:srgbClr val="C00000"/>
                </a:solidFill>
                <a:latin typeface="+mn-ea"/>
              </a:rPr>
              <a:t>無論正備取生，</a:t>
            </a:r>
            <a:r>
              <a:rPr lang="zh-TW" altLang="en-US" b="1" dirty="0">
                <a:solidFill>
                  <a:schemeClr val="tx1"/>
                </a:solidFill>
                <a:latin typeface="+mn-ea"/>
              </a:rPr>
              <a:t>需至招生委員會系統</a:t>
            </a:r>
            <a:r>
              <a:rPr lang="zh-TW" altLang="en-US" b="1" dirty="0">
                <a:solidFill>
                  <a:srgbClr val="C00000"/>
                </a:solidFill>
                <a:latin typeface="+mn-ea"/>
              </a:rPr>
              <a:t>登記就讀志願序參加統一分發作業</a:t>
            </a:r>
            <a:r>
              <a:rPr lang="zh-TW" altLang="en-US" b="1" dirty="0">
                <a:solidFill>
                  <a:schemeClr val="tx1"/>
                </a:solidFill>
                <a:latin typeface="+mn-ea"/>
              </a:rPr>
              <a:t>。</a:t>
            </a:r>
            <a:endParaRPr lang="en-US" altLang="zh-TW" b="1" dirty="0">
              <a:solidFill>
                <a:schemeClr val="tx1"/>
              </a:solidFill>
              <a:latin typeface="+mn-ea"/>
            </a:endParaRPr>
          </a:p>
          <a:p>
            <a:pPr marL="785813" indent="-342900">
              <a:spcBef>
                <a:spcPts val="600"/>
              </a:spcBef>
              <a:buFont typeface="Wingdings" panose="05000000000000000000" pitchFamily="2" charset="2"/>
              <a:buChar char="p"/>
            </a:pPr>
            <a:r>
              <a:rPr lang="zh-TW" altLang="en-US" sz="1800" b="1" dirty="0">
                <a:solidFill>
                  <a:schemeClr val="tx1"/>
                </a:solidFill>
                <a:latin typeface="+mn-ea"/>
              </a:rPr>
              <a:t>若同時獲普通大學特殊選才入學錄取，請擇一報到。</a:t>
            </a:r>
            <a:endParaRPr lang="en-US" altLang="zh-TW" sz="1800" b="1" dirty="0">
              <a:solidFill>
                <a:schemeClr val="tx1"/>
              </a:solidFill>
              <a:latin typeface="+mn-ea"/>
              <a:sym typeface="Roboto Condensed"/>
            </a:endParaRPr>
          </a:p>
          <a:p>
            <a:pPr marL="342900" indent="-342900">
              <a:spcBef>
                <a:spcPts val="363"/>
              </a:spcBef>
              <a:buFont typeface="Wingdings" panose="05000000000000000000" pitchFamily="2" charset="2"/>
              <a:buChar char="p"/>
            </a:pPr>
            <a:endParaRPr lang="en-US" altLang="zh-TW" b="1" dirty="0">
              <a:solidFill>
                <a:srgbClr val="607896"/>
              </a:solidFill>
              <a:latin typeface="+mn-ea"/>
              <a:sym typeface="Roboto Condensed"/>
            </a:endParaRPr>
          </a:p>
          <a:p>
            <a:pPr marL="342900" indent="-342900">
              <a:spcBef>
                <a:spcPts val="363"/>
              </a:spcBef>
              <a:buFont typeface="Wingdings" panose="05000000000000000000" pitchFamily="2" charset="2"/>
              <a:buChar char="p"/>
            </a:pPr>
            <a:endParaRPr lang="zh-TW" altLang="en-US" b="1" dirty="0">
              <a:solidFill>
                <a:srgbClr val="607896"/>
              </a:solidFill>
              <a:latin typeface="+mn-ea"/>
              <a:sym typeface="Roboto Condensed"/>
            </a:endParaRPr>
          </a:p>
        </p:txBody>
      </p:sp>
      <p:sp>
        <p:nvSpPr>
          <p:cNvPr id="2" name="矩形 1">
            <a:extLst>
              <a:ext uri="{FF2B5EF4-FFF2-40B4-BE49-F238E27FC236}">
                <a16:creationId xmlns:a16="http://schemas.microsoft.com/office/drawing/2014/main" id="{9EC97561-3477-4874-B392-7E3046D78155}"/>
              </a:ext>
            </a:extLst>
          </p:cNvPr>
          <p:cNvSpPr/>
          <p:nvPr/>
        </p:nvSpPr>
        <p:spPr>
          <a:xfrm>
            <a:off x="3524932" y="1844824"/>
            <a:ext cx="8403859" cy="1077218"/>
          </a:xfrm>
          <a:prstGeom prst="rect">
            <a:avLst/>
          </a:prstGeom>
        </p:spPr>
        <p:txBody>
          <a:bodyPr wrap="square">
            <a:spAutoFit/>
          </a:bodyPr>
          <a:lstStyle/>
          <a:p>
            <a:pPr marL="342900" indent="-342900">
              <a:spcBef>
                <a:spcPts val="0"/>
              </a:spcBef>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個別報名：</a:t>
            </a:r>
            <a:r>
              <a:rPr lang="zh-TW" altLang="en-US" b="1" dirty="0">
                <a:solidFill>
                  <a:srgbClr val="C00000"/>
                </a:solidFill>
                <a:latin typeface="微軟正黑體" panose="020B0604030504040204" pitchFamily="34" charset="-120"/>
                <a:ea typeface="微軟正黑體" panose="020B0604030504040204" pitchFamily="34" charset="-120"/>
                <a:cs typeface="Roboto Condensed"/>
                <a:sym typeface="Roboto Condensed"/>
              </a:rPr>
              <a:t>每位考生可報名</a:t>
            </a:r>
            <a:r>
              <a:rPr lang="en-US" altLang="zh-TW" sz="2800" b="1" dirty="0">
                <a:solidFill>
                  <a:srgbClr val="C00000"/>
                </a:solidFill>
                <a:highlight>
                  <a:srgbClr val="FFFF00"/>
                </a:highlight>
                <a:latin typeface="微軟正黑體" panose="020B0604030504040204" pitchFamily="34" charset="-120"/>
                <a:ea typeface="微軟正黑體" panose="020B0604030504040204" pitchFamily="34" charset="-120"/>
                <a:cs typeface="Roboto Condensed"/>
                <a:sym typeface="Roboto Condensed"/>
              </a:rPr>
              <a:t>5</a:t>
            </a:r>
            <a:r>
              <a:rPr lang="zh-TW" altLang="en-US" b="1" dirty="0">
                <a:solidFill>
                  <a:srgbClr val="C00000"/>
                </a:solidFill>
                <a:latin typeface="微軟正黑體" panose="020B0604030504040204" pitchFamily="34" charset="-120"/>
                <a:ea typeface="微軟正黑體" panose="020B0604030504040204" pitchFamily="34" charset="-120"/>
                <a:cs typeface="Roboto Condensed"/>
                <a:sym typeface="Roboto Condensed"/>
              </a:rPr>
              <a:t>個志願</a:t>
            </a:r>
            <a:endParaRPr lang="zh-TW" altLang="en-US" b="1" dirty="0">
              <a:latin typeface="微軟正黑體" panose="020B0604030504040204" pitchFamily="34" charset="-120"/>
              <a:ea typeface="微軟正黑體" panose="020B0604030504040204" pitchFamily="34" charset="-120"/>
              <a:cs typeface="Roboto Condensed"/>
              <a:sym typeface="Roboto Condensed"/>
            </a:endParaRPr>
          </a:p>
          <a:p>
            <a:pPr marL="342900" indent="-342900">
              <a:spcBef>
                <a:spcPts val="0"/>
              </a:spcBef>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分「技職特才及實驗教育組、青年儲蓄帳戶組」招生</a:t>
            </a:r>
            <a:endParaRPr lang="en-US" altLang="zh-TW" b="1" dirty="0">
              <a:latin typeface="微軟正黑體" panose="020B0604030504040204" pitchFamily="34" charset="-120"/>
              <a:ea typeface="微軟正黑體" panose="020B0604030504040204" pitchFamily="34" charset="-120"/>
            </a:endParaRPr>
          </a:p>
          <a:p>
            <a:pPr marL="342900" indent="-342900">
              <a:spcBef>
                <a:spcPts val="0"/>
              </a:spcBef>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招生簡章可網頁下載</a:t>
            </a:r>
            <a:r>
              <a:rPr lang="zh-TW" altLang="en-US" b="1" dirty="0">
                <a:solidFill>
                  <a:srgbClr val="0070C0"/>
                </a:solidFill>
                <a:latin typeface="微軟正黑體" panose="020B0604030504040204" pitchFamily="34" charset="-120"/>
                <a:ea typeface="微軟正黑體" panose="020B0604030504040204" pitchFamily="34" charset="-120"/>
              </a:rPr>
              <a:t>（未發售紙本）</a:t>
            </a:r>
            <a:endParaRPr lang="en-US" altLang="zh-TW" b="1" dirty="0">
              <a:solidFill>
                <a:srgbClr val="0070C0"/>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D177ABF-86E6-42DB-918C-8489272080F4}"/>
              </a:ext>
            </a:extLst>
          </p:cNvPr>
          <p:cNvSpPr txBox="1"/>
          <p:nvPr/>
        </p:nvSpPr>
        <p:spPr>
          <a:xfrm>
            <a:off x="328377" y="4206914"/>
            <a:ext cx="2577338" cy="715089"/>
          </a:xfrm>
          <a:prstGeom prst="wedgeRoundRectCallout">
            <a:avLst>
              <a:gd name="adj1" fmla="val 33908"/>
              <a:gd name="adj2" fmla="val 67895"/>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66DEFD08-974F-40AA-A9AD-FB743527F63B}"/>
              </a:ext>
            </a:extLst>
          </p:cNvPr>
          <p:cNvSpPr txBox="1"/>
          <p:nvPr/>
        </p:nvSpPr>
        <p:spPr>
          <a:xfrm>
            <a:off x="9696400" y="1870238"/>
            <a:ext cx="1945839" cy="1298377"/>
          </a:xfrm>
          <a:prstGeom prst="wedgeEllipseCallout">
            <a:avLst>
              <a:gd name="adj1" fmla="val -82658"/>
              <a:gd name="adj2" fmla="val -24500"/>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15" name="文字版面配置區 1">
            <a:extLst>
              <a:ext uri="{FF2B5EF4-FFF2-40B4-BE49-F238E27FC236}">
                <a16:creationId xmlns:a16="http://schemas.microsoft.com/office/drawing/2014/main" id="{FFC3B4DB-E5BA-4A87-B8C6-B08EBC7A604E}"/>
              </a:ext>
            </a:extLst>
          </p:cNvPr>
          <p:cNvSpPr txBox="1">
            <a:spLocks/>
          </p:cNvSpPr>
          <p:nvPr/>
        </p:nvSpPr>
        <p:spPr>
          <a:xfrm>
            <a:off x="9480376" y="260648"/>
            <a:ext cx="2448272" cy="773745"/>
          </a:xfrm>
          <a:prstGeom prst="rect">
            <a:avLst/>
          </a:prstGeom>
          <a:solidFill>
            <a:srgbClr val="FFCC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12/16-20</a:t>
            </a:r>
          </a:p>
          <a:p>
            <a:pPr fontAlgn="auto">
              <a:lnSpc>
                <a:spcPts val="1400"/>
              </a:lnSpc>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指定項目甄審</a:t>
            </a:r>
            <a:r>
              <a:rPr kumimoji="0" lang="en-US" altLang="zh-TW" sz="1200" b="1" kern="0" dirty="0">
                <a:solidFill>
                  <a:srgbClr val="FF0000"/>
                </a:solidFill>
                <a:latin typeface="微軟正黑體" panose="020B0604030504040204" pitchFamily="34" charset="-120"/>
                <a:ea typeface="微軟正黑體" panose="020B0604030504040204" pitchFamily="34" charset="-120"/>
              </a:rPr>
              <a:t>2/4-9</a:t>
            </a:r>
            <a:r>
              <a:rPr kumimoji="0" lang="zh-TW" altLang="en-US" sz="1200" b="1" kern="0" dirty="0">
                <a:solidFill>
                  <a:srgbClr val="FF00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0000"/>
              </a:solidFill>
              <a:latin typeface="微軟正黑體" panose="020B0604030504040204" pitchFamily="34" charset="-120"/>
              <a:ea typeface="微軟正黑體" panose="020B0604030504040204" pitchFamily="34" charset="-120"/>
            </a:endParaRP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2/12-14</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3/4</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DAC5CFD0-E000-BC94-EBB8-1E6382101F6D}"/>
              </a:ext>
            </a:extLst>
          </p:cNvPr>
          <p:cNvSpPr/>
          <p:nvPr/>
        </p:nvSpPr>
        <p:spPr>
          <a:xfrm>
            <a:off x="2062128" y="5248998"/>
            <a:ext cx="1800493" cy="646331"/>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rgbClr val="FFFF00"/>
                </a:solidFill>
                <a:latin typeface="+mn-ea"/>
                <a:ea typeface="+mn-ea"/>
              </a:rPr>
              <a:t>登記就讀志願序</a:t>
            </a:r>
            <a:endParaRPr lang="en-US" altLang="zh-TW" b="1" dirty="0">
              <a:solidFill>
                <a:srgbClr val="FFFF00"/>
              </a:solidFill>
              <a:latin typeface="+mn-ea"/>
            </a:endParaRPr>
          </a:p>
          <a:p>
            <a:r>
              <a:rPr lang="zh-TW" altLang="en-US" b="1" dirty="0">
                <a:solidFill>
                  <a:schemeClr val="bg1"/>
                </a:solidFill>
                <a:latin typeface="微軟正黑體" panose="020B0604030504040204" pitchFamily="34" charset="-120"/>
                <a:ea typeface="微軟正黑體" panose="020B0604030504040204" pitchFamily="34" charset="-120"/>
              </a:rPr>
              <a:t>統一志願序分發</a:t>
            </a:r>
            <a:endParaRPr lang="zh-TW" altLang="en-US" dirty="0">
              <a:solidFill>
                <a:schemeClr val="bg1"/>
              </a:solidFill>
            </a:endParaRPr>
          </a:p>
        </p:txBody>
      </p:sp>
    </p:spTree>
    <p:extLst>
      <p:ext uri="{BB962C8B-B14F-4D97-AF65-F5344CB8AC3E}">
        <p14:creationId xmlns:p14="http://schemas.microsoft.com/office/powerpoint/2010/main" val="2559700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B3F3640-79DB-E0FE-CA58-E70C947D742C}"/>
              </a:ext>
            </a:extLst>
          </p:cNvPr>
          <p:cNvPicPr>
            <a:picLocks noChangeAspect="1"/>
          </p:cNvPicPr>
          <p:nvPr/>
        </p:nvPicPr>
        <p:blipFill>
          <a:blip r:embed="rId3"/>
          <a:stretch>
            <a:fillRect/>
          </a:stretch>
        </p:blipFill>
        <p:spPr>
          <a:xfrm>
            <a:off x="-24680" y="1052736"/>
            <a:ext cx="6119529" cy="4839393"/>
          </a:xfrm>
          <a:prstGeom prst="rect">
            <a:avLst/>
          </a:prstGeom>
        </p:spPr>
      </p:pic>
      <p:sp>
        <p:nvSpPr>
          <p:cNvPr id="5" name="標題 1"/>
          <p:cNvSpPr txBox="1">
            <a:spLocks/>
          </p:cNvSpPr>
          <p:nvPr/>
        </p:nvSpPr>
        <p:spPr>
          <a:xfrm>
            <a:off x="5372836" y="187640"/>
            <a:ext cx="2426148" cy="64930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fontAlgn="auto"/>
            <a:r>
              <a:rPr kumimoji="0" lang="en-US" altLang="zh-TW" kern="0" dirty="0">
                <a:latin typeface="+mn-ea"/>
                <a:ea typeface="+mn-ea"/>
              </a:rPr>
              <a:t>(</a:t>
            </a:r>
            <a:r>
              <a:rPr kumimoji="0" lang="zh-TW" altLang="en-US" kern="0" dirty="0">
                <a:latin typeface="+mn-ea"/>
                <a:ea typeface="+mn-ea"/>
              </a:rPr>
              <a:t>技職特才組</a:t>
            </a:r>
            <a:r>
              <a:rPr kumimoji="0" lang="en-US" altLang="zh-TW" kern="0" dirty="0">
                <a:latin typeface="+mn-ea"/>
                <a:ea typeface="+mn-ea"/>
              </a:rPr>
              <a:t>)</a:t>
            </a:r>
            <a:endParaRPr kumimoji="0" lang="zh-TW" altLang="en-US" kern="0" dirty="0">
              <a:latin typeface="+mn-ea"/>
              <a:ea typeface="+mn-ea"/>
            </a:endParaRPr>
          </a:p>
        </p:txBody>
      </p:sp>
      <p:sp>
        <p:nvSpPr>
          <p:cNvPr id="7" name="矩形 6"/>
          <p:cNvSpPr/>
          <p:nvPr/>
        </p:nvSpPr>
        <p:spPr>
          <a:xfrm>
            <a:off x="346158" y="2977876"/>
            <a:ext cx="1242652" cy="31193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標題 1"/>
          <p:cNvSpPr txBox="1">
            <a:spLocks/>
          </p:cNvSpPr>
          <p:nvPr/>
        </p:nvSpPr>
        <p:spPr>
          <a:xfrm>
            <a:off x="0" y="0"/>
            <a:ext cx="5372837"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3" name="標題 1"/>
          <p:cNvSpPr txBox="1">
            <a:spLocks/>
          </p:cNvSpPr>
          <p:nvPr/>
        </p:nvSpPr>
        <p:spPr>
          <a:xfrm>
            <a:off x="188261" y="115867"/>
            <a:ext cx="4962434"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簡章查詢</a:t>
            </a:r>
            <a:r>
              <a:rPr kumimoji="0" lang="en-US" altLang="zh-TW" sz="2400" dirty="0">
                <a:solidFill>
                  <a:schemeClr val="tx1"/>
                </a:solidFill>
                <a:latin typeface="+mn-ea"/>
                <a:cs typeface="Oswald"/>
              </a:rPr>
              <a:t>(</a:t>
            </a:r>
            <a:r>
              <a:rPr kumimoji="0" lang="zh-TW" altLang="en-US" sz="2400" dirty="0">
                <a:solidFill>
                  <a:schemeClr val="tx1"/>
                </a:solidFill>
                <a:latin typeface="+mn-ea"/>
                <a:cs typeface="Oswald"/>
              </a:rPr>
              <a:t>示例</a:t>
            </a:r>
            <a:r>
              <a:rPr kumimoji="0" lang="en-US" altLang="zh-TW" sz="2400" dirty="0">
                <a:solidFill>
                  <a:schemeClr val="tx1"/>
                </a:solidFill>
                <a:latin typeface="+mn-ea"/>
                <a:cs typeface="Oswald"/>
              </a:rPr>
              <a:t>)</a:t>
            </a:r>
            <a:endParaRPr kumimoji="0" lang="zh-TW" altLang="en-US" sz="2400" dirty="0">
              <a:solidFill>
                <a:schemeClr val="tx1"/>
              </a:solidFill>
              <a:latin typeface="+mn-ea"/>
              <a:ea typeface="+mn-ea"/>
              <a:cs typeface="Oswald"/>
              <a:sym typeface="Oswald"/>
            </a:endParaRPr>
          </a:p>
        </p:txBody>
      </p:sp>
      <p:sp>
        <p:nvSpPr>
          <p:cNvPr id="17" name="矩形 16"/>
          <p:cNvSpPr/>
          <p:nvPr/>
        </p:nvSpPr>
        <p:spPr>
          <a:xfrm>
            <a:off x="6168368" y="1529639"/>
            <a:ext cx="5057020" cy="636072"/>
          </a:xfrm>
          <a:prstGeom prst="rect">
            <a:avLst/>
          </a:prstGeom>
        </p:spPr>
        <p:txBody>
          <a:bodyPr wrap="square">
            <a:spAutoFit/>
          </a:bodyPr>
          <a:lstStyle/>
          <a:p>
            <a:pPr>
              <a:spcBef>
                <a:spcPts val="363"/>
              </a:spcBef>
            </a:pPr>
            <a:r>
              <a:rPr lang="en-US" altLang="zh-TW" sz="1600" b="1" spc="50" dirty="0">
                <a:ln w="3175" cmpd="sng">
                  <a:noFill/>
                  <a:prstDash val="solid"/>
                </a:ln>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https://www.jctv.ntut.edu.tw/enter42/s42/</a:t>
            </a:r>
            <a:endParaRPr lang="en-US" altLang="zh-TW" sz="1600" dirty="0">
              <a:ln w="3175" cmpd="sng">
                <a:noFill/>
                <a:prstDash val="solid"/>
              </a:ln>
              <a:effectLst/>
              <a:latin typeface="微軟正黑體" panose="020B0604030504040204" pitchFamily="34" charset="-120"/>
              <a:ea typeface="微軟正黑體" panose="020B0604030504040204" pitchFamily="34" charset="-120"/>
            </a:endParaRPr>
          </a:p>
          <a:p>
            <a:pPr>
              <a:spcBef>
                <a:spcPts val="363"/>
              </a:spcBef>
            </a:pPr>
            <a:r>
              <a:rPr lang="zh-TW" altLang="en-US" sz="1600" b="1" dirty="0">
                <a:effectLst/>
                <a:latin typeface="微軟正黑體" panose="020B0604030504040204" pitchFamily="34" charset="-120"/>
                <a:ea typeface="微軟正黑體" panose="020B0604030504040204" pitchFamily="34" charset="-120"/>
              </a:rPr>
              <a:t>            </a:t>
            </a:r>
            <a:endParaRPr lang="en-US" altLang="zh-TW" sz="1600" b="1" dirty="0">
              <a:effectLst/>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C3BD5333-803C-429F-8EAB-170141814721}"/>
              </a:ext>
            </a:extLst>
          </p:cNvPr>
          <p:cNvPicPr>
            <a:picLocks noChangeAspect="1"/>
          </p:cNvPicPr>
          <p:nvPr/>
        </p:nvPicPr>
        <p:blipFill rotWithShape="1">
          <a:blip r:embed="rId5"/>
          <a:srcRect b="4726"/>
          <a:stretch/>
        </p:blipFill>
        <p:spPr>
          <a:xfrm>
            <a:off x="1905172" y="1939277"/>
            <a:ext cx="7942265" cy="4802856"/>
          </a:xfrm>
          <a:prstGeom prst="rect">
            <a:avLst/>
          </a:prstGeom>
        </p:spPr>
      </p:pic>
      <p:sp>
        <p:nvSpPr>
          <p:cNvPr id="9" name="矩形 8"/>
          <p:cNvSpPr/>
          <p:nvPr/>
        </p:nvSpPr>
        <p:spPr>
          <a:xfrm>
            <a:off x="1977025" y="6367241"/>
            <a:ext cx="1670703" cy="2893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15" name="矩形 14"/>
          <p:cNvSpPr/>
          <p:nvPr/>
        </p:nvSpPr>
        <p:spPr>
          <a:xfrm>
            <a:off x="4036629" y="4054941"/>
            <a:ext cx="2908846" cy="31299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16" name="矩形 15"/>
          <p:cNvSpPr/>
          <p:nvPr/>
        </p:nvSpPr>
        <p:spPr>
          <a:xfrm>
            <a:off x="4032181" y="4631109"/>
            <a:ext cx="2908846" cy="335759"/>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2" name="矩形 1"/>
          <p:cNvSpPr/>
          <p:nvPr/>
        </p:nvSpPr>
        <p:spPr>
          <a:xfrm>
            <a:off x="3000824" y="3427447"/>
            <a:ext cx="1170513" cy="1107996"/>
          </a:xfrm>
          <a:prstGeom prst="rect">
            <a:avLst/>
          </a:prstGeom>
        </p:spPr>
        <p:txBody>
          <a:bodyPr wrap="none">
            <a:spAutoFit/>
          </a:bodyPr>
          <a:lstStyle/>
          <a:p>
            <a:pPr marL="1028700" indent="-800100" algn="just">
              <a:spcBef>
                <a:spcPts val="200"/>
              </a:spcBef>
              <a:spcAft>
                <a:spcPts val="200"/>
              </a:spcAft>
            </a:pPr>
            <a:r>
              <a:rPr lang="x-none" altLang="zh-TW" sz="6600" kern="10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en-US" altLang="zh-TW" sz="6600" kern="10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endParaRPr>
          </a:p>
        </p:txBody>
      </p:sp>
      <p:sp>
        <p:nvSpPr>
          <p:cNvPr id="8" name="矩形 7"/>
          <p:cNvSpPr/>
          <p:nvPr/>
        </p:nvSpPr>
        <p:spPr>
          <a:xfrm>
            <a:off x="3030840" y="4371805"/>
            <a:ext cx="1101584" cy="1015663"/>
          </a:xfrm>
          <a:prstGeom prst="rect">
            <a:avLst/>
          </a:prstGeom>
        </p:spPr>
        <p:txBody>
          <a:bodyPr wrap="none">
            <a:spAutoFit/>
          </a:bodyPr>
          <a:lstStyle/>
          <a:p>
            <a:pPr marL="1028700" indent="-800100" algn="just">
              <a:spcBef>
                <a:spcPts val="200"/>
              </a:spcBef>
              <a:spcAft>
                <a:spcPts val="200"/>
              </a:spcAft>
            </a:pPr>
            <a:r>
              <a:rPr lang="x-none" altLang="zh-TW" sz="6000" kern="100" dirty="0">
                <a:solidFill>
                  <a:srgbClr val="FFC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zh-TW" sz="5400" kern="100" dirty="0">
              <a:solidFill>
                <a:srgbClr val="FFC000"/>
              </a:solidFill>
              <a:latin typeface="Times New Roman" panose="02020603050405020304" pitchFamily="18" charset="0"/>
            </a:endParaRPr>
          </a:p>
        </p:txBody>
      </p:sp>
      <p:sp>
        <p:nvSpPr>
          <p:cNvPr id="6" name="內容版面配置區 2">
            <a:extLst>
              <a:ext uri="{FF2B5EF4-FFF2-40B4-BE49-F238E27FC236}">
                <a16:creationId xmlns:a16="http://schemas.microsoft.com/office/drawing/2014/main" id="{2100F253-AAC1-D61C-1195-A713C53889DE}"/>
              </a:ext>
            </a:extLst>
          </p:cNvPr>
          <p:cNvSpPr txBox="1">
            <a:spLocks/>
          </p:cNvSpPr>
          <p:nvPr/>
        </p:nvSpPr>
        <p:spPr>
          <a:xfrm>
            <a:off x="2008467" y="2409073"/>
            <a:ext cx="2259355" cy="69678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sz="3200" b="1" dirty="0">
                <a:solidFill>
                  <a:schemeClr val="tx1"/>
                </a:solidFill>
                <a:highlight>
                  <a:srgbClr val="FCFEB0"/>
                </a:highlight>
                <a:latin typeface="+mn-ea"/>
              </a:rPr>
              <a:t>114</a:t>
            </a:r>
            <a:r>
              <a:rPr kumimoji="0" lang="zh-TW" altLang="en-US" sz="3200" b="1" dirty="0">
                <a:solidFill>
                  <a:schemeClr val="tx1"/>
                </a:solidFill>
                <a:highlight>
                  <a:srgbClr val="FCFEB0"/>
                </a:highlight>
                <a:latin typeface="+mn-ea"/>
              </a:rPr>
              <a:t>學年度</a:t>
            </a:r>
            <a:endParaRPr kumimoji="0" lang="zh-TW" altLang="en-US" sz="4000" b="1" dirty="0">
              <a:solidFill>
                <a:srgbClr val="607896"/>
              </a:solidFill>
              <a:latin typeface="+mn-ea"/>
              <a:cs typeface="Roboto Condensed"/>
              <a:sym typeface="Roboto Condensed"/>
            </a:endParaRPr>
          </a:p>
        </p:txBody>
      </p:sp>
      <p:sp>
        <p:nvSpPr>
          <p:cNvPr id="10" name="矩形 9">
            <a:extLst>
              <a:ext uri="{FF2B5EF4-FFF2-40B4-BE49-F238E27FC236}">
                <a16:creationId xmlns:a16="http://schemas.microsoft.com/office/drawing/2014/main" id="{A478409A-75B8-B4B9-DF44-B868AA7FA491}"/>
              </a:ext>
            </a:extLst>
          </p:cNvPr>
          <p:cNvSpPr/>
          <p:nvPr/>
        </p:nvSpPr>
        <p:spPr>
          <a:xfrm>
            <a:off x="6199980" y="1068964"/>
            <a:ext cx="3724284" cy="412842"/>
          </a:xfrm>
          <a:prstGeom prst="rect">
            <a:avLst/>
          </a:prstGeom>
          <a:solidFill>
            <a:srgbClr val="FC79B2"/>
          </a:solidFill>
        </p:spPr>
        <p:txBody>
          <a:bodyPr wrap="square">
            <a:noAutofit/>
          </a:bodyPr>
          <a:lstStyle/>
          <a:p>
            <a:r>
              <a:rPr lang="en-US" altLang="zh-TW" sz="2000" b="1" dirty="0">
                <a:latin typeface="微軟正黑體" panose="020B0604030504040204" pitchFamily="34" charset="-120"/>
                <a:ea typeface="微軟正黑體" panose="020B0604030504040204" pitchFamily="34" charset="-120"/>
                <a:cs typeface="Oswald"/>
              </a:rPr>
              <a:t>114</a:t>
            </a:r>
            <a:r>
              <a:rPr lang="zh-TW" altLang="en-US" sz="2000" b="1" dirty="0">
                <a:latin typeface="微軟正黑體" panose="020B0604030504040204" pitchFamily="34" charset="-120"/>
                <a:ea typeface="微軟正黑體" panose="020B0604030504040204" pitchFamily="34" charset="-120"/>
                <a:cs typeface="Oswald"/>
              </a:rPr>
              <a:t>學年度資料，請自行查詢</a:t>
            </a:r>
            <a:endParaRPr lang="en-US" altLang="zh-TW" sz="3200" b="1" dirty="0">
              <a:latin typeface="微軟正黑體" panose="020B0604030504040204" pitchFamily="34" charset="-120"/>
              <a:ea typeface="微軟正黑體" panose="020B0604030504040204" pitchFamily="34" charset="-120"/>
              <a:cs typeface="Oswald"/>
            </a:endParaRPr>
          </a:p>
        </p:txBody>
      </p:sp>
      <p:pic>
        <p:nvPicPr>
          <p:cNvPr id="19" name="圖片 18">
            <a:extLst>
              <a:ext uri="{FF2B5EF4-FFF2-40B4-BE49-F238E27FC236}">
                <a16:creationId xmlns:a16="http://schemas.microsoft.com/office/drawing/2014/main" id="{6CDEC7CA-8E25-B1DC-6C60-3956B9FEE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986" y="1879910"/>
            <a:ext cx="1409897" cy="1409897"/>
          </a:xfrm>
          <a:prstGeom prst="rect">
            <a:avLst/>
          </a:prstGeom>
        </p:spPr>
      </p:pic>
    </p:spTree>
    <p:extLst>
      <p:ext uri="{BB962C8B-B14F-4D97-AF65-F5344CB8AC3E}">
        <p14:creationId xmlns:p14="http://schemas.microsoft.com/office/powerpoint/2010/main" val="3770523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73C103-5F8E-4151-B1BA-3F640CE83EBC}"/>
              </a:ext>
            </a:extLst>
          </p:cNvPr>
          <p:cNvPicPr>
            <a:picLocks noChangeAspect="1"/>
          </p:cNvPicPr>
          <p:nvPr/>
        </p:nvPicPr>
        <p:blipFill>
          <a:blip r:embed="rId3"/>
          <a:stretch>
            <a:fillRect/>
          </a:stretch>
        </p:blipFill>
        <p:spPr>
          <a:xfrm>
            <a:off x="47328" y="1018693"/>
            <a:ext cx="11593288" cy="5639015"/>
          </a:xfrm>
          <a:prstGeom prst="rect">
            <a:avLst/>
          </a:prstGeom>
        </p:spPr>
      </p:pic>
      <p:sp>
        <p:nvSpPr>
          <p:cNvPr id="8" name="矩形 7"/>
          <p:cNvSpPr/>
          <p:nvPr/>
        </p:nvSpPr>
        <p:spPr>
          <a:xfrm>
            <a:off x="47328" y="2171506"/>
            <a:ext cx="1398411" cy="39740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矩形 8"/>
          <p:cNvSpPr/>
          <p:nvPr/>
        </p:nvSpPr>
        <p:spPr>
          <a:xfrm>
            <a:off x="73640" y="3157062"/>
            <a:ext cx="1398411" cy="27043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p:cNvSpPr/>
          <p:nvPr/>
        </p:nvSpPr>
        <p:spPr>
          <a:xfrm>
            <a:off x="2820012" y="2082162"/>
            <a:ext cx="5265900" cy="24860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p:cNvSpPr/>
          <p:nvPr/>
        </p:nvSpPr>
        <p:spPr>
          <a:xfrm>
            <a:off x="8112224" y="1412776"/>
            <a:ext cx="1872208" cy="174428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4" name="矩形 13"/>
          <p:cNvSpPr/>
          <p:nvPr/>
        </p:nvSpPr>
        <p:spPr>
          <a:xfrm>
            <a:off x="2841488" y="2330765"/>
            <a:ext cx="5244424" cy="153028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3" name="矩形 12"/>
          <p:cNvSpPr/>
          <p:nvPr/>
        </p:nvSpPr>
        <p:spPr>
          <a:xfrm>
            <a:off x="6092584" y="3150085"/>
            <a:ext cx="6085372" cy="1187574"/>
          </a:xfrm>
          <a:prstGeom prst="rect">
            <a:avLst/>
          </a:prstGeom>
          <a:solidFill>
            <a:schemeClr val="bg1"/>
          </a:solid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標題 1"/>
          <p:cNvSpPr txBox="1">
            <a:spLocks/>
          </p:cNvSpPr>
          <p:nvPr/>
        </p:nvSpPr>
        <p:spPr>
          <a:xfrm>
            <a:off x="36001" y="-42863"/>
            <a:ext cx="5372837"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9" name="標題 1"/>
          <p:cNvSpPr txBox="1">
            <a:spLocks/>
          </p:cNvSpPr>
          <p:nvPr/>
        </p:nvSpPr>
        <p:spPr>
          <a:xfrm>
            <a:off x="188261" y="115867"/>
            <a:ext cx="4962434"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簡章分則</a:t>
            </a:r>
            <a:r>
              <a:rPr kumimoji="0" lang="en-US" altLang="zh-TW" sz="2400" dirty="0">
                <a:solidFill>
                  <a:schemeClr val="tx1"/>
                </a:solidFill>
                <a:latin typeface="+mn-ea"/>
                <a:ea typeface="+mn-ea"/>
                <a:cs typeface="Oswald"/>
              </a:rPr>
              <a:t>(</a:t>
            </a:r>
            <a:r>
              <a:rPr kumimoji="0" lang="zh-TW" altLang="en-US" sz="2400" dirty="0">
                <a:solidFill>
                  <a:schemeClr val="tx1"/>
                </a:solidFill>
                <a:latin typeface="+mn-ea"/>
                <a:ea typeface="+mn-ea"/>
                <a:cs typeface="Oswald"/>
              </a:rPr>
              <a:t>示例</a:t>
            </a:r>
            <a:r>
              <a:rPr kumimoji="0" lang="en-US" altLang="zh-TW" sz="2400" dirty="0">
                <a:solidFill>
                  <a:schemeClr val="tx1"/>
                </a:solidFill>
                <a:latin typeface="+mn-ea"/>
                <a:ea typeface="+mn-ea"/>
                <a:cs typeface="Oswald"/>
              </a:rPr>
              <a:t>)</a:t>
            </a:r>
            <a:endParaRPr kumimoji="0" lang="zh-TW" altLang="en-US" sz="2400" dirty="0">
              <a:solidFill>
                <a:schemeClr val="tx1"/>
              </a:solidFill>
              <a:latin typeface="+mn-ea"/>
              <a:ea typeface="+mn-ea"/>
              <a:cs typeface="Oswald"/>
              <a:sym typeface="Oswald"/>
            </a:endParaRPr>
          </a:p>
        </p:txBody>
      </p:sp>
      <p:sp>
        <p:nvSpPr>
          <p:cNvPr id="15" name="矩形 14"/>
          <p:cNvSpPr/>
          <p:nvPr/>
        </p:nvSpPr>
        <p:spPr>
          <a:xfrm>
            <a:off x="4511824" y="5264203"/>
            <a:ext cx="7128792" cy="89857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id="{5DD6ADCB-79F2-4764-BEF2-20329147A454}"/>
              </a:ext>
            </a:extLst>
          </p:cNvPr>
          <p:cNvGrpSpPr/>
          <p:nvPr/>
        </p:nvGrpSpPr>
        <p:grpSpPr>
          <a:xfrm>
            <a:off x="6263304" y="3260917"/>
            <a:ext cx="5885461" cy="984885"/>
            <a:chOff x="6263304" y="3260917"/>
            <a:chExt cx="5885461" cy="984885"/>
          </a:xfrm>
        </p:grpSpPr>
        <p:sp>
          <p:nvSpPr>
            <p:cNvPr id="20" name="標題 1">
              <a:extLst>
                <a:ext uri="{FF2B5EF4-FFF2-40B4-BE49-F238E27FC236}">
                  <a16:creationId xmlns:a16="http://schemas.microsoft.com/office/drawing/2014/main" id="{980C7ACD-CD9B-47B0-AAC6-209628ED5C9B}"/>
                </a:ext>
              </a:extLst>
            </p:cNvPr>
            <p:cNvSpPr txBox="1">
              <a:spLocks/>
            </p:cNvSpPr>
            <p:nvPr/>
          </p:nvSpPr>
          <p:spPr>
            <a:xfrm>
              <a:off x="6263304" y="3299424"/>
              <a:ext cx="746827" cy="453819"/>
            </a:xfrm>
            <a:prstGeom prst="rect">
              <a:avLst/>
            </a:prstGeom>
            <a:solidFill>
              <a:srgbClr val="F5BAF6"/>
            </a:solidFill>
            <a:ln>
              <a:noFill/>
            </a:ln>
          </p:spPr>
          <p:txBody>
            <a:bodyPr wrap="square" lIns="0" tIns="0" rIns="0" bIns="0"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algn="ctr" fontAlgn="auto"/>
              <a:r>
                <a:rPr kumimoji="0" lang="zh-TW" altLang="en-US" sz="1400" kern="0" dirty="0">
                  <a:solidFill>
                    <a:schemeClr val="tx1"/>
                  </a:solidFill>
                  <a:latin typeface="+mn-ea"/>
                  <a:ea typeface="+mn-ea"/>
                </a:rPr>
                <a:t>優待加分條件</a:t>
              </a:r>
            </a:p>
          </p:txBody>
        </p:sp>
        <p:sp>
          <p:nvSpPr>
            <p:cNvPr id="2" name="矩形 1">
              <a:extLst>
                <a:ext uri="{FF2B5EF4-FFF2-40B4-BE49-F238E27FC236}">
                  <a16:creationId xmlns:a16="http://schemas.microsoft.com/office/drawing/2014/main" id="{251602E5-ABB6-4567-8003-103FA9501D59}"/>
                </a:ext>
              </a:extLst>
            </p:cNvPr>
            <p:cNvSpPr/>
            <p:nvPr/>
          </p:nvSpPr>
          <p:spPr>
            <a:xfrm>
              <a:off x="7085414" y="3260917"/>
              <a:ext cx="5063351" cy="984885"/>
            </a:xfrm>
            <a:prstGeom prst="rect">
              <a:avLst/>
            </a:prstGeom>
            <a:solidFill>
              <a:schemeClr val="bg1"/>
            </a:solidFill>
          </p:spPr>
          <p:txBody>
            <a:bodyPr wrap="square" lIns="0" tIns="0" rIns="0" bIns="0">
              <a:spAutoFit/>
            </a:bodyPr>
            <a:lstStyle/>
            <a:p>
              <a:r>
                <a:rPr lang="zh-TW" altLang="en-US" sz="1600" dirty="0">
                  <a:latin typeface="微軟正黑體" panose="020B0604030504040204" pitchFamily="34" charset="-120"/>
                  <a:ea typeface="微軟正黑體" panose="020B0604030504040204" pitchFamily="34" charset="-120"/>
                </a:rPr>
                <a:t>1.具低收或中低收入戶身分10% </a:t>
              </a:r>
            </a:p>
            <a:p>
              <a:r>
                <a:rPr lang="zh-TW" altLang="en-US" sz="1600" dirty="0">
                  <a:latin typeface="微軟正黑體" panose="020B0604030504040204" pitchFamily="34" charset="-120"/>
                  <a:ea typeface="微軟正黑體" panose="020B0604030504040204" pitchFamily="34" charset="-120"/>
                </a:rPr>
                <a:t>2.屬新住民或其子女5% </a:t>
              </a:r>
            </a:p>
            <a:p>
              <a:r>
                <a:rPr lang="zh-TW" altLang="en-US" sz="1600" dirty="0">
                  <a:latin typeface="微軟正黑體" panose="020B0604030504040204" pitchFamily="34" charset="-120"/>
                  <a:ea typeface="微軟正黑體" panose="020B0604030504040204" pitchFamily="34" charset="-120"/>
                </a:rPr>
                <a:t>3.屬原住民學生5% </a:t>
              </a:r>
            </a:p>
            <a:p>
              <a:r>
                <a:rPr lang="zh-TW" altLang="en-US" sz="1600" dirty="0">
                  <a:latin typeface="微軟正黑體" panose="020B0604030504040204" pitchFamily="34" charset="-120"/>
                  <a:ea typeface="微軟正黑體" panose="020B0604030504040204" pitchFamily="34" charset="-120"/>
                </a:rPr>
                <a:t>4.屬不同教育資歷學生(含境外臺生或</a:t>
              </a:r>
              <a:r>
                <a:rPr lang="zh-TW" altLang="en-US" sz="1600" dirty="0">
                  <a:highlight>
                    <a:srgbClr val="FFFF00"/>
                  </a:highlight>
                  <a:latin typeface="微軟正黑體" panose="020B0604030504040204" pitchFamily="34" charset="-120"/>
                  <a:ea typeface="微軟正黑體" panose="020B0604030504040204" pitchFamily="34" charset="-120"/>
                </a:rPr>
                <a:t>實驗教育學生</a:t>
              </a:r>
              <a:r>
                <a:rPr lang="zh-TW" altLang="en-US" sz="1600" dirty="0">
                  <a:latin typeface="微軟正黑體" panose="020B0604030504040204" pitchFamily="34" charset="-120"/>
                  <a:ea typeface="微軟正黑體" panose="020B0604030504040204" pitchFamily="34" charset="-120"/>
                </a:rPr>
                <a:t>)10% </a:t>
              </a:r>
            </a:p>
          </p:txBody>
        </p:sp>
      </p:grpSp>
      <p:sp>
        <p:nvSpPr>
          <p:cNvPr id="16" name="矩形 15">
            <a:extLst>
              <a:ext uri="{FF2B5EF4-FFF2-40B4-BE49-F238E27FC236}">
                <a16:creationId xmlns:a16="http://schemas.microsoft.com/office/drawing/2014/main" id="{518CF6D8-3F36-4A02-A1EC-CC38E37D1773}"/>
              </a:ext>
            </a:extLst>
          </p:cNvPr>
          <p:cNvSpPr/>
          <p:nvPr/>
        </p:nvSpPr>
        <p:spPr>
          <a:xfrm>
            <a:off x="75019" y="3458121"/>
            <a:ext cx="1772509" cy="263603"/>
          </a:xfrm>
          <a:prstGeom prst="rect">
            <a:avLst/>
          </a:prstGeom>
          <a:noFill/>
          <a:ln w="38100" cmpd="sng">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E52F865-851C-4D66-8854-919F029DCBCC}"/>
              </a:ext>
            </a:extLst>
          </p:cNvPr>
          <p:cNvSpPr/>
          <p:nvPr/>
        </p:nvSpPr>
        <p:spPr>
          <a:xfrm>
            <a:off x="7522181" y="482443"/>
            <a:ext cx="4118435" cy="461665"/>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2823850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E006E5-4D07-4754-B5EA-4F15190EC834}"/>
              </a:ext>
            </a:extLst>
          </p:cNvPr>
          <p:cNvPicPr>
            <a:picLocks noChangeAspect="1"/>
          </p:cNvPicPr>
          <p:nvPr/>
        </p:nvPicPr>
        <p:blipFill>
          <a:blip r:embed="rId3"/>
          <a:stretch>
            <a:fillRect/>
          </a:stretch>
        </p:blipFill>
        <p:spPr>
          <a:xfrm>
            <a:off x="76385" y="764704"/>
            <a:ext cx="6019615" cy="5668757"/>
          </a:xfrm>
          <a:prstGeom prst="rect">
            <a:avLst/>
          </a:prstGeom>
        </p:spPr>
      </p:pic>
      <p:pic>
        <p:nvPicPr>
          <p:cNvPr id="4" name="圖片 3">
            <a:extLst>
              <a:ext uri="{FF2B5EF4-FFF2-40B4-BE49-F238E27FC236}">
                <a16:creationId xmlns:a16="http://schemas.microsoft.com/office/drawing/2014/main" id="{2B1EDB00-ABF6-417E-A939-2FC14C824A07}"/>
              </a:ext>
            </a:extLst>
          </p:cNvPr>
          <p:cNvPicPr>
            <a:picLocks noChangeAspect="1"/>
          </p:cNvPicPr>
          <p:nvPr/>
        </p:nvPicPr>
        <p:blipFill>
          <a:blip r:embed="rId4"/>
          <a:stretch>
            <a:fillRect/>
          </a:stretch>
        </p:blipFill>
        <p:spPr>
          <a:xfrm>
            <a:off x="6062317" y="3501008"/>
            <a:ext cx="6096884" cy="2971532"/>
          </a:xfrm>
          <a:prstGeom prst="rect">
            <a:avLst/>
          </a:prstGeom>
        </p:spPr>
      </p:pic>
      <p:sp>
        <p:nvSpPr>
          <p:cNvPr id="7" name="矩形 6">
            <a:extLst>
              <a:ext uri="{FF2B5EF4-FFF2-40B4-BE49-F238E27FC236}">
                <a16:creationId xmlns:a16="http://schemas.microsoft.com/office/drawing/2014/main" id="{312538CA-8ADF-4830-ABCB-51E1A7CFFC27}"/>
              </a:ext>
            </a:extLst>
          </p:cNvPr>
          <p:cNvSpPr/>
          <p:nvPr/>
        </p:nvSpPr>
        <p:spPr>
          <a:xfrm>
            <a:off x="6227409" y="784238"/>
            <a:ext cx="5787320" cy="2462213"/>
          </a:xfrm>
          <a:prstGeom prst="rect">
            <a:avLst/>
          </a:prstGeom>
          <a:solidFill>
            <a:srgbClr val="E6E0EC"/>
          </a:solidFill>
        </p:spPr>
        <p:txBody>
          <a:bodyPr wrap="square">
            <a:spAutoFit/>
          </a:bodyPr>
          <a:lstStyle/>
          <a:p>
            <a:pPr marL="285750" indent="-285750" algn="just">
              <a:spcBef>
                <a:spcPts val="600"/>
              </a:spcBef>
              <a:buFont typeface="Wingdings" panose="05000000000000000000" pitchFamily="2" charset="2"/>
              <a:buChar char="ü"/>
            </a:pPr>
            <a:r>
              <a:rPr lang="zh-TW" altLang="en-US" b="1" dirty="0">
                <a:solidFill>
                  <a:srgbClr val="C00000"/>
                </a:solidFill>
                <a:latin typeface="微軟正黑體" panose="020B0604030504040204" pitchFamily="34" charset="-120"/>
                <a:ea typeface="微軟正黑體" panose="020B0604030504040204" pitchFamily="34" charset="-120"/>
              </a:rPr>
              <a:t>所有</a:t>
            </a:r>
            <a:r>
              <a:rPr lang="zh-TW" altLang="en-US" sz="2400" b="1" dirty="0">
                <a:solidFill>
                  <a:srgbClr val="C00000"/>
                </a:solidFill>
                <a:latin typeface="微軟正黑體" panose="020B0604030504040204" pitchFamily="34" charset="-120"/>
                <a:ea typeface="微軟正黑體" panose="020B0604030504040204" pitchFamily="34" charset="-120"/>
              </a:rPr>
              <a:t>資安</a:t>
            </a:r>
            <a:r>
              <a:rPr lang="zh-TW" altLang="en-US" b="1" dirty="0">
                <a:solidFill>
                  <a:srgbClr val="C00000"/>
                </a:solidFill>
                <a:latin typeface="微軟正黑體" panose="020B0604030504040204" pitchFamily="34" charset="-120"/>
                <a:ea typeface="微軟正黑體" panose="020B0604030504040204" pitchFamily="34" charset="-120"/>
              </a:rPr>
              <a:t>相關之競賽及證照</a:t>
            </a:r>
            <a:r>
              <a:rPr lang="en-US" altLang="zh-TW" b="1" dirty="0">
                <a:solidFill>
                  <a:srgbClr val="C00000"/>
                </a:solidFill>
                <a:latin typeface="微軟正黑體" panose="020B0604030504040204" pitchFamily="34" charset="-120"/>
                <a:ea typeface="微軟正黑體" panose="020B0604030504040204" pitchFamily="34" charset="-120"/>
              </a:rPr>
              <a:t>(A~G)</a:t>
            </a:r>
            <a:r>
              <a:rPr lang="zh-TW" altLang="en-US" dirty="0">
                <a:latin typeface="微軟正黑體" panose="020B0604030504040204" pitchFamily="34" charset="-120"/>
                <a:ea typeface="微軟正黑體" panose="020B0604030504040204" pitchFamily="34" charset="-120"/>
              </a:rPr>
              <a:t>可在</a:t>
            </a:r>
            <a:r>
              <a:rPr lang="zh-TW" altLang="en-US" b="1" u="sng" dirty="0">
                <a:latin typeface="微軟正黑體" panose="020B0604030504040204" pitchFamily="34" charset="-120"/>
                <a:ea typeface="微軟正黑體" panose="020B0604030504040204" pitchFamily="34" charset="-120"/>
              </a:rPr>
              <a:t>甄選入學、技優甄審、特殊選才管道</a:t>
            </a:r>
            <a:r>
              <a:rPr lang="zh-TW" altLang="en-US" dirty="0">
                <a:latin typeface="微軟正黑體" panose="020B0604030504040204" pitchFamily="34" charset="-120"/>
                <a:ea typeface="微軟正黑體" panose="020B0604030504040204" pitchFamily="34" charset="-120"/>
              </a:rPr>
              <a:t>，作為備審資料有利參採資料。</a:t>
            </a:r>
            <a:endParaRPr lang="en-US" altLang="zh-TW" dirty="0">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具有</a:t>
            </a:r>
            <a:r>
              <a:rPr lang="en-US" altLang="zh-TW" sz="2400" b="1" dirty="0">
                <a:solidFill>
                  <a:srgbClr val="0070C0"/>
                </a:solidFill>
                <a:latin typeface="微軟正黑體" panose="020B0604030504040204" pitchFamily="34" charset="-120"/>
                <a:ea typeface="微軟正黑體" panose="020B0604030504040204" pitchFamily="34" charset="-120"/>
              </a:rPr>
              <a:t>A</a:t>
            </a:r>
            <a:r>
              <a:rPr lang="zh-TW" altLang="en-US" sz="2400" b="1" dirty="0">
                <a:solidFill>
                  <a:srgbClr val="0070C0"/>
                </a:solidFill>
                <a:latin typeface="微軟正黑體" panose="020B0604030504040204" pitchFamily="34" charset="-120"/>
                <a:ea typeface="微軟正黑體" panose="020B0604030504040204" pitchFamily="34" charset="-120"/>
              </a:rPr>
              <a:t>、</a:t>
            </a:r>
            <a:r>
              <a:rPr lang="en-US" altLang="zh-TW" sz="2400" b="1" dirty="0">
                <a:solidFill>
                  <a:srgbClr val="0070C0"/>
                </a:solidFill>
                <a:latin typeface="微軟正黑體" panose="020B0604030504040204" pitchFamily="34" charset="-120"/>
                <a:ea typeface="微軟正黑體" panose="020B0604030504040204" pitchFamily="34" charset="-120"/>
              </a:rPr>
              <a:t>E</a:t>
            </a:r>
            <a:r>
              <a:rPr lang="zh-TW" altLang="en-US" sz="2400" b="1" dirty="0">
                <a:solidFill>
                  <a:srgbClr val="0070C0"/>
                </a:solidFill>
                <a:latin typeface="微軟正黑體" panose="020B0604030504040204" pitchFamily="34" charset="-120"/>
                <a:ea typeface="微軟正黑體" panose="020B0604030504040204" pitchFamily="34" charset="-120"/>
              </a:rPr>
              <a:t>、</a:t>
            </a:r>
            <a:r>
              <a:rPr lang="en-US" altLang="zh-TW" sz="2400" b="1" dirty="0">
                <a:solidFill>
                  <a:srgbClr val="0070C0"/>
                </a:solidFill>
                <a:latin typeface="微軟正黑體" panose="020B0604030504040204" pitchFamily="34" charset="-120"/>
                <a:ea typeface="微軟正黑體" panose="020B0604030504040204" pitchFamily="34" charset="-120"/>
              </a:rPr>
              <a:t>F</a:t>
            </a:r>
            <a:r>
              <a:rPr lang="zh-TW" altLang="en-US" dirty="0">
                <a:latin typeface="微軟正黑體" panose="020B0604030504040204" pitchFamily="34" charset="-120"/>
                <a:ea typeface="微軟正黑體" panose="020B0604030504040204" pitchFamily="34" charset="-120"/>
              </a:rPr>
              <a:t>之一者，亦可作為</a:t>
            </a:r>
            <a:r>
              <a:rPr lang="zh-TW" altLang="en-US" b="1" u="sng" dirty="0">
                <a:solidFill>
                  <a:srgbClr val="0070C0"/>
                </a:solidFill>
                <a:latin typeface="微軟正黑體" panose="020B0604030504040204" pitchFamily="34" charset="-120"/>
                <a:ea typeface="微軟正黑體" panose="020B0604030504040204" pitchFamily="34" charset="-120"/>
              </a:rPr>
              <a:t>技優甄審</a:t>
            </a:r>
            <a:r>
              <a:rPr lang="zh-TW" altLang="en-US" dirty="0">
                <a:latin typeface="微軟正黑體" panose="020B0604030504040204" pitchFamily="34" charset="-120"/>
                <a:ea typeface="微軟正黑體" panose="020B0604030504040204" pitchFamily="34" charset="-120"/>
              </a:rPr>
              <a:t>入學報名資格</a:t>
            </a:r>
            <a:r>
              <a:rPr lang="en-US" altLang="zh-TW" b="1" u="sng" dirty="0">
                <a:solidFill>
                  <a:srgbClr val="0070C0"/>
                </a:solidFill>
                <a:latin typeface="微軟正黑體" panose="020B0604030504040204" pitchFamily="34" charset="-120"/>
                <a:ea typeface="微軟正黑體" panose="020B0604030504040204" pitchFamily="34" charset="-120"/>
              </a:rPr>
              <a:t>【</a:t>
            </a:r>
            <a:r>
              <a:rPr lang="zh-TW" altLang="en-US" b="1" u="sng" dirty="0">
                <a:solidFill>
                  <a:srgbClr val="0070C0"/>
                </a:solidFill>
                <a:latin typeface="微軟正黑體" panose="020B0604030504040204" pitchFamily="34" charset="-120"/>
                <a:ea typeface="微軟正黑體" panose="020B0604030504040204" pitchFamily="34" charset="-120"/>
              </a:rPr>
              <a:t>類別：</a:t>
            </a:r>
            <a:r>
              <a:rPr lang="en-US" altLang="zh-TW" b="1" u="sng" dirty="0">
                <a:solidFill>
                  <a:srgbClr val="0070C0"/>
                </a:solidFill>
                <a:latin typeface="微軟正黑體" panose="020B0604030504040204" pitchFamily="34" charset="-120"/>
                <a:ea typeface="微軟正黑體" panose="020B0604030504040204" pitchFamily="34" charset="-120"/>
              </a:rPr>
              <a:t>96</a:t>
            </a:r>
            <a:r>
              <a:rPr lang="zh-TW" altLang="en-US" b="1" u="sng" dirty="0">
                <a:solidFill>
                  <a:srgbClr val="0070C0"/>
                </a:solidFill>
                <a:latin typeface="微軟正黑體" panose="020B0604030504040204" pitchFamily="34" charset="-120"/>
                <a:ea typeface="微軟正黑體" panose="020B0604030504040204" pitchFamily="34" charset="-120"/>
              </a:rPr>
              <a:t>資安、</a:t>
            </a:r>
            <a:r>
              <a:rPr lang="en-US" altLang="zh-TW" b="1" u="sng" dirty="0">
                <a:solidFill>
                  <a:srgbClr val="0070C0"/>
                </a:solidFill>
                <a:latin typeface="微軟正黑體" panose="020B0604030504040204" pitchFamily="34" charset="-120"/>
                <a:ea typeface="微軟正黑體" panose="020B0604030504040204" pitchFamily="34" charset="-120"/>
              </a:rPr>
              <a:t>25</a:t>
            </a:r>
            <a:r>
              <a:rPr lang="zh-TW" altLang="en-US" b="1" u="sng" dirty="0">
                <a:solidFill>
                  <a:srgbClr val="0070C0"/>
                </a:solidFill>
                <a:latin typeface="微軟正黑體" panose="020B0604030504040204" pitchFamily="34" charset="-120"/>
                <a:ea typeface="微軟正黑體" panose="020B0604030504040204" pitchFamily="34" charset="-120"/>
              </a:rPr>
              <a:t>電子、</a:t>
            </a:r>
            <a:r>
              <a:rPr lang="en-US" altLang="zh-TW" b="1" u="sng" dirty="0">
                <a:solidFill>
                  <a:srgbClr val="0070C0"/>
                </a:solidFill>
                <a:latin typeface="微軟正黑體" panose="020B0604030504040204" pitchFamily="34" charset="-120"/>
                <a:ea typeface="微軟正黑體" panose="020B0604030504040204" pitchFamily="34" charset="-120"/>
              </a:rPr>
              <a:t>65</a:t>
            </a:r>
            <a:r>
              <a:rPr lang="zh-TW" altLang="en-US" b="1" u="sng" dirty="0">
                <a:solidFill>
                  <a:srgbClr val="0070C0"/>
                </a:solidFill>
                <a:latin typeface="微軟正黑體" panose="020B0604030504040204" pitchFamily="34" charset="-120"/>
                <a:ea typeface="微軟正黑體" panose="020B0604030504040204" pitchFamily="34" charset="-120"/>
              </a:rPr>
              <a:t>管理</a:t>
            </a:r>
            <a:r>
              <a:rPr lang="en-US" altLang="zh-TW" b="1" u="sng" dirty="0">
                <a:solidFill>
                  <a:srgbClr val="0070C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具有</a:t>
            </a:r>
            <a:r>
              <a:rPr lang="en-US" altLang="zh-TW" sz="2400" b="1" dirty="0">
                <a:solidFill>
                  <a:srgbClr val="A20DBB"/>
                </a:solidFill>
                <a:latin typeface="微軟正黑體" panose="020B0604030504040204" pitchFamily="34" charset="-120"/>
                <a:ea typeface="微軟正黑體" panose="020B0604030504040204" pitchFamily="34" charset="-120"/>
              </a:rPr>
              <a:t>B</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C</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D</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G</a:t>
            </a:r>
            <a:r>
              <a:rPr lang="zh-TW" altLang="en-US" dirty="0">
                <a:latin typeface="微軟正黑體" panose="020B0604030504040204" pitchFamily="34" charset="-120"/>
                <a:ea typeface="微軟正黑體" panose="020B0604030504040204" pitchFamily="34" charset="-120"/>
              </a:rPr>
              <a:t>（實作題４級分以上）</a:t>
            </a:r>
            <a:r>
              <a:rPr lang="zh-TW" altLang="en-US" sz="2400" b="1" dirty="0">
                <a:latin typeface="微軟正黑體" panose="020B0604030504040204" pitchFamily="34" charset="-120"/>
                <a:ea typeface="微軟正黑體" panose="020B0604030504040204" pitchFamily="34" charset="-120"/>
              </a:rPr>
              <a:t>或</a:t>
            </a:r>
            <a:r>
              <a:rPr lang="zh-TW" altLang="en-US" dirty="0">
                <a:latin typeface="微軟正黑體" panose="020B0604030504040204" pitchFamily="34" charset="-120"/>
                <a:ea typeface="微軟正黑體" panose="020B0604030504040204" pitchFamily="34" charset="-120"/>
              </a:rPr>
              <a:t>各校</a:t>
            </a:r>
            <a:r>
              <a:rPr lang="zh-TW" altLang="en-US" dirty="0">
                <a:highlight>
                  <a:srgbClr val="FCFEB0"/>
                </a:highlight>
                <a:latin typeface="微軟正黑體" panose="020B0604030504040204" pitchFamily="34" charset="-120"/>
                <a:ea typeface="微軟正黑體" panose="020B0604030504040204" pitchFamily="34" charset="-120"/>
              </a:rPr>
              <a:t>自訂資安相關規定者</a:t>
            </a:r>
            <a:r>
              <a:rPr lang="zh-TW" altLang="en-US" dirty="0">
                <a:latin typeface="微軟正黑體" panose="020B0604030504040204" pitchFamily="34" charset="-120"/>
                <a:ea typeface="微軟正黑體" panose="020B0604030504040204" pitchFamily="34" charset="-120"/>
              </a:rPr>
              <a:t>，可報名</a:t>
            </a:r>
            <a:r>
              <a:rPr lang="zh-TW" altLang="en-US" b="1" u="sng" dirty="0">
                <a:solidFill>
                  <a:srgbClr val="A20DBB"/>
                </a:solidFill>
                <a:latin typeface="微軟正黑體" panose="020B0604030504040204" pitchFamily="34" charset="-120"/>
                <a:ea typeface="微軟正黑體" panose="020B0604030504040204" pitchFamily="34" charset="-120"/>
              </a:rPr>
              <a:t>特殊選才</a:t>
            </a:r>
            <a:r>
              <a:rPr lang="zh-TW" altLang="en-US" dirty="0">
                <a:latin typeface="微軟正黑體" panose="020B0604030504040204" pitchFamily="34" charset="-120"/>
                <a:ea typeface="微軟正黑體" panose="020B0604030504040204" pitchFamily="34" charset="-120"/>
              </a:rPr>
              <a:t>。</a:t>
            </a:r>
            <a:endParaRPr lang="zh-TW" altLang="en-US" dirty="0"/>
          </a:p>
        </p:txBody>
      </p:sp>
      <p:sp>
        <p:nvSpPr>
          <p:cNvPr id="2" name="矩形 1">
            <a:extLst>
              <a:ext uri="{FF2B5EF4-FFF2-40B4-BE49-F238E27FC236}">
                <a16:creationId xmlns:a16="http://schemas.microsoft.com/office/drawing/2014/main" id="{FD3E66AD-758E-4020-8821-7479B1B87AD6}"/>
              </a:ext>
            </a:extLst>
          </p:cNvPr>
          <p:cNvSpPr/>
          <p:nvPr/>
        </p:nvSpPr>
        <p:spPr>
          <a:xfrm>
            <a:off x="771517" y="1359972"/>
            <a:ext cx="456996" cy="599263"/>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A</a:t>
            </a:r>
            <a:endParaRPr lang="zh-TW" altLang="en-US" sz="2800" b="1" dirty="0"/>
          </a:p>
        </p:txBody>
      </p:sp>
      <p:sp>
        <p:nvSpPr>
          <p:cNvPr id="9" name="矩形 8">
            <a:extLst>
              <a:ext uri="{FF2B5EF4-FFF2-40B4-BE49-F238E27FC236}">
                <a16:creationId xmlns:a16="http://schemas.microsoft.com/office/drawing/2014/main" id="{111556D6-7BE1-49C4-8EE4-7D38A060FCFA}"/>
              </a:ext>
            </a:extLst>
          </p:cNvPr>
          <p:cNvSpPr/>
          <p:nvPr/>
        </p:nvSpPr>
        <p:spPr>
          <a:xfrm>
            <a:off x="6701121" y="3520212"/>
            <a:ext cx="504056" cy="2252304"/>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E</a:t>
            </a:r>
            <a:endParaRPr lang="zh-TW" altLang="en-US" sz="2800" b="1" dirty="0"/>
          </a:p>
        </p:txBody>
      </p:sp>
      <p:sp>
        <p:nvSpPr>
          <p:cNvPr id="10" name="矩形 9">
            <a:extLst>
              <a:ext uri="{FF2B5EF4-FFF2-40B4-BE49-F238E27FC236}">
                <a16:creationId xmlns:a16="http://schemas.microsoft.com/office/drawing/2014/main" id="{EA194927-F918-4F75-8EB0-940A89ECC97A}"/>
              </a:ext>
            </a:extLst>
          </p:cNvPr>
          <p:cNvSpPr/>
          <p:nvPr/>
        </p:nvSpPr>
        <p:spPr>
          <a:xfrm>
            <a:off x="6701121" y="5752460"/>
            <a:ext cx="504056" cy="379670"/>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F</a:t>
            </a:r>
            <a:endParaRPr lang="zh-TW" altLang="en-US" sz="2800" b="1" dirty="0"/>
          </a:p>
        </p:txBody>
      </p:sp>
      <p:sp>
        <p:nvSpPr>
          <p:cNvPr id="11" name="矩形 10">
            <a:extLst>
              <a:ext uri="{FF2B5EF4-FFF2-40B4-BE49-F238E27FC236}">
                <a16:creationId xmlns:a16="http://schemas.microsoft.com/office/drawing/2014/main" id="{5979B480-A705-4202-82BB-27AA13DFD80F}"/>
              </a:ext>
            </a:extLst>
          </p:cNvPr>
          <p:cNvSpPr/>
          <p:nvPr/>
        </p:nvSpPr>
        <p:spPr>
          <a:xfrm>
            <a:off x="771517" y="2817915"/>
            <a:ext cx="456996" cy="3615545"/>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D</a:t>
            </a:r>
            <a:endParaRPr lang="zh-TW" altLang="en-US" sz="2800" b="1" dirty="0">
              <a:solidFill>
                <a:srgbClr val="A20DBB"/>
              </a:solidFill>
            </a:endParaRPr>
          </a:p>
        </p:txBody>
      </p:sp>
      <p:sp>
        <p:nvSpPr>
          <p:cNvPr id="12" name="矩形 11">
            <a:extLst>
              <a:ext uri="{FF2B5EF4-FFF2-40B4-BE49-F238E27FC236}">
                <a16:creationId xmlns:a16="http://schemas.microsoft.com/office/drawing/2014/main" id="{F874A660-11D5-4CA9-BB76-92E5762128CF}"/>
              </a:ext>
            </a:extLst>
          </p:cNvPr>
          <p:cNvSpPr/>
          <p:nvPr/>
        </p:nvSpPr>
        <p:spPr>
          <a:xfrm>
            <a:off x="771517" y="2396622"/>
            <a:ext cx="456996" cy="421294"/>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C</a:t>
            </a:r>
            <a:endParaRPr lang="zh-TW" altLang="en-US" sz="2800" b="1" dirty="0">
              <a:solidFill>
                <a:srgbClr val="A20DBB"/>
              </a:solidFill>
            </a:endParaRPr>
          </a:p>
        </p:txBody>
      </p:sp>
      <p:sp>
        <p:nvSpPr>
          <p:cNvPr id="13" name="矩形 12">
            <a:extLst>
              <a:ext uri="{FF2B5EF4-FFF2-40B4-BE49-F238E27FC236}">
                <a16:creationId xmlns:a16="http://schemas.microsoft.com/office/drawing/2014/main" id="{1EF777AB-B667-4815-899A-8558193E87BF}"/>
              </a:ext>
            </a:extLst>
          </p:cNvPr>
          <p:cNvSpPr/>
          <p:nvPr/>
        </p:nvSpPr>
        <p:spPr>
          <a:xfrm>
            <a:off x="772935" y="1959235"/>
            <a:ext cx="455578" cy="421294"/>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B</a:t>
            </a:r>
            <a:endParaRPr lang="zh-TW" altLang="en-US" sz="2800" b="1" dirty="0">
              <a:solidFill>
                <a:srgbClr val="A20DBB"/>
              </a:solidFill>
            </a:endParaRPr>
          </a:p>
        </p:txBody>
      </p:sp>
      <p:sp>
        <p:nvSpPr>
          <p:cNvPr id="14" name="矩形 13">
            <a:extLst>
              <a:ext uri="{FF2B5EF4-FFF2-40B4-BE49-F238E27FC236}">
                <a16:creationId xmlns:a16="http://schemas.microsoft.com/office/drawing/2014/main" id="{8F34F5D4-803B-4CA7-956F-2071BFB16BA9}"/>
              </a:ext>
            </a:extLst>
          </p:cNvPr>
          <p:cNvSpPr/>
          <p:nvPr/>
        </p:nvSpPr>
        <p:spPr>
          <a:xfrm>
            <a:off x="6701120" y="6149963"/>
            <a:ext cx="500261" cy="322577"/>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tIns="0" bIns="0" rtlCol="0" anchor="ctr"/>
          <a:lstStyle/>
          <a:p>
            <a:pPr algn="ctr"/>
            <a:r>
              <a:rPr lang="en-US" altLang="zh-TW" sz="2800" b="1" dirty="0">
                <a:solidFill>
                  <a:srgbClr val="A20DBB"/>
                </a:solidFill>
              </a:rPr>
              <a:t>G</a:t>
            </a:r>
            <a:endParaRPr lang="zh-TW" altLang="en-US" sz="2800" b="1" dirty="0">
              <a:solidFill>
                <a:srgbClr val="A20DBB"/>
              </a:solidFill>
            </a:endParaRPr>
          </a:p>
        </p:txBody>
      </p:sp>
      <p:sp>
        <p:nvSpPr>
          <p:cNvPr id="5" name="矩形 4">
            <a:extLst>
              <a:ext uri="{FF2B5EF4-FFF2-40B4-BE49-F238E27FC236}">
                <a16:creationId xmlns:a16="http://schemas.microsoft.com/office/drawing/2014/main" id="{89994B32-9F92-4CFE-A778-F15B3A7117AC}"/>
              </a:ext>
            </a:extLst>
          </p:cNvPr>
          <p:cNvSpPr/>
          <p:nvPr/>
        </p:nvSpPr>
        <p:spPr>
          <a:xfrm>
            <a:off x="9722526" y="6204373"/>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F97EFBD5-AEC5-40CC-BCD5-85DFD13B0191}"/>
              </a:ext>
            </a:extLst>
          </p:cNvPr>
          <p:cNvSpPr/>
          <p:nvPr/>
        </p:nvSpPr>
        <p:spPr>
          <a:xfrm>
            <a:off x="6227409" y="2492896"/>
            <a:ext cx="5787320" cy="753555"/>
          </a:xfrm>
          <a:prstGeom prst="rect">
            <a:avLst/>
          </a:prstGeom>
          <a:noFill/>
          <a:ln w="5715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 name="圓角化同側角落矩形 30">
            <a:extLst>
              <a:ext uri="{FF2B5EF4-FFF2-40B4-BE49-F238E27FC236}">
                <a16:creationId xmlns:a16="http://schemas.microsoft.com/office/drawing/2014/main" id="{A6E8643D-9F72-B6FC-9527-985EC28BD0AF}"/>
              </a:ext>
            </a:extLst>
          </p:cNvPr>
          <p:cNvSpPr/>
          <p:nvPr/>
        </p:nvSpPr>
        <p:spPr>
          <a:xfrm rot="5400000">
            <a:off x="1346772" y="-1360309"/>
            <a:ext cx="580007" cy="3301829"/>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圓角化同側角落矩形 32">
            <a:extLst>
              <a:ext uri="{FF2B5EF4-FFF2-40B4-BE49-F238E27FC236}">
                <a16:creationId xmlns:a16="http://schemas.microsoft.com/office/drawing/2014/main" id="{AE62E142-D076-7C6C-AFCF-EDDDBF308B57}"/>
              </a:ext>
            </a:extLst>
          </p:cNvPr>
          <p:cNvSpPr/>
          <p:nvPr/>
        </p:nvSpPr>
        <p:spPr>
          <a:xfrm rot="5400000">
            <a:off x="1372170" y="-1263513"/>
            <a:ext cx="459696" cy="3081206"/>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Google Shape;446;p38">
            <a:extLst>
              <a:ext uri="{FF2B5EF4-FFF2-40B4-BE49-F238E27FC236}">
                <a16:creationId xmlns:a16="http://schemas.microsoft.com/office/drawing/2014/main" id="{60454534-E705-E9AC-5086-863E9901F870}"/>
              </a:ext>
            </a:extLst>
          </p:cNvPr>
          <p:cNvSpPr txBox="1">
            <a:spLocks/>
          </p:cNvSpPr>
          <p:nvPr/>
        </p:nvSpPr>
        <p:spPr>
          <a:xfrm>
            <a:off x="-17280" y="-86397"/>
            <a:ext cx="309535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solidFill>
                  <a:prstClr val="black"/>
                </a:solidFill>
                <a:latin typeface="微軟正黑體" panose="020B0604030504040204" pitchFamily="34" charset="-120"/>
                <a:ea typeface="微軟正黑體" panose="020B0604030504040204" pitchFamily="34" charset="-120"/>
                <a:cs typeface="+mn-cs"/>
              </a:rPr>
              <a:t>資安人才</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(1/2)</a:t>
            </a:r>
            <a:endParaRPr lang="en-US" sz="2400" dirty="0"/>
          </a:p>
        </p:txBody>
      </p:sp>
    </p:spTree>
    <p:extLst>
      <p:ext uri="{BB962C8B-B14F-4D97-AF65-F5344CB8AC3E}">
        <p14:creationId xmlns:p14="http://schemas.microsoft.com/office/powerpoint/2010/main" val="1634460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向下箭號圖說文字 45">
            <a:extLst>
              <a:ext uri="{FF2B5EF4-FFF2-40B4-BE49-F238E27FC236}">
                <a16:creationId xmlns:a16="http://schemas.microsoft.com/office/drawing/2014/main" id="{722EDAB5-5091-4E72-89D7-0E0F54842DB8}"/>
              </a:ext>
            </a:extLst>
          </p:cNvPr>
          <p:cNvSpPr/>
          <p:nvPr/>
        </p:nvSpPr>
        <p:spPr>
          <a:xfrm>
            <a:off x="5894805" y="2609682"/>
            <a:ext cx="5729931" cy="2022731"/>
          </a:xfrm>
          <a:prstGeom prst="downArrowCallout">
            <a:avLst>
              <a:gd name="adj1" fmla="val 20683"/>
              <a:gd name="adj2" fmla="val 22118"/>
              <a:gd name="adj3" fmla="val 7949"/>
              <a:gd name="adj4" fmla="val 86415"/>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化同側角落矩形 33">
            <a:extLst>
              <a:ext uri="{FF2B5EF4-FFF2-40B4-BE49-F238E27FC236}">
                <a16:creationId xmlns:a16="http://schemas.microsoft.com/office/drawing/2014/main" id="{511C3466-93AC-462C-8BA8-5CF7E7F713AA}"/>
              </a:ext>
            </a:extLst>
          </p:cNvPr>
          <p:cNvSpPr/>
          <p:nvPr/>
        </p:nvSpPr>
        <p:spPr>
          <a:xfrm>
            <a:off x="972858" y="1434381"/>
            <a:ext cx="4874454" cy="1109888"/>
          </a:xfrm>
          <a:prstGeom prst="round2SameRect">
            <a:avLst/>
          </a:prstGeom>
          <a:no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3545CF68-6CDC-407B-8799-121C78B8FD4B}"/>
              </a:ext>
            </a:extLst>
          </p:cNvPr>
          <p:cNvSpPr/>
          <p:nvPr/>
        </p:nvSpPr>
        <p:spPr>
          <a:xfrm>
            <a:off x="5908829" y="4674944"/>
            <a:ext cx="5729929" cy="1186571"/>
          </a:xfrm>
          <a:prstGeom prst="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E16020FE-3C63-4DEE-8E84-864B9E57AEA9}"/>
              </a:ext>
            </a:extLst>
          </p:cNvPr>
          <p:cNvSpPr/>
          <p:nvPr/>
        </p:nvSpPr>
        <p:spPr>
          <a:xfrm>
            <a:off x="1749380" y="1932438"/>
            <a:ext cx="3486419"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技職特才及實驗教育組</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招生名額：</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名</a:t>
            </a:r>
          </a:p>
        </p:txBody>
      </p:sp>
      <p:sp>
        <p:nvSpPr>
          <p:cNvPr id="33" name="圓角化同側角落矩形 38">
            <a:extLst>
              <a:ext uri="{FF2B5EF4-FFF2-40B4-BE49-F238E27FC236}">
                <a16:creationId xmlns:a16="http://schemas.microsoft.com/office/drawing/2014/main" id="{5DEABA2B-7331-42F3-B9B3-2F5BE4E1B866}"/>
              </a:ext>
            </a:extLst>
          </p:cNvPr>
          <p:cNvSpPr/>
          <p:nvPr/>
        </p:nvSpPr>
        <p:spPr>
          <a:xfrm>
            <a:off x="972858" y="1392909"/>
            <a:ext cx="4874458" cy="528342"/>
          </a:xfrm>
          <a:prstGeom prst="round2SameRect">
            <a:avLst>
              <a:gd name="adj1" fmla="val 49673"/>
              <a:gd name="adj2" fmla="val 0"/>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p>
        </p:txBody>
      </p:sp>
      <p:sp>
        <p:nvSpPr>
          <p:cNvPr id="34" name="矩形 33">
            <a:extLst>
              <a:ext uri="{FF2B5EF4-FFF2-40B4-BE49-F238E27FC236}">
                <a16:creationId xmlns:a16="http://schemas.microsoft.com/office/drawing/2014/main" id="{7D4FD8E0-EF73-471B-BB7B-D1B3FC198793}"/>
              </a:ext>
            </a:extLst>
          </p:cNvPr>
          <p:cNvSpPr/>
          <p:nvPr/>
        </p:nvSpPr>
        <p:spPr>
          <a:xfrm>
            <a:off x="1975155" y="1359529"/>
            <a:ext cx="3155824" cy="618898"/>
          </a:xfrm>
          <a:prstGeom prst="rect">
            <a:avLst/>
          </a:prstGeom>
        </p:spPr>
        <p:txBody>
          <a:bodyPr wrap="none" anchor="ctr">
            <a:no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OO</a:t>
            </a:r>
            <a:r>
              <a:rPr lang="zh-TW"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科技大學</a:t>
            </a:r>
            <a:r>
              <a:rPr lang="zh-TW"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資訊工程系</a:t>
            </a:r>
            <a:endPar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5" name="圓角化同側角落矩形 40">
            <a:extLst>
              <a:ext uri="{FF2B5EF4-FFF2-40B4-BE49-F238E27FC236}">
                <a16:creationId xmlns:a16="http://schemas.microsoft.com/office/drawing/2014/main" id="{7583CC02-61D5-40D4-B53D-4AE2D5C7FB05}"/>
              </a:ext>
            </a:extLst>
          </p:cNvPr>
          <p:cNvSpPr/>
          <p:nvPr/>
        </p:nvSpPr>
        <p:spPr>
          <a:xfrm>
            <a:off x="5895176" y="1439786"/>
            <a:ext cx="5729932" cy="1109888"/>
          </a:xfrm>
          <a:prstGeom prst="round2Same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化同側角落矩形 42">
            <a:extLst>
              <a:ext uri="{FF2B5EF4-FFF2-40B4-BE49-F238E27FC236}">
                <a16:creationId xmlns:a16="http://schemas.microsoft.com/office/drawing/2014/main" id="{5C437E67-E37A-435F-B73B-AEC197C9C2B9}"/>
              </a:ext>
            </a:extLst>
          </p:cNvPr>
          <p:cNvSpPr/>
          <p:nvPr/>
        </p:nvSpPr>
        <p:spPr>
          <a:xfrm>
            <a:off x="5908826" y="1394903"/>
            <a:ext cx="5729932" cy="528342"/>
          </a:xfrm>
          <a:prstGeom prst="round2SameRect">
            <a:avLst>
              <a:gd name="adj1" fmla="val 4967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7" name="矩形 36">
            <a:extLst>
              <a:ext uri="{FF2B5EF4-FFF2-40B4-BE49-F238E27FC236}">
                <a16:creationId xmlns:a16="http://schemas.microsoft.com/office/drawing/2014/main" id="{43AF9CC2-61C4-45F6-9852-F1CACF7428EA}"/>
              </a:ext>
            </a:extLst>
          </p:cNvPr>
          <p:cNvSpPr/>
          <p:nvPr/>
        </p:nvSpPr>
        <p:spPr>
          <a:xfrm>
            <a:off x="6232519" y="1459019"/>
            <a:ext cx="5240386" cy="400110"/>
          </a:xfrm>
          <a:prstGeom prst="rect">
            <a:avLst/>
          </a:prstGeom>
        </p:spPr>
        <p:txBody>
          <a:bodyPr wrap="square" anchor="ctr">
            <a:spAutoFit/>
          </a:bodyPr>
          <a:lstStyle/>
          <a:p>
            <a:pPr algn="ct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OO</a:t>
            </a:r>
            <a:r>
              <a:rPr lang="zh-TW"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科技大學</a:t>
            </a:r>
            <a:r>
              <a:rPr lang="zh-TW"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資訊工程系</a:t>
            </a:r>
            <a:r>
              <a:rPr lang="zh-TW" altLang="en-US" sz="2000" b="1" dirty="0">
                <a:solidFill>
                  <a:srgbClr val="FFFF00"/>
                </a:solidFill>
                <a:latin typeface="微軟正黑體" panose="020B0604030504040204" pitchFamily="34" charset="-120"/>
                <a:ea typeface="微軟正黑體" panose="020B0604030504040204" pitchFamily="34" charset="-120"/>
              </a:rPr>
              <a:t>（資安人才）</a:t>
            </a:r>
            <a:endParaRPr lang="en-US" altLang="zh-TW" sz="1600" b="1" dirty="0">
              <a:solidFill>
                <a:srgbClr val="FFFF00"/>
              </a:solidFill>
              <a:latin typeface="微軟正黑體" panose="020B0604030504040204" pitchFamily="34" charset="-120"/>
              <a:ea typeface="微軟正黑體" panose="020B0604030504040204" pitchFamily="34" charset="-120"/>
            </a:endParaRPr>
          </a:p>
        </p:txBody>
      </p:sp>
      <p:sp>
        <p:nvSpPr>
          <p:cNvPr id="38" name="矩形 37">
            <a:extLst>
              <a:ext uri="{FF2B5EF4-FFF2-40B4-BE49-F238E27FC236}">
                <a16:creationId xmlns:a16="http://schemas.microsoft.com/office/drawing/2014/main" id="{D91C5442-7718-4C0B-8DFC-CDD7826492E2}"/>
              </a:ext>
            </a:extLst>
          </p:cNvPr>
          <p:cNvSpPr/>
          <p:nvPr/>
        </p:nvSpPr>
        <p:spPr>
          <a:xfrm>
            <a:off x="6026358" y="2678971"/>
            <a:ext cx="5598378" cy="1384995"/>
          </a:xfrm>
          <a:prstGeom prst="rect">
            <a:avLst/>
          </a:prstGeom>
        </p:spPr>
        <p:txBody>
          <a:bodyPr wrap="square">
            <a:spAutoFit/>
          </a:bodyPr>
          <a:lstStyle/>
          <a:p>
            <a:pPr algn="ctr" defTabSz="685800" fontAlgn="base">
              <a:spcBef>
                <a:spcPct val="0"/>
              </a:spcBef>
              <a:spcAft>
                <a:spcPct val="0"/>
              </a:spcAft>
            </a:pPr>
            <a:r>
              <a:rPr lang="zh-TW" altLang="en-US" dirty="0">
                <a:highlight>
                  <a:srgbClr val="FCFEB0"/>
                </a:highlight>
                <a:latin typeface="微軟正黑體" panose="020B0604030504040204" pitchFamily="34" charset="-120"/>
                <a:ea typeface="微軟正黑體" panose="020B0604030504040204" pitchFamily="34" charset="-120"/>
              </a:rPr>
              <a:t>報名資格</a:t>
            </a:r>
            <a:r>
              <a:rPr lang="zh-TW" altLang="en-US" sz="1600" dirty="0">
                <a:highlight>
                  <a:srgbClr val="FCFEB0"/>
                </a:highlight>
                <a:latin typeface="微軟正黑體" panose="020B0604030504040204" pitchFamily="34" charset="-120"/>
                <a:ea typeface="微軟正黑體" panose="020B0604030504040204" pitchFamily="34" charset="-120"/>
              </a:rPr>
              <a:t>（</a:t>
            </a:r>
            <a:r>
              <a:rPr lang="zh-TW" altLang="zh-TW" sz="1600" dirty="0">
                <a:highlight>
                  <a:srgbClr val="FCFEB0"/>
                </a:highlight>
                <a:latin typeface="微軟正黑體" panose="020B0604030504040204" pitchFamily="34" charset="-120"/>
                <a:ea typeface="微軟正黑體" panose="020B0604030504040204" pitchFamily="34" charset="-120"/>
              </a:rPr>
              <a:t>符合以下任一項</a:t>
            </a:r>
            <a:r>
              <a:rPr lang="zh-TW" altLang="en-US" sz="1600" dirty="0">
                <a:highlight>
                  <a:srgbClr val="FCFEB0"/>
                </a:highlight>
                <a:latin typeface="微軟正黑體" panose="020B0604030504040204" pitchFamily="34" charset="-120"/>
                <a:ea typeface="微軟正黑體" panose="020B0604030504040204" pitchFamily="34" charset="-120"/>
              </a:rPr>
              <a:t>）</a:t>
            </a:r>
            <a:endParaRPr lang="en-US" altLang="zh-TW" sz="1600" dirty="0">
              <a:highlight>
                <a:srgbClr val="FCFEB0"/>
              </a:highlight>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 「資安技能</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金盾獎」前</a:t>
            </a:r>
            <a:r>
              <a:rPr lang="en-US" altLang="zh-TW" sz="1600" b="1" dirty="0">
                <a:latin typeface="微軟正黑體" panose="020B0604030504040204" pitchFamily="34" charset="-120"/>
                <a:ea typeface="微軟正黑體" panose="020B0604030504040204" pitchFamily="34" charset="-120"/>
              </a:rPr>
              <a:t>3</a:t>
            </a:r>
            <a:r>
              <a:rPr lang="zh-TW" altLang="en-US" sz="1600" b="1" dirty="0">
                <a:latin typeface="微軟正黑體" panose="020B0604030504040204" pitchFamily="34" charset="-120"/>
                <a:ea typeface="微軟正黑體" panose="020B0604030504040204" pitchFamily="34" charset="-120"/>
              </a:rPr>
              <a:t>名</a:t>
            </a:r>
            <a:r>
              <a:rPr lang="zh-TW" altLang="en-US" sz="1600" dirty="0">
                <a:latin typeface="微軟正黑體" panose="020B0604030504040204" pitchFamily="34" charset="-120"/>
                <a:ea typeface="微軟正黑體" panose="020B0604030504040204" pitchFamily="34" charset="-120"/>
              </a:rPr>
              <a:t> </a:t>
            </a:r>
            <a:endParaRPr lang="en-US" altLang="zh-TW" sz="1600" dirty="0">
              <a:latin typeface="微軟正黑體" panose="020B0604030504040204" pitchFamily="34" charset="-120"/>
              <a:ea typeface="微軟正黑體" panose="020B0604030504040204" pitchFamily="34" charset="-120"/>
            </a:endParaRPr>
          </a:p>
          <a:p>
            <a:pPr marL="180975" indent="-180975"/>
            <a:r>
              <a:rPr lang="en-US" altLang="zh-TW" sz="1600" dirty="0">
                <a:latin typeface="微軟正黑體" panose="020B0604030504040204" pitchFamily="34" charset="-120"/>
                <a:ea typeface="微軟正黑體" panose="020B0604030504040204" pitchFamily="34" charset="-120"/>
              </a:rPr>
              <a:t>2.</a:t>
            </a:r>
            <a:r>
              <a:rPr lang="en-US" altLang="zh-TW" sz="1600" b="1" dirty="0">
                <a:latin typeface="微軟正黑體" panose="020B0604030504040204" pitchFamily="34" charset="-120"/>
                <a:ea typeface="微軟正黑體" panose="020B0604030504040204" pitchFamily="34" charset="-120"/>
              </a:rPr>
              <a:t> APCS</a:t>
            </a:r>
            <a:r>
              <a:rPr lang="zh-TW" altLang="en-US" sz="1600" b="1" dirty="0">
                <a:latin typeface="微軟正黑體" panose="020B0604030504040204" pitchFamily="34" charset="-120"/>
                <a:ea typeface="微軟正黑體" panose="020B0604030504040204" pitchFamily="34" charset="-120"/>
              </a:rPr>
              <a:t>實作題達</a:t>
            </a:r>
            <a:r>
              <a:rPr lang="en-US" altLang="zh-TW" sz="1600" b="1" dirty="0">
                <a:latin typeface="微軟正黑體" panose="020B0604030504040204" pitchFamily="34" charset="-120"/>
                <a:ea typeface="微軟正黑體" panose="020B0604030504040204" pitchFamily="34" charset="-120"/>
              </a:rPr>
              <a:t>4</a:t>
            </a:r>
            <a:r>
              <a:rPr lang="zh-TW" altLang="en-US" sz="1600" b="1" dirty="0">
                <a:latin typeface="微軟正黑體" panose="020B0604030504040204" pitchFamily="34" charset="-120"/>
                <a:ea typeface="微軟正黑體" panose="020B0604030504040204" pitchFamily="34" charset="-120"/>
              </a:rPr>
              <a:t>級分</a:t>
            </a:r>
            <a:r>
              <a:rPr lang="zh-TW" altLang="en-US" sz="1600" dirty="0">
                <a:latin typeface="微軟正黑體" panose="020B0604030504040204" pitchFamily="34" charset="-120"/>
                <a:ea typeface="微軟正黑體" panose="020B0604030504040204" pitchFamily="34" charset="-120"/>
              </a:rPr>
              <a:t>（含）以上者</a:t>
            </a:r>
            <a:endParaRPr lang="en-US" altLang="zh-TW" sz="1600" dirty="0">
              <a:latin typeface="微軟正黑體" panose="020B0604030504040204" pitchFamily="34" charset="-120"/>
              <a:ea typeface="微軟正黑體" panose="020B0604030504040204" pitchFamily="34" charset="-120"/>
            </a:endParaRPr>
          </a:p>
          <a:p>
            <a:pPr marL="182563" indent="-182563"/>
            <a:r>
              <a:rPr lang="en-US" altLang="zh-TW" sz="1600" b="1" dirty="0">
                <a:solidFill>
                  <a:srgbClr val="C00000"/>
                </a:solidFill>
                <a:highlight>
                  <a:srgbClr val="FFFF00"/>
                </a:highlight>
                <a:latin typeface="微軟正黑體" panose="020B0604030504040204" pitchFamily="34" charset="-120"/>
                <a:ea typeface="微軟正黑體" panose="020B0604030504040204" pitchFamily="34" charset="-120"/>
              </a:rPr>
              <a:t>3.</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參與教育部先進資通安全實務人才培育計畫「新型態資安暑期課程（</a:t>
            </a:r>
            <a:r>
              <a:rPr lang="en-US" altLang="zh-TW" sz="1600" b="1" dirty="0">
                <a:solidFill>
                  <a:srgbClr val="C00000"/>
                </a:solidFill>
                <a:highlight>
                  <a:srgbClr val="FFFF00"/>
                </a:highlight>
                <a:latin typeface="微軟正黑體" panose="020B0604030504040204" pitchFamily="34" charset="-120"/>
                <a:ea typeface="微軟正黑體" panose="020B0604030504040204" pitchFamily="34" charset="-120"/>
              </a:rPr>
              <a:t>AIS3</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）」並取得結業證書者</a:t>
            </a:r>
            <a:endParaRPr lang="en-US" altLang="zh-TW" b="1" dirty="0">
              <a:solidFill>
                <a:srgbClr val="C00000"/>
              </a:solidFill>
              <a:highlight>
                <a:srgbClr val="FFFF00"/>
              </a:highlight>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4650BC46-4F5D-4304-AFFC-B48813A31142}"/>
              </a:ext>
            </a:extLst>
          </p:cNvPr>
          <p:cNvSpPr/>
          <p:nvPr/>
        </p:nvSpPr>
        <p:spPr>
          <a:xfrm>
            <a:off x="973341" y="4653136"/>
            <a:ext cx="4871289" cy="1186571"/>
          </a:xfrm>
          <a:prstGeom prst="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96430668-78D9-4BDB-8390-2F0ED2674D62}"/>
              </a:ext>
            </a:extLst>
          </p:cNvPr>
          <p:cNvSpPr/>
          <p:nvPr/>
        </p:nvSpPr>
        <p:spPr>
          <a:xfrm>
            <a:off x="2244378" y="5019703"/>
            <a:ext cx="3068865" cy="400110"/>
          </a:xfrm>
          <a:prstGeom prst="rect">
            <a:avLst/>
          </a:prstGeom>
        </p:spPr>
        <p:txBody>
          <a:bodyPr wrap="square">
            <a:spAutoFit/>
          </a:bodyPr>
          <a:lstStyle/>
          <a:p>
            <a:pPr defTabSz="685800" fontAlgn="base">
              <a:spcBef>
                <a:spcPct val="0"/>
              </a:spcBef>
              <a:spcAft>
                <a:spcPct val="0"/>
              </a:spcAft>
            </a:pPr>
            <a:r>
              <a:rPr lang="zh-TW" altLang="en-US" sz="2000" dirty="0">
                <a:latin typeface="微軟正黑體" panose="020B0604030504040204" pitchFamily="34" charset="-120"/>
                <a:ea typeface="微軟正黑體" panose="020B0604030504040204" pitchFamily="34" charset="-120"/>
              </a:rPr>
              <a:t>備審資料審查</a:t>
            </a:r>
            <a:r>
              <a:rPr lang="en-US" altLang="zh-TW" sz="2000" dirty="0">
                <a:latin typeface="微軟正黑體" panose="020B0604030504040204" pitchFamily="34" charset="-120"/>
                <a:ea typeface="微軟正黑體" panose="020B0604030504040204" pitchFamily="34" charset="-120"/>
              </a:rPr>
              <a:t>100%</a:t>
            </a:r>
          </a:p>
        </p:txBody>
      </p:sp>
      <p:sp>
        <p:nvSpPr>
          <p:cNvPr id="41" name="矩形 40">
            <a:extLst>
              <a:ext uri="{FF2B5EF4-FFF2-40B4-BE49-F238E27FC236}">
                <a16:creationId xmlns:a16="http://schemas.microsoft.com/office/drawing/2014/main" id="{4DE3F6E0-E2CE-4305-8298-175816A2F61F}"/>
              </a:ext>
            </a:extLst>
          </p:cNvPr>
          <p:cNvSpPr/>
          <p:nvPr/>
        </p:nvSpPr>
        <p:spPr>
          <a:xfrm>
            <a:off x="6958956" y="1905057"/>
            <a:ext cx="3733997"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技職特才及實驗教育組</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招生名額：</a:t>
            </a: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名</a:t>
            </a:r>
            <a:endParaRPr lang="zh-TW" altLang="en-US" dirty="0">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8DB2A8CE-5834-452F-8A55-35FAB41AFA7B}"/>
              </a:ext>
            </a:extLst>
          </p:cNvPr>
          <p:cNvSpPr/>
          <p:nvPr/>
        </p:nvSpPr>
        <p:spPr>
          <a:xfrm>
            <a:off x="5763115" y="5081259"/>
            <a:ext cx="5994048" cy="677108"/>
          </a:xfrm>
          <a:prstGeom prst="rect">
            <a:avLst/>
          </a:prstGeom>
        </p:spPr>
        <p:txBody>
          <a:bodyPr wrap="square">
            <a:spAutoFit/>
          </a:bodyPr>
          <a:lstStyle/>
          <a:p>
            <a:pPr marL="623888" indent="-623888" defTabSz="685800"/>
            <a:r>
              <a:rPr lang="zh-TW" altLang="en-US" dirty="0">
                <a:solidFill>
                  <a:srgbClr val="3333FF"/>
                </a:solidFill>
                <a:latin typeface="微軟正黑體" panose="020B0604030504040204" pitchFamily="34" charset="-120"/>
                <a:ea typeface="微軟正黑體" panose="020B0604030504040204" pitchFamily="34" charset="-120"/>
              </a:rPr>
              <a:t>（</a:t>
            </a:r>
            <a:r>
              <a:rPr lang="en-US" altLang="zh-TW" dirty="0">
                <a:solidFill>
                  <a:srgbClr val="3333FF"/>
                </a:solidFill>
                <a:latin typeface="微軟正黑體" panose="020B0604030504040204" pitchFamily="34" charset="-120"/>
                <a:ea typeface="微軟正黑體" panose="020B0604030504040204" pitchFamily="34" charset="-120"/>
              </a:rPr>
              <a:t>1</a:t>
            </a:r>
            <a:r>
              <a:rPr lang="zh-TW" altLang="en-US" dirty="0">
                <a:solidFill>
                  <a:srgbClr val="3333FF"/>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備審資料審查</a:t>
            </a:r>
            <a:r>
              <a:rPr lang="zh-TW" altLang="en-US" dirty="0">
                <a:solidFill>
                  <a:srgbClr val="3333FF"/>
                </a:solidFill>
                <a:latin typeface="微軟正黑體" panose="020B0604030504040204" pitchFamily="34" charset="-120"/>
                <a:ea typeface="微軟正黑體" panose="020B0604030504040204" pitchFamily="34" charset="-120"/>
              </a:rPr>
              <a:t>學生取得之</a:t>
            </a:r>
            <a:r>
              <a:rPr lang="zh-TW" altLang="en-US" b="1" dirty="0">
                <a:solidFill>
                  <a:srgbClr val="3333FF"/>
                </a:solidFill>
                <a:latin typeface="微軟正黑體" panose="020B0604030504040204" pitchFamily="34" charset="-120"/>
                <a:ea typeface="微軟正黑體" panose="020B0604030504040204" pitchFamily="34" charset="-120"/>
              </a:rPr>
              <a:t>資安競賽成績或檢定結果</a:t>
            </a:r>
            <a:endParaRPr lang="en-US" altLang="zh-TW" dirty="0">
              <a:solidFill>
                <a:srgbClr val="C00000"/>
              </a:solidFill>
              <a:latin typeface="微軟正黑體" panose="020B0604030504040204" pitchFamily="34" charset="-120"/>
              <a:ea typeface="微軟正黑體" panose="020B0604030504040204" pitchFamily="34" charset="-120"/>
            </a:endParaRPr>
          </a:p>
          <a:p>
            <a:pPr marL="266700" indent="-266700" defTabSz="685800" fontAlgn="base">
              <a:spcBef>
                <a:spcPct val="0"/>
              </a:spcBef>
              <a:spcAft>
                <a:spcPct val="0"/>
              </a:spcAft>
            </a:pPr>
            <a:r>
              <a:rPr lang="zh-TW" altLang="en-US" b="1" dirty="0">
                <a:solidFill>
                  <a:srgbClr val="3333FF"/>
                </a:solidFill>
                <a:latin typeface="微軟正黑體" panose="020B0604030504040204" pitchFamily="34" charset="-120"/>
                <a:ea typeface="微軟正黑體" panose="020B0604030504040204" pitchFamily="34" charset="-120"/>
              </a:rPr>
              <a:t>（</a:t>
            </a:r>
            <a:r>
              <a:rPr lang="en-US" altLang="zh-TW" b="1" dirty="0">
                <a:solidFill>
                  <a:srgbClr val="3333FF"/>
                </a:solidFill>
                <a:latin typeface="微軟正黑體" panose="020B0604030504040204" pitchFamily="34" charset="-120"/>
                <a:ea typeface="微軟正黑體" panose="020B0604030504040204" pitchFamily="34" charset="-120"/>
              </a:rPr>
              <a:t>2</a:t>
            </a:r>
            <a:r>
              <a:rPr lang="zh-TW" altLang="en-US" b="1" dirty="0">
                <a:solidFill>
                  <a:srgbClr val="3333FF"/>
                </a:solidFill>
                <a:latin typeface="微軟正黑體" panose="020B0604030504040204" pitchFamily="34" charset="-120"/>
                <a:ea typeface="微軟正黑體" panose="020B0604030504040204" pitchFamily="34" charset="-120"/>
              </a:rPr>
              <a:t>）校系自辦資安考試或資安相關檢測</a:t>
            </a:r>
            <a:endParaRPr lang="en-US" altLang="zh-TW" sz="2000" dirty="0">
              <a:latin typeface="微軟正黑體" panose="020B0604030504040204" pitchFamily="34" charset="-120"/>
              <a:ea typeface="微軟正黑體" panose="020B0604030504040204" pitchFamily="34" charset="-120"/>
            </a:endParaRPr>
          </a:p>
        </p:txBody>
      </p:sp>
      <p:sp>
        <p:nvSpPr>
          <p:cNvPr id="43" name="向下箭號圖說文字 45">
            <a:extLst>
              <a:ext uri="{FF2B5EF4-FFF2-40B4-BE49-F238E27FC236}">
                <a16:creationId xmlns:a16="http://schemas.microsoft.com/office/drawing/2014/main" id="{7B914CA4-021F-4AEF-A4DE-3E70FE8CEC54}"/>
              </a:ext>
            </a:extLst>
          </p:cNvPr>
          <p:cNvSpPr/>
          <p:nvPr/>
        </p:nvSpPr>
        <p:spPr>
          <a:xfrm>
            <a:off x="973341" y="2609682"/>
            <a:ext cx="4871289" cy="2000809"/>
          </a:xfrm>
          <a:prstGeom prst="downArrowCallout">
            <a:avLst>
              <a:gd name="adj1" fmla="val 17920"/>
              <a:gd name="adj2" fmla="val 20046"/>
              <a:gd name="adj3" fmla="val 6561"/>
              <a:gd name="adj4" fmla="val 87123"/>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B46057E5-4F38-4348-AC42-3D595DA743DA}"/>
              </a:ext>
            </a:extLst>
          </p:cNvPr>
          <p:cNvSpPr/>
          <p:nvPr/>
        </p:nvSpPr>
        <p:spPr>
          <a:xfrm>
            <a:off x="970173" y="2669936"/>
            <a:ext cx="4874457" cy="1600438"/>
          </a:xfrm>
          <a:prstGeom prst="rect">
            <a:avLst/>
          </a:prstGeom>
          <a:noFill/>
          <a:ln w="28575" cmpd="sng">
            <a:noFill/>
          </a:ln>
        </p:spPr>
        <p:txBody>
          <a:bodyPr wrap="square">
            <a:spAutoFit/>
          </a:bodyPr>
          <a:lstStyle/>
          <a:p>
            <a:pPr algn="ctr" defTabSz="685800"/>
            <a:r>
              <a:rPr lang="zh-TW" altLang="en-US" dirty="0">
                <a:highlight>
                  <a:srgbClr val="FCFEB0"/>
                </a:highlight>
                <a:latin typeface="微軟正黑體" panose="020B0604030504040204" pitchFamily="34" charset="-120"/>
                <a:ea typeface="微軟正黑體" panose="020B0604030504040204" pitchFamily="34" charset="-120"/>
              </a:rPr>
              <a:t>報名資格</a:t>
            </a:r>
            <a:r>
              <a:rPr lang="zh-TW" altLang="en-US" sz="1600" dirty="0">
                <a:highlight>
                  <a:srgbClr val="FCFEB0"/>
                </a:highlight>
                <a:latin typeface="微軟正黑體" panose="020B0604030504040204" pitchFamily="34" charset="-120"/>
                <a:ea typeface="微軟正黑體" panose="020B0604030504040204" pitchFamily="34" charset="-120"/>
              </a:rPr>
              <a:t>（符合以下任一項）</a:t>
            </a:r>
            <a:endParaRPr lang="en-US" altLang="zh-TW" sz="1600" dirty="0">
              <a:highlight>
                <a:srgbClr val="FCFEB0"/>
              </a:highlight>
              <a:latin typeface="微軟正黑體" panose="020B0604030504040204" pitchFamily="34" charset="-120"/>
              <a:ea typeface="微軟正黑體" panose="020B0604030504040204" pitchFamily="34" charset="-120"/>
            </a:endParaRPr>
          </a:p>
          <a:p>
            <a:pPr marL="176213" indent="-176213" defTabSz="685800" fontAlgn="base">
              <a:spcBef>
                <a:spcPct val="0"/>
              </a:spcBef>
              <a:spcAft>
                <a:spcPct val="0"/>
              </a:spcAft>
            </a:pPr>
            <a:r>
              <a:rPr lang="en-US" altLang="zh-TW" sz="1600"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獨自開發行動裝置應用程式</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App</a:t>
            </a:r>
            <a:r>
              <a:rPr lang="zh-TW" altLang="en-US" sz="1600" dirty="0">
                <a:latin typeface="微軟正黑體" panose="020B0604030504040204" pitchFamily="34" charset="-120"/>
                <a:ea typeface="微軟正黑體" panose="020B0604030504040204" pitchFamily="34" charset="-120"/>
              </a:rPr>
              <a:t>）並已上架商業平臺且下載使用人次達</a:t>
            </a:r>
            <a:r>
              <a:rPr lang="en-US" altLang="zh-TW" sz="1600" dirty="0">
                <a:latin typeface="微軟正黑體" panose="020B0604030504040204" pitchFamily="34" charset="-120"/>
                <a:ea typeface="微軟正黑體" panose="020B0604030504040204" pitchFamily="34" charset="-120"/>
              </a:rPr>
              <a:t>3000</a:t>
            </a:r>
            <a:r>
              <a:rPr lang="zh-TW" altLang="en-US" sz="1600" dirty="0">
                <a:latin typeface="微軟正黑體" panose="020B0604030504040204" pitchFamily="34" charset="-120"/>
                <a:ea typeface="微軟正黑體" panose="020B0604030504040204" pitchFamily="34" charset="-120"/>
              </a:rPr>
              <a:t>人以上</a:t>
            </a:r>
          </a:p>
          <a:p>
            <a:pPr marL="182563" indent="-182563" defTabSz="685800"/>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rPr>
              <a:t>APCS</a:t>
            </a:r>
            <a:r>
              <a:rPr lang="zh-TW" altLang="en-US" sz="1600" dirty="0">
                <a:latin typeface="微軟正黑體" panose="020B0604030504040204" pitchFamily="34" charset="-120"/>
                <a:ea typeface="微軟正黑體" panose="020B0604030504040204" pitchFamily="34" charset="-120"/>
              </a:rPr>
              <a:t>達以下檢定標準：</a:t>
            </a:r>
          </a:p>
          <a:p>
            <a:pPr marL="182563" indent="-182563" defTabSz="685800"/>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程式設計觀念題：</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級分。</a:t>
            </a:r>
          </a:p>
          <a:p>
            <a:pPr marL="182563" indent="-182563" defTabSz="685800"/>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程式設計實作題：</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級分。</a:t>
            </a:r>
            <a:endParaRPr lang="en-US" altLang="zh-TW" sz="1600" dirty="0">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A285E74E-C7D5-4A91-BDB9-82316A868395}"/>
              </a:ext>
            </a:extLst>
          </p:cNvPr>
          <p:cNvSpPr/>
          <p:nvPr/>
        </p:nvSpPr>
        <p:spPr>
          <a:xfrm>
            <a:off x="1055263" y="876528"/>
            <a:ext cx="2378230" cy="461665"/>
          </a:xfrm>
          <a:prstGeom prst="rect">
            <a:avLst/>
          </a:prstGeom>
        </p:spPr>
        <p:txBody>
          <a:bodyPr wrap="square">
            <a:spAutoFit/>
          </a:bodyPr>
          <a:lstStyle/>
          <a:p>
            <a:r>
              <a:rPr kumimoji="0" lang="zh-TW" altLang="en-US" sz="2400" b="1" dirty="0">
                <a:latin typeface="微軟正黑體" panose="020B0604030504040204" pitchFamily="34" charset="-120"/>
                <a:ea typeface="微軟正黑體" panose="020B0604030504040204" pitchFamily="34" charset="-120"/>
                <a:cs typeface="Oswald"/>
              </a:rPr>
              <a:t>特殊選才</a:t>
            </a:r>
            <a:r>
              <a:rPr lang="zh-TW" altLang="en-US" sz="2400" b="1" dirty="0">
                <a:latin typeface="微軟正黑體" panose="020B0604030504040204" pitchFamily="34" charset="-120"/>
                <a:ea typeface="微軟正黑體" panose="020B0604030504040204" pitchFamily="34" charset="-120"/>
              </a:rPr>
              <a:t>示例</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sp>
        <p:nvSpPr>
          <p:cNvPr id="47" name="矩形 46">
            <a:extLst>
              <a:ext uri="{FF2B5EF4-FFF2-40B4-BE49-F238E27FC236}">
                <a16:creationId xmlns:a16="http://schemas.microsoft.com/office/drawing/2014/main" id="{DF62F351-9A6A-42F1-AA5B-CF250E08D151}"/>
              </a:ext>
            </a:extLst>
          </p:cNvPr>
          <p:cNvSpPr/>
          <p:nvPr/>
        </p:nvSpPr>
        <p:spPr>
          <a:xfrm>
            <a:off x="6814393" y="4686176"/>
            <a:ext cx="4076638" cy="400110"/>
          </a:xfrm>
          <a:prstGeom prst="rect">
            <a:avLst/>
          </a:prstGeom>
        </p:spPr>
        <p:txBody>
          <a:bodyPr wrap="square">
            <a:spAutoFit/>
          </a:bodyPr>
          <a:lstStyle/>
          <a:p>
            <a:pPr defTabSz="685800" fontAlgn="base">
              <a:spcBef>
                <a:spcPct val="0"/>
              </a:spcBef>
              <a:spcAft>
                <a:spcPct val="0"/>
              </a:spcAft>
            </a:pPr>
            <a:r>
              <a:rPr lang="zh-TW" altLang="en-US" sz="2000" dirty="0">
                <a:latin typeface="微軟正黑體" panose="020B0604030504040204" pitchFamily="34" charset="-120"/>
                <a:ea typeface="微軟正黑體" panose="020B0604030504040204" pitchFamily="34" charset="-120"/>
              </a:rPr>
              <a:t>備審資料審查</a:t>
            </a:r>
            <a:r>
              <a:rPr lang="en-US" altLang="zh-TW" sz="2000" dirty="0">
                <a:latin typeface="微軟正黑體" panose="020B0604030504040204" pitchFamily="34" charset="-120"/>
                <a:ea typeface="微軟正黑體" panose="020B0604030504040204" pitchFamily="34" charset="-120"/>
              </a:rPr>
              <a:t>60%</a:t>
            </a:r>
            <a:r>
              <a:rPr lang="zh-TW" altLang="en-US" sz="2000" dirty="0">
                <a:latin typeface="微軟正黑體" panose="020B0604030504040204" pitchFamily="34" charset="-120"/>
                <a:ea typeface="微軟正黑體" panose="020B0604030504040204" pitchFamily="34" charset="-120"/>
              </a:rPr>
              <a:t>、上機實測</a:t>
            </a:r>
            <a:r>
              <a:rPr lang="en-US" altLang="zh-TW" sz="2000" dirty="0">
                <a:latin typeface="微軟正黑體" panose="020B0604030504040204" pitchFamily="34" charset="-120"/>
                <a:ea typeface="微軟正黑體" panose="020B0604030504040204" pitchFamily="34" charset="-120"/>
              </a:rPr>
              <a:t>40%</a:t>
            </a:r>
          </a:p>
        </p:txBody>
      </p:sp>
      <p:sp>
        <p:nvSpPr>
          <p:cNvPr id="48" name="文字方塊 47">
            <a:extLst>
              <a:ext uri="{FF2B5EF4-FFF2-40B4-BE49-F238E27FC236}">
                <a16:creationId xmlns:a16="http://schemas.microsoft.com/office/drawing/2014/main" id="{00299C2F-D54E-4953-AD5D-7A909274104D}"/>
              </a:ext>
            </a:extLst>
          </p:cNvPr>
          <p:cNvSpPr txBox="1"/>
          <p:nvPr/>
        </p:nvSpPr>
        <p:spPr>
          <a:xfrm rot="21055385">
            <a:off x="10737872" y="2721633"/>
            <a:ext cx="1443373" cy="690801"/>
          </a:xfrm>
          <a:prstGeom prst="star16">
            <a:avLst/>
          </a:prstGeom>
          <a:solidFill>
            <a:srgbClr val="FFFD9B"/>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rPr>
              <a:t>自訂</a:t>
            </a:r>
          </a:p>
        </p:txBody>
      </p:sp>
      <p:sp>
        <p:nvSpPr>
          <p:cNvPr id="49" name="矩形 48">
            <a:extLst>
              <a:ext uri="{FF2B5EF4-FFF2-40B4-BE49-F238E27FC236}">
                <a16:creationId xmlns:a16="http://schemas.microsoft.com/office/drawing/2014/main" id="{23F89C1F-C9D3-4EF0-B4BC-975A4B1D9F4D}"/>
              </a:ext>
            </a:extLst>
          </p:cNvPr>
          <p:cNvSpPr/>
          <p:nvPr/>
        </p:nvSpPr>
        <p:spPr>
          <a:xfrm>
            <a:off x="5893298" y="5865191"/>
            <a:ext cx="5729929" cy="338554"/>
          </a:xfrm>
          <a:prstGeom prst="rect">
            <a:avLst/>
          </a:prstGeom>
          <a:solidFill>
            <a:srgbClr val="E6E0EC"/>
          </a:solidFill>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其餘資安相關之競賽及證照可作為備審有利參採資料。</a:t>
            </a:r>
            <a:endParaRPr lang="zh-TW" altLang="en-US" sz="1600" dirty="0"/>
          </a:p>
        </p:txBody>
      </p:sp>
      <p:sp>
        <p:nvSpPr>
          <p:cNvPr id="50" name="矩形 49">
            <a:extLst>
              <a:ext uri="{FF2B5EF4-FFF2-40B4-BE49-F238E27FC236}">
                <a16:creationId xmlns:a16="http://schemas.microsoft.com/office/drawing/2014/main" id="{105959B6-92D9-4B34-8AA5-09851A11A94E}"/>
              </a:ext>
            </a:extLst>
          </p:cNvPr>
          <p:cNvSpPr/>
          <p:nvPr/>
        </p:nvSpPr>
        <p:spPr>
          <a:xfrm>
            <a:off x="852448" y="6203745"/>
            <a:ext cx="10112755" cy="584775"/>
          </a:xfrm>
          <a:prstGeom prst="rect">
            <a:avLst/>
          </a:prstGeom>
        </p:spPr>
        <p:txBody>
          <a:bodyPr wrap="square">
            <a:spAutoFit/>
          </a:bodyPr>
          <a:lstStyle/>
          <a:p>
            <a:pPr marL="285750" indent="-285750">
              <a:buFont typeface="Wingdings" panose="05000000000000000000" pitchFamily="2" charset="2"/>
              <a:buChar char="l"/>
            </a:pPr>
            <a:r>
              <a:rPr lang="en-US" altLang="zh-TW" sz="1600" kern="0" spc="-30" dirty="0">
                <a:latin typeface="微軟正黑體" panose="020B0604030504040204" pitchFamily="34" charset="-120"/>
                <a:ea typeface="微軟正黑體" panose="020B0604030504040204" pitchFamily="34" charset="-120"/>
              </a:rPr>
              <a:t>112</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學年度有</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kern="0" spc="-30" dirty="0">
                <a:latin typeface="微軟正黑體" panose="020B0604030504040204" pitchFamily="34" charset="-120"/>
                <a:ea typeface="微軟正黑體" panose="020B0604030504040204" pitchFamily="34" charset="-120"/>
              </a:rPr>
              <a:t>39</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系科提供</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kern="0" spc="-30" dirty="0">
                <a:latin typeface="微軟正黑體" panose="020B0604030504040204" pitchFamily="34" charset="-120"/>
                <a:ea typeface="微軟正黑體" panose="020B0604030504040204" pitchFamily="34" charset="-120"/>
              </a:rPr>
              <a:t>104</a:t>
            </a:r>
            <a:r>
              <a:rPr lang="zh-TW" altLang="en-US" sz="1600" kern="0" spc="-30" dirty="0">
                <a:latin typeface="微軟正黑體" panose="020B0604030504040204" pitchFamily="34" charset="-120"/>
                <a:ea typeface="微軟正黑體" panose="020B0604030504040204" pitchFamily="34" charset="-120"/>
              </a:rPr>
              <a:t>招生</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名額</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通過學歷資格初審</a:t>
            </a:r>
            <a:r>
              <a:rPr lang="en-US" altLang="zh-TW" sz="1600" kern="0" spc="-30" dirty="0">
                <a:latin typeface="微軟正黑體" panose="020B0604030504040204" pitchFamily="34" charset="-120"/>
                <a:ea typeface="微軟正黑體" panose="020B0604030504040204" pitchFamily="34" charset="-120"/>
              </a:rPr>
              <a:t>39</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人，通過資格複審</a:t>
            </a:r>
            <a:r>
              <a:rPr lang="en-US" altLang="zh-TW" sz="1600" kern="0" spc="-30" dirty="0">
                <a:latin typeface="微軟正黑體" panose="020B0604030504040204" pitchFamily="34" charset="-120"/>
                <a:ea typeface="微軟正黑體" panose="020B0604030504040204" pitchFamily="34" charset="-120"/>
              </a:rPr>
              <a:t>5</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人，分發錄取</a:t>
            </a:r>
            <a:r>
              <a:rPr lang="en-US" altLang="zh-TW" sz="1600" kern="0" spc="-30" dirty="0">
                <a:latin typeface="微軟正黑體" panose="020B0604030504040204" pitchFamily="34" charset="-120"/>
                <a:ea typeface="微軟正黑體" panose="020B0604030504040204" pitchFamily="34" charset="-120"/>
              </a:rPr>
              <a:t>2</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l"/>
            </a:pPr>
            <a:r>
              <a:rPr lang="en-US" altLang="zh-TW" sz="1600" kern="0" spc="-30" dirty="0">
                <a:latin typeface="微軟正黑體" panose="020B0604030504040204" pitchFamily="34" charset="-120"/>
                <a:ea typeface="微軟正黑體" panose="020B0604030504040204" pitchFamily="34" charset="-120"/>
              </a:rPr>
              <a:t>113</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學年度有</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kern="0" spc="-30" dirty="0">
                <a:latin typeface="微軟正黑體" panose="020B0604030504040204" pitchFamily="34" charset="-120"/>
                <a:ea typeface="微軟正黑體" panose="020B0604030504040204" pitchFamily="34" charset="-120"/>
              </a:rPr>
              <a:t>33</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系科提供</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88</a:t>
            </a:r>
            <a:r>
              <a:rPr lang="zh-TW" altLang="en-US" sz="1600" b="1" kern="0" spc="-30" dirty="0">
                <a:latin typeface="微軟正黑體" panose="020B0604030504040204" pitchFamily="34" charset="-120"/>
                <a:ea typeface="微軟正黑體" panose="020B0604030504040204" pitchFamily="34" charset="-120"/>
              </a:rPr>
              <a:t>招生</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名額</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通過學歷資格初審</a:t>
            </a:r>
            <a:r>
              <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69</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人，通過資格複審</a:t>
            </a:r>
            <a:r>
              <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47</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zh-TW" sz="1600" kern="0" spc="-30"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分發錄取</a:t>
            </a:r>
            <a:r>
              <a:rPr lang="en-US" altLang="zh-TW" sz="1600" kern="0" spc="-30" dirty="0">
                <a:highlight>
                  <a:srgbClr val="FFFF00"/>
                </a:highlight>
                <a:latin typeface="微軟正黑體" panose="020B0604030504040204" pitchFamily="34" charset="-120"/>
                <a:ea typeface="微軟正黑體" panose="020B0604030504040204" pitchFamily="34" charset="-120"/>
              </a:rPr>
              <a:t>22</a:t>
            </a:r>
            <a:r>
              <a:rPr lang="zh-TW" altLang="zh-TW" sz="1600" kern="0" spc="-30"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dirty="0">
              <a:latin typeface="微軟正黑體" panose="020B0604030504040204" pitchFamily="34" charset="-120"/>
              <a:ea typeface="微軟正黑體" panose="020B0604030504040204" pitchFamily="34" charset="-120"/>
            </a:endParaRPr>
          </a:p>
        </p:txBody>
      </p:sp>
      <p:sp>
        <p:nvSpPr>
          <p:cNvPr id="51" name="文字方塊 50">
            <a:extLst>
              <a:ext uri="{FF2B5EF4-FFF2-40B4-BE49-F238E27FC236}">
                <a16:creationId xmlns:a16="http://schemas.microsoft.com/office/drawing/2014/main" id="{F5B231D6-8F47-4D64-8751-6282FF902435}"/>
              </a:ext>
            </a:extLst>
          </p:cNvPr>
          <p:cNvSpPr txBox="1"/>
          <p:nvPr/>
        </p:nvSpPr>
        <p:spPr>
          <a:xfrm>
            <a:off x="3363244" y="90180"/>
            <a:ext cx="8241265" cy="1000274"/>
          </a:xfrm>
          <a:prstGeom prst="rect">
            <a:avLst/>
          </a:prstGeom>
          <a:noFill/>
        </p:spPr>
        <p:txBody>
          <a:bodyPr wrap="square">
            <a:spAutoFit/>
          </a:bodyPr>
          <a:lstStyle/>
          <a:p>
            <a:pPr marL="285750" indent="-285750">
              <a:spcBef>
                <a:spcPts val="600"/>
              </a:spcBef>
              <a:buFont typeface="Wingdings" panose="05000000000000000000" pitchFamily="2" charset="2"/>
              <a:buChar char="p"/>
            </a:pPr>
            <a:r>
              <a:rPr lang="zh-TW" altLang="en-US" sz="1800" b="1" dirty="0">
                <a:solidFill>
                  <a:schemeClr val="tx1"/>
                </a:solidFill>
                <a:latin typeface="+mn-ea"/>
                <a:ea typeface="+mn-ea"/>
              </a:rPr>
              <a:t>配合教育部推動「資安學研人才培育計畫」，</a:t>
            </a:r>
            <a:r>
              <a:rPr lang="en-US" altLang="zh-TW" sz="1800" b="1" dirty="0">
                <a:solidFill>
                  <a:schemeClr val="tx1"/>
                </a:solidFill>
                <a:latin typeface="+mn-ea"/>
                <a:ea typeface="+mn-ea"/>
              </a:rPr>
              <a:t>112</a:t>
            </a:r>
            <a:r>
              <a:rPr lang="zh-TW" altLang="en-US" sz="1800" b="1" dirty="0">
                <a:solidFill>
                  <a:schemeClr val="tx1"/>
                </a:solidFill>
                <a:latin typeface="+mn-ea"/>
                <a:ea typeface="+mn-ea"/>
              </a:rPr>
              <a:t>學年度起系名加註資安人才，招收對資安議題有興趣且具特殊專長之學生。</a:t>
            </a:r>
            <a:endParaRPr lang="en-US" altLang="zh-TW" sz="1800" b="1" dirty="0">
              <a:solidFill>
                <a:schemeClr val="tx1"/>
              </a:solidFill>
              <a:latin typeface="+mn-ea"/>
              <a:ea typeface="+mn-ea"/>
            </a:endParaRPr>
          </a:p>
          <a:p>
            <a:pPr marL="285750" indent="-285750">
              <a:spcBef>
                <a:spcPts val="600"/>
              </a:spcBef>
              <a:buFont typeface="Wingdings" panose="05000000000000000000" pitchFamily="2" charset="2"/>
              <a:buChar char="p"/>
            </a:pP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如學校未限制</a:t>
            </a:r>
            <a:r>
              <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rPr>
              <a:t>1</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校選填</a:t>
            </a:r>
            <a:r>
              <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rPr>
              <a:t>1</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系，符合資格的考生可同時選填多個志願。</a:t>
            </a:r>
            <a:endPar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endParaRPr>
          </a:p>
        </p:txBody>
      </p:sp>
      <p:sp>
        <p:nvSpPr>
          <p:cNvPr id="5" name="圓角化同側角落矩形 30">
            <a:extLst>
              <a:ext uri="{FF2B5EF4-FFF2-40B4-BE49-F238E27FC236}">
                <a16:creationId xmlns:a16="http://schemas.microsoft.com/office/drawing/2014/main" id="{E4F84C12-C7E0-C2F2-1EB9-93BE2E005873}"/>
              </a:ext>
            </a:extLst>
          </p:cNvPr>
          <p:cNvSpPr/>
          <p:nvPr/>
        </p:nvSpPr>
        <p:spPr>
          <a:xfrm rot="5400000">
            <a:off x="1346772" y="-1360309"/>
            <a:ext cx="580007" cy="3301829"/>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6" name="圓角化同側角落矩形 32">
            <a:extLst>
              <a:ext uri="{FF2B5EF4-FFF2-40B4-BE49-F238E27FC236}">
                <a16:creationId xmlns:a16="http://schemas.microsoft.com/office/drawing/2014/main" id="{64E0BB86-81C7-DC8E-B34F-E3E20CB91423}"/>
              </a:ext>
            </a:extLst>
          </p:cNvPr>
          <p:cNvSpPr/>
          <p:nvPr/>
        </p:nvSpPr>
        <p:spPr>
          <a:xfrm rot="5400000">
            <a:off x="1372170" y="-1263513"/>
            <a:ext cx="459696" cy="3081206"/>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 name="Google Shape;446;p38">
            <a:extLst>
              <a:ext uri="{FF2B5EF4-FFF2-40B4-BE49-F238E27FC236}">
                <a16:creationId xmlns:a16="http://schemas.microsoft.com/office/drawing/2014/main" id="{78CC1B35-323A-BE4E-9DDC-B895AAB5CB6A}"/>
              </a:ext>
            </a:extLst>
          </p:cNvPr>
          <p:cNvSpPr txBox="1">
            <a:spLocks/>
          </p:cNvSpPr>
          <p:nvPr/>
        </p:nvSpPr>
        <p:spPr>
          <a:xfrm>
            <a:off x="-17280" y="-86397"/>
            <a:ext cx="309535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solidFill>
                  <a:prstClr val="black"/>
                </a:solidFill>
                <a:latin typeface="微軟正黑體" panose="020B0604030504040204" pitchFamily="34" charset="-120"/>
                <a:ea typeface="微軟正黑體" panose="020B0604030504040204" pitchFamily="34" charset="-120"/>
                <a:cs typeface="+mn-cs"/>
              </a:rPr>
              <a:t>資安人才</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(2/2)</a:t>
            </a:r>
            <a:endParaRPr lang="en-US" sz="2400" dirty="0"/>
          </a:p>
        </p:txBody>
      </p:sp>
    </p:spTree>
    <p:extLst>
      <p:ext uri="{BB962C8B-B14F-4D97-AF65-F5344CB8AC3E}">
        <p14:creationId xmlns:p14="http://schemas.microsoft.com/office/powerpoint/2010/main" val="2355776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79576" y="2276872"/>
            <a:ext cx="7560840" cy="2232248"/>
          </a:xfrm>
        </p:spPr>
        <p:txBody>
          <a:bodyPr>
            <a:noAutofit/>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四技日間部</a:t>
            </a: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申請</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br>
              <a:rPr lang="en-US" altLang="zh-TW"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聯合招生</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t>(</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招收高中生</a:t>
            </a:r>
            <a: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t>)</a:t>
            </a:r>
            <a:endParaRPr lang="zh-TW" altLang="en-US" sz="4800" dirty="0">
              <a:latin typeface="微軟正黑體" panose="020B0604030504040204" pitchFamily="34" charset="-120"/>
              <a:ea typeface="微軟正黑體" panose="020B0604030504040204" pitchFamily="34" charset="-120"/>
              <a:cs typeface="Arial Unicode MS" pitchFamily="34" charset="-120"/>
              <a:sym typeface="Oswald"/>
            </a:endParaRPr>
          </a:p>
        </p:txBody>
      </p:sp>
      <p:sp>
        <p:nvSpPr>
          <p:cNvPr id="3" name="副標題 2"/>
          <p:cNvSpPr>
            <a:spLocks noGrp="1"/>
          </p:cNvSpPr>
          <p:nvPr>
            <p:ph type="subTitle" idx="1"/>
          </p:nvPr>
        </p:nvSpPr>
        <p:spPr>
          <a:xfrm>
            <a:off x="2209800" y="4599539"/>
            <a:ext cx="7486600" cy="104640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https://www.jctv.ntut.edu.tw/caac/</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142" t="9142" r="9141" b="9141"/>
          <a:stretch/>
        </p:blipFill>
        <p:spPr>
          <a:xfrm>
            <a:off x="8472264" y="4365104"/>
            <a:ext cx="1152128" cy="1152128"/>
          </a:xfrm>
          <a:prstGeom prst="rect">
            <a:avLst/>
          </a:prstGeom>
        </p:spPr>
      </p:pic>
    </p:spTree>
    <p:extLst>
      <p:ext uri="{BB962C8B-B14F-4D97-AF65-F5344CB8AC3E}">
        <p14:creationId xmlns:p14="http://schemas.microsoft.com/office/powerpoint/2010/main" val="3077925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內容版面配置區 2"/>
          <p:cNvSpPr txBox="1">
            <a:spLocks noGrp="1"/>
          </p:cNvSpPr>
          <p:nvPr>
            <p:ph idx="1"/>
          </p:nvPr>
        </p:nvSpPr>
        <p:spPr>
          <a:xfrm>
            <a:off x="3512143" y="1149387"/>
            <a:ext cx="8600346" cy="3005809"/>
          </a:xfrm>
        </p:spPr>
        <p:txBody>
          <a:bodyPr anchor="t"/>
          <a:lstStyle/>
          <a:p>
            <a:pPr>
              <a:spcBef>
                <a:spcPts val="0"/>
              </a:spcBef>
            </a:pPr>
            <a:r>
              <a:rPr lang="zh-TW" altLang="en-US" sz="1800" b="1" dirty="0">
                <a:solidFill>
                  <a:srgbClr val="0070C0"/>
                </a:solidFill>
                <a:latin typeface="+mn-ea"/>
                <a:cs typeface="Roboto Condensed"/>
                <a:sym typeface="Roboto Condensed"/>
              </a:rPr>
              <a:t>限已參加當學年度大學學測之</a:t>
            </a:r>
            <a:r>
              <a:rPr lang="zh-TW" altLang="en-US" sz="1800" b="1" dirty="0">
                <a:solidFill>
                  <a:srgbClr val="C00000"/>
                </a:solidFill>
                <a:latin typeface="+mn-ea"/>
                <a:cs typeface="Roboto Condensed"/>
                <a:sym typeface="Roboto Condensed"/>
              </a:rPr>
              <a:t>普通科、綜高學術學程或專門學程、實驗教育生、藝術群學生</a:t>
            </a:r>
            <a:r>
              <a:rPr lang="zh-TW" altLang="en-US" sz="1600" b="1" dirty="0">
                <a:solidFill>
                  <a:schemeClr val="tx1"/>
                </a:solidFill>
                <a:latin typeface="+mn-ea"/>
              </a:rPr>
              <a:t>。</a:t>
            </a:r>
          </a:p>
          <a:p>
            <a:pPr marL="342900" indent="-258763">
              <a:spcBef>
                <a:spcPts val="0"/>
              </a:spcBef>
              <a:buFont typeface="Arial" panose="020B0604020202020204" pitchFamily="34" charset="0"/>
              <a:buChar char="•"/>
            </a:pPr>
            <a:r>
              <a:rPr lang="zh-TW" altLang="en-US" sz="1600" b="1" dirty="0">
                <a:solidFill>
                  <a:schemeClr val="tx1"/>
                </a:solidFill>
                <a:latin typeface="+mn-ea"/>
              </a:rPr>
              <a:t>其他</a:t>
            </a:r>
            <a:r>
              <a:rPr lang="zh-TW" altLang="en-US" sz="1600" b="1" dirty="0">
                <a:solidFill>
                  <a:srgbClr val="C00000"/>
                </a:solidFill>
                <a:latin typeface="+mn-ea"/>
              </a:rPr>
              <a:t>專業群科</a:t>
            </a:r>
            <a:r>
              <a:rPr lang="zh-TW" altLang="en-US" sz="1600" b="1" dirty="0">
                <a:solidFill>
                  <a:schemeClr val="tx1"/>
                </a:solidFill>
                <a:latin typeface="+mn-ea"/>
              </a:rPr>
              <a:t>學生</a:t>
            </a:r>
            <a:r>
              <a:rPr lang="zh-TW" altLang="en-US" sz="1600" b="1" dirty="0">
                <a:solidFill>
                  <a:srgbClr val="C00000"/>
                </a:solidFill>
                <a:latin typeface="+mn-ea"/>
              </a:rPr>
              <a:t>不可報名</a:t>
            </a:r>
            <a:r>
              <a:rPr lang="zh-TW" altLang="en-US" sz="1600" b="1" dirty="0">
                <a:solidFill>
                  <a:schemeClr val="tx1"/>
                </a:solidFill>
                <a:latin typeface="+mn-ea"/>
              </a:rPr>
              <a:t>四技日間部申請入學</a:t>
            </a:r>
            <a:endParaRPr lang="en-US" altLang="zh-TW" sz="1600" b="1" dirty="0">
              <a:solidFill>
                <a:schemeClr val="tx1"/>
              </a:solidFill>
              <a:latin typeface="+mn-ea"/>
            </a:endParaRPr>
          </a:p>
          <a:p>
            <a:pPr marL="342900" indent="-258763">
              <a:spcBef>
                <a:spcPts val="0"/>
              </a:spcBef>
              <a:buFont typeface="Arial" panose="020B0604020202020204" pitchFamily="34" charset="0"/>
              <a:buChar char="•"/>
            </a:pPr>
            <a:r>
              <a:rPr lang="zh-TW" altLang="en-US" sz="1600" b="1" dirty="0">
                <a:solidFill>
                  <a:srgbClr val="0070C0"/>
                </a:solidFill>
                <a:latin typeface="+mn-ea"/>
              </a:rPr>
              <a:t>發售紙本</a:t>
            </a:r>
            <a:r>
              <a:rPr lang="zh-TW" altLang="en-US" sz="1600" b="1" dirty="0">
                <a:solidFill>
                  <a:schemeClr val="tx1"/>
                </a:solidFill>
                <a:latin typeface="+mn-ea"/>
              </a:rPr>
              <a:t>招生簡章，亦可網頁下載。</a:t>
            </a:r>
            <a:endParaRPr lang="en-US" altLang="zh-TW" sz="1600" b="1" dirty="0">
              <a:solidFill>
                <a:schemeClr val="tx1"/>
              </a:solidFill>
              <a:latin typeface="+mn-ea"/>
            </a:endParaRPr>
          </a:p>
          <a:p>
            <a:pPr marL="342900" indent="-258763">
              <a:spcBef>
                <a:spcPts val="0"/>
              </a:spcBef>
              <a:buFont typeface="Arial" panose="020B0604020202020204" pitchFamily="34" charset="0"/>
              <a:buChar char="•"/>
            </a:pPr>
            <a:endParaRPr lang="en-US" altLang="zh-TW" sz="1600" b="1" dirty="0">
              <a:solidFill>
                <a:schemeClr val="tx1"/>
              </a:solidFill>
              <a:latin typeface="+mn-ea"/>
            </a:endParaRPr>
          </a:p>
          <a:p>
            <a:pPr marL="342900" indent="-258763">
              <a:spcBef>
                <a:spcPts val="0"/>
              </a:spcBef>
              <a:buFont typeface="Arial" panose="020B0604020202020204" pitchFamily="34" charset="0"/>
              <a:buChar char="•"/>
            </a:pPr>
            <a:endParaRPr lang="en-US" altLang="zh-TW" sz="1600" b="1" dirty="0">
              <a:solidFill>
                <a:schemeClr val="tx1"/>
              </a:solidFill>
              <a:latin typeface="+mn-ea"/>
            </a:endParaRPr>
          </a:p>
          <a:p>
            <a:pPr marL="342900" indent="-342900">
              <a:spcBef>
                <a:spcPts val="0"/>
              </a:spcBef>
              <a:buFont typeface="Wingdings" panose="05000000000000000000" pitchFamily="2" charset="2"/>
              <a:buChar char="p"/>
            </a:pPr>
            <a:endParaRPr lang="en-US" altLang="zh-TW" sz="100" b="1" dirty="0">
              <a:solidFill>
                <a:srgbClr val="C00000"/>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highlight>
                  <a:srgbClr val="FCFEB0"/>
                </a:highlight>
                <a:latin typeface="+mj-ea"/>
              </a:rPr>
              <a:t>第一階段以「學測級分」進行人數倍率篩選</a:t>
            </a:r>
            <a:endParaRPr lang="en-US" altLang="zh-TW" sz="1800" b="1" dirty="0">
              <a:solidFill>
                <a:schemeClr val="tx1"/>
              </a:solidFill>
              <a:highlight>
                <a:srgbClr val="FCFEB0"/>
              </a:highlight>
              <a:latin typeface="+mj-ea"/>
            </a:endParaRPr>
          </a:p>
          <a:p>
            <a:pPr marL="363538" indent="-192088">
              <a:spcBef>
                <a:spcPts val="0"/>
              </a:spcBef>
              <a:buFont typeface="Arial" panose="020B0604020202020204" pitchFamily="34" charset="0"/>
              <a:buChar char="•"/>
              <a:tabLst>
                <a:tab pos="363538" algn="l"/>
              </a:tabLst>
            </a:pPr>
            <a:r>
              <a:rPr lang="zh-TW" altLang="en-US" sz="1600" b="1" dirty="0">
                <a:latin typeface="+mn-ea"/>
              </a:rPr>
              <a:t>預計複試人數以招生名額至多</a:t>
            </a:r>
            <a:r>
              <a:rPr lang="en-US" altLang="zh-TW" sz="2400" b="1" dirty="0">
                <a:highlight>
                  <a:srgbClr val="FCFEB0"/>
                </a:highlight>
                <a:latin typeface="+mn-ea"/>
              </a:rPr>
              <a:t>6</a:t>
            </a:r>
            <a:r>
              <a:rPr lang="zh-TW" altLang="en-US" sz="1600" b="1" dirty="0">
                <a:latin typeface="+mn-ea"/>
              </a:rPr>
              <a:t>倍或至多</a:t>
            </a:r>
            <a:r>
              <a:rPr lang="en-US" altLang="zh-TW" sz="2400" b="1" dirty="0">
                <a:highlight>
                  <a:srgbClr val="FCFEB0"/>
                </a:highlight>
                <a:latin typeface="+mn-ea"/>
              </a:rPr>
              <a:t>60</a:t>
            </a:r>
            <a:r>
              <a:rPr lang="zh-TW" altLang="en-US" sz="1600" b="1" dirty="0">
                <a:latin typeface="+mn-ea"/>
              </a:rPr>
              <a:t>人為原則。</a:t>
            </a:r>
            <a:endParaRPr lang="en-US" altLang="zh-TW" sz="1600" b="1" dirty="0">
              <a:latin typeface="+mn-ea"/>
            </a:endParaRPr>
          </a:p>
          <a:p>
            <a:pPr marL="363538" indent="-192088">
              <a:spcBef>
                <a:spcPts val="0"/>
              </a:spcBef>
              <a:buFont typeface="Arial" panose="020B0604020202020204" pitchFamily="34" charset="0"/>
              <a:buChar char="•"/>
              <a:tabLst>
                <a:tab pos="363538" algn="l"/>
              </a:tabLst>
            </a:pPr>
            <a:r>
              <a:rPr lang="zh-TW" altLang="en-US" sz="1600" b="1" dirty="0">
                <a:solidFill>
                  <a:srgbClr val="C00000"/>
                </a:solidFill>
                <a:latin typeface="+mn-ea"/>
              </a:rPr>
              <a:t>未通過第一階段篩選但符合系組訂定</a:t>
            </a:r>
            <a:r>
              <a:rPr lang="en-US" altLang="zh-TW" sz="1600" b="1" dirty="0">
                <a:solidFill>
                  <a:srgbClr val="C00000"/>
                </a:solidFill>
                <a:latin typeface="+mn-ea"/>
              </a:rPr>
              <a:t>APCS</a:t>
            </a:r>
            <a:r>
              <a:rPr lang="zh-TW" altLang="en-US" sz="1600" b="1" dirty="0">
                <a:solidFill>
                  <a:srgbClr val="C00000"/>
                </a:solidFill>
                <a:latin typeface="+mn-ea"/>
              </a:rPr>
              <a:t>（大學程式設計先修檢測）成績超篩標準者</a:t>
            </a:r>
            <a:r>
              <a:rPr lang="zh-TW" altLang="en-US" sz="1600" b="1" dirty="0">
                <a:latin typeface="+mn-ea"/>
              </a:rPr>
              <a:t>，可進行「</a:t>
            </a:r>
            <a:r>
              <a:rPr lang="en-US" altLang="zh-TW" sz="1600" b="1" dirty="0">
                <a:latin typeface="+mn-ea"/>
              </a:rPr>
              <a:t>APCS</a:t>
            </a:r>
            <a:r>
              <a:rPr lang="zh-TW" altLang="en-US" sz="1600" b="1" dirty="0">
                <a:latin typeface="+mn-ea"/>
              </a:rPr>
              <a:t>成績超額篩選」</a:t>
            </a:r>
            <a:endParaRPr lang="en-US" altLang="zh-TW" sz="1100" b="1" dirty="0">
              <a:solidFill>
                <a:schemeClr val="tx1"/>
              </a:solidFill>
              <a:highlight>
                <a:srgbClr val="FCFEB0"/>
              </a:highlight>
              <a:latin typeface="+mj-ea"/>
            </a:endParaRPr>
          </a:p>
          <a:p>
            <a:pPr marL="342900" indent="-342900">
              <a:spcBef>
                <a:spcPts val="0"/>
              </a:spcBef>
              <a:buFont typeface="Wingdings" panose="05000000000000000000" pitchFamily="2" charset="2"/>
              <a:buChar char="p"/>
            </a:pPr>
            <a:r>
              <a:rPr lang="zh-TW" altLang="en-US" sz="1800" b="1" dirty="0">
                <a:solidFill>
                  <a:schemeClr val="tx1"/>
                </a:solidFill>
                <a:highlight>
                  <a:srgbClr val="FCFEB0"/>
                </a:highlight>
                <a:latin typeface="+mj-ea"/>
              </a:rPr>
              <a:t>第二階段由各</a:t>
            </a:r>
            <a:r>
              <a:rPr lang="zh-TW" altLang="en-US" sz="1800" b="1" dirty="0">
                <a:highlight>
                  <a:srgbClr val="FCFEB0"/>
                </a:highlight>
                <a:latin typeface="+mn-ea"/>
              </a:rPr>
              <a:t>招生學校</a:t>
            </a:r>
            <a:r>
              <a:rPr lang="zh-TW" altLang="en-US" sz="1800" b="1" dirty="0">
                <a:solidFill>
                  <a:schemeClr val="tx1"/>
                </a:solidFill>
                <a:highlight>
                  <a:srgbClr val="FCFEB0"/>
                </a:highlight>
                <a:latin typeface="+mj-ea"/>
              </a:rPr>
              <a:t>辦理複試</a:t>
            </a:r>
            <a:r>
              <a:rPr lang="zh-TW" altLang="en-US" sz="1800" b="1" dirty="0">
                <a:solidFill>
                  <a:schemeClr val="tx1"/>
                </a:solidFill>
                <a:latin typeface="+mj-ea"/>
              </a:rPr>
              <a:t>，</a:t>
            </a: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800" dirty="0">
              <a:solidFill>
                <a:schemeClr val="tx1"/>
              </a:solidFill>
            </a:endParaRPr>
          </a:p>
          <a:p>
            <a:pPr marL="342900" indent="-342900">
              <a:spcBef>
                <a:spcPts val="0"/>
              </a:spcBef>
              <a:buFont typeface="Wingdings" panose="05000000000000000000" pitchFamily="2" charset="2"/>
              <a:buChar char="p"/>
            </a:pPr>
            <a:endParaRPr lang="en-US" altLang="zh-TW" sz="1800" b="1" dirty="0">
              <a:solidFill>
                <a:schemeClr val="tx1"/>
              </a:solidFill>
              <a:latin typeface="+mj-ea"/>
            </a:endParaRPr>
          </a:p>
          <a:p>
            <a:pPr marL="342900" indent="-342900">
              <a:spcBef>
                <a:spcPts val="0"/>
              </a:spcBef>
              <a:buFont typeface="Wingdings" panose="05000000000000000000" pitchFamily="2" charset="2"/>
              <a:buChar char="p"/>
            </a:pPr>
            <a:endParaRPr lang="en-US" altLang="zh-TW" sz="1800" b="1" dirty="0">
              <a:solidFill>
                <a:schemeClr val="tx1"/>
              </a:solidFill>
              <a:latin typeface="+mn-ea"/>
              <a:cs typeface="Roboto Condensed"/>
              <a:sym typeface="Roboto Condensed"/>
            </a:endParaRPr>
          </a:p>
          <a:p>
            <a:pPr>
              <a:spcBef>
                <a:spcPts val="0"/>
              </a:spcBef>
            </a:pPr>
            <a:endParaRPr lang="en-US" altLang="zh-TW" sz="1800" b="1" dirty="0">
              <a:solidFill>
                <a:srgbClr val="C00000"/>
              </a:solidFill>
              <a:latin typeface="+mn-ea"/>
              <a:cs typeface="Roboto Condensed"/>
              <a:sym typeface="Roboto Condensed"/>
            </a:endParaRPr>
          </a:p>
          <a:p>
            <a:pPr>
              <a:spcBef>
                <a:spcPts val="0"/>
              </a:spcBef>
            </a:pPr>
            <a:endParaRPr lang="en-US" altLang="zh-TW" sz="18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p:txBody>
      </p:sp>
      <p:sp>
        <p:nvSpPr>
          <p:cNvPr id="9" name="矩形 8"/>
          <p:cNvSpPr/>
          <p:nvPr/>
        </p:nvSpPr>
        <p:spPr>
          <a:xfrm>
            <a:off x="2057899" y="2702358"/>
            <a:ext cx="1454244"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分階段辦理 </a:t>
            </a:r>
            <a:endParaRPr lang="zh-TW" altLang="en-US" dirty="0">
              <a:solidFill>
                <a:schemeClr val="bg1"/>
              </a:solidFill>
            </a:endParaRPr>
          </a:p>
        </p:txBody>
      </p:sp>
      <p:sp>
        <p:nvSpPr>
          <p:cNvPr id="10" name="矩形 9"/>
          <p:cNvSpPr/>
          <p:nvPr/>
        </p:nvSpPr>
        <p:spPr>
          <a:xfrm>
            <a:off x="2057899" y="450912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1" name="矩形 10"/>
          <p:cNvSpPr/>
          <p:nvPr/>
        </p:nvSpPr>
        <p:spPr>
          <a:xfrm>
            <a:off x="2057899" y="5103956"/>
            <a:ext cx="1685077"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報到注意事項</a:t>
            </a:r>
            <a:endParaRPr lang="zh-TW" altLang="en-US" dirty="0">
              <a:solidFill>
                <a:schemeClr val="bg1"/>
              </a:solidFill>
            </a:endParaRPr>
          </a:p>
        </p:txBody>
      </p:sp>
      <p:sp>
        <p:nvSpPr>
          <p:cNvPr id="12" name="矩形 11"/>
          <p:cNvSpPr/>
          <p:nvPr/>
        </p:nvSpPr>
        <p:spPr>
          <a:xfrm>
            <a:off x="2064941" y="1169098"/>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標題 1"/>
          <p:cNvSpPr txBox="1">
            <a:spLocks/>
          </p:cNvSpPr>
          <p:nvPr/>
        </p:nvSpPr>
        <p:spPr>
          <a:xfrm>
            <a:off x="0" y="-17093"/>
            <a:ext cx="5925204" cy="1052737"/>
          </a:xfrm>
          <a:prstGeom prst="homePlate">
            <a:avLst/>
          </a:prstGeom>
          <a:solidFill>
            <a:srgbClr val="F5ADC2"/>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5" name="標題 1"/>
          <p:cNvSpPr txBox="1">
            <a:spLocks/>
          </p:cNvSpPr>
          <p:nvPr/>
        </p:nvSpPr>
        <p:spPr>
          <a:xfrm>
            <a:off x="144016" y="115866"/>
            <a:ext cx="5472608" cy="792854"/>
          </a:xfrm>
          <a:prstGeom prst="homePlate">
            <a:avLst/>
          </a:prstGeom>
          <a:solidFill>
            <a:srgbClr val="A64C68"/>
          </a:solidFill>
          <a:ln w="28575">
            <a:solidFill>
              <a:schemeClr val="bg1"/>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3200" dirty="0">
                <a:solidFill>
                  <a:srgbClr val="FFFFCC"/>
                </a:solidFill>
                <a:latin typeface="+mn-ea"/>
                <a:ea typeface="+mn-ea"/>
                <a:cs typeface="Oswald"/>
              </a:rPr>
              <a:t>高中生</a:t>
            </a:r>
            <a:r>
              <a:rPr kumimoji="0" lang="zh-TW" altLang="en-US" sz="4400" dirty="0">
                <a:solidFill>
                  <a:schemeClr val="bg1"/>
                </a:solidFill>
                <a:latin typeface="+mn-ea"/>
                <a:ea typeface="+mn-ea"/>
                <a:cs typeface="Oswald"/>
              </a:rPr>
              <a:t>申請入學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4" name="矩形 3"/>
          <p:cNvSpPr/>
          <p:nvPr/>
        </p:nvSpPr>
        <p:spPr>
          <a:xfrm>
            <a:off x="3729085" y="5103956"/>
            <a:ext cx="7804323" cy="1323439"/>
          </a:xfrm>
          <a:prstGeom prst="rect">
            <a:avLst/>
          </a:prstGeom>
        </p:spPr>
        <p:txBody>
          <a:bodyPr wrap="square">
            <a:spAutoFit/>
          </a:bodyPr>
          <a:lstStyle/>
          <a:p>
            <a:pPr eaLnBrk="1" hangingPunct="1">
              <a:spcBef>
                <a:spcPts val="0"/>
              </a:spcBef>
            </a:pPr>
            <a:r>
              <a:rPr lang="zh-TW" altLang="en-US" sz="1600" b="1" dirty="0">
                <a:latin typeface="+mn-ea"/>
                <a:ea typeface="+mn-ea"/>
              </a:rPr>
              <a:t>請密切注意第一、二階段報到期限。</a:t>
            </a:r>
            <a:endParaRPr lang="en-US" altLang="zh-TW" sz="1600" b="1" dirty="0">
              <a:latin typeface="+mn-ea"/>
              <a:ea typeface="+mn-ea"/>
            </a:endParaRPr>
          </a:p>
          <a:p>
            <a:pPr marL="342900" indent="-342900">
              <a:spcBef>
                <a:spcPts val="0"/>
              </a:spcBef>
              <a:buFont typeface="Wingdings" panose="05000000000000000000" pitchFamily="2" charset="2"/>
              <a:buChar char="p"/>
            </a:pPr>
            <a:r>
              <a:rPr lang="zh-TW" altLang="en-US" sz="1600" b="1" dirty="0">
                <a:solidFill>
                  <a:srgbClr val="C00000"/>
                </a:solidFill>
                <a:latin typeface="+mn-ea"/>
                <a:ea typeface="+mn-ea"/>
                <a:sym typeface="Roboto Condensed"/>
              </a:rPr>
              <a:t>如有多校錄取</a:t>
            </a:r>
            <a:r>
              <a:rPr lang="zh-TW" altLang="en-US" sz="1600" b="1" dirty="0">
                <a:latin typeface="+mn-ea"/>
                <a:ea typeface="+mn-ea"/>
                <a:sym typeface="Roboto Condensed"/>
              </a:rPr>
              <a:t>，可先完成</a:t>
            </a:r>
            <a:r>
              <a:rPr lang="en-US" altLang="zh-TW" sz="1600" b="1" dirty="0">
                <a:latin typeface="+mn-ea"/>
                <a:ea typeface="+mn-ea"/>
                <a:sym typeface="Roboto Condensed"/>
              </a:rPr>
              <a:t>A</a:t>
            </a:r>
            <a:r>
              <a:rPr lang="zh-TW" altLang="en-US" sz="1600" b="1" dirty="0">
                <a:latin typeface="+mn-ea"/>
                <a:ea typeface="+mn-ea"/>
                <a:sym typeface="Roboto Condensed"/>
              </a:rPr>
              <a:t>校報到，等</a:t>
            </a:r>
            <a:r>
              <a:rPr lang="en-US" altLang="zh-TW" sz="1600" b="1" dirty="0">
                <a:latin typeface="+mn-ea"/>
                <a:ea typeface="+mn-ea"/>
                <a:sym typeface="Roboto Condensed"/>
              </a:rPr>
              <a:t>B</a:t>
            </a:r>
            <a:r>
              <a:rPr lang="zh-TW" altLang="en-US" sz="1600" b="1" dirty="0">
                <a:latin typeface="+mn-ea"/>
                <a:ea typeface="+mn-ea"/>
              </a:rPr>
              <a:t>校通知遞補報到時</a:t>
            </a:r>
            <a:r>
              <a:rPr lang="zh-TW" altLang="en-US" sz="1600" b="1" dirty="0">
                <a:latin typeface="+mn-ea"/>
                <a:ea typeface="+mn-ea"/>
                <a:sym typeface="Roboto Condensed"/>
              </a:rPr>
              <a:t>，再放棄前一校</a:t>
            </a:r>
            <a:r>
              <a:rPr lang="en-US" altLang="zh-TW" sz="1600" b="1" dirty="0">
                <a:latin typeface="+mn-ea"/>
                <a:ea typeface="+mn-ea"/>
              </a:rPr>
              <a:t>(A</a:t>
            </a:r>
            <a:r>
              <a:rPr lang="zh-TW" altLang="en-US" sz="1600" b="1" dirty="0">
                <a:latin typeface="+mn-ea"/>
                <a:ea typeface="+mn-ea"/>
              </a:rPr>
              <a:t>校</a:t>
            </a:r>
            <a:r>
              <a:rPr lang="en-US" altLang="zh-TW" sz="1600" b="1" dirty="0">
                <a:latin typeface="+mn-ea"/>
                <a:ea typeface="+mn-ea"/>
              </a:rPr>
              <a:t>)</a:t>
            </a:r>
            <a:r>
              <a:rPr lang="zh-TW" altLang="en-US" sz="1600" b="1" dirty="0">
                <a:latin typeface="+mn-ea"/>
                <a:ea typeface="+mn-ea"/>
              </a:rPr>
              <a:t>。</a:t>
            </a:r>
            <a:r>
              <a:rPr lang="zh-TW" altLang="en-US" sz="1600" b="1" dirty="0">
                <a:solidFill>
                  <a:srgbClr val="C00000"/>
                </a:solidFill>
                <a:latin typeface="+mn-ea"/>
                <a:ea typeface="+mn-ea"/>
              </a:rPr>
              <a:t>務必完成</a:t>
            </a:r>
            <a:r>
              <a:rPr lang="en-US" altLang="zh-TW" sz="1600" b="1" dirty="0">
                <a:solidFill>
                  <a:srgbClr val="C00000"/>
                </a:solidFill>
                <a:latin typeface="+mn-ea"/>
                <a:ea typeface="+mn-ea"/>
              </a:rPr>
              <a:t>A</a:t>
            </a:r>
            <a:r>
              <a:rPr lang="zh-TW" altLang="en-US" sz="1600" b="1" dirty="0">
                <a:solidFill>
                  <a:srgbClr val="C00000"/>
                </a:solidFill>
                <a:latin typeface="+mn-ea"/>
                <a:ea typeface="+mn-ea"/>
              </a:rPr>
              <a:t>校放棄程序</a:t>
            </a:r>
            <a:endParaRPr lang="en-US" altLang="zh-TW" sz="1600" b="1" dirty="0">
              <a:solidFill>
                <a:srgbClr val="C00000"/>
              </a:solidFill>
              <a:latin typeface="+mn-ea"/>
              <a:ea typeface="+mn-ea"/>
              <a:sym typeface="Roboto Condensed"/>
            </a:endParaRPr>
          </a:p>
          <a:p>
            <a:pPr marL="342900" indent="-342900" eaLnBrk="1" hangingPunct="1">
              <a:spcBef>
                <a:spcPts val="0"/>
              </a:spcBef>
              <a:buFont typeface="Wingdings" panose="05000000000000000000" pitchFamily="2" charset="2"/>
              <a:buChar char="p"/>
            </a:pPr>
            <a:r>
              <a:rPr lang="zh-TW" altLang="en-US" sz="1600" b="1" dirty="0">
                <a:latin typeface="+mn-ea"/>
                <a:ea typeface="+mn-ea"/>
                <a:cs typeface="Roboto Condensed"/>
                <a:sym typeface="Roboto Condensed"/>
              </a:rPr>
              <a:t>若等待大學個人申請放榜，仍可先進行科大報到程序。</a:t>
            </a:r>
            <a:endParaRPr lang="en-US" altLang="zh-TW" sz="1600" b="1" dirty="0">
              <a:latin typeface="+mn-ea"/>
              <a:ea typeface="+mn-ea"/>
              <a:cs typeface="Roboto Condensed"/>
              <a:sym typeface="Roboto Condensed"/>
            </a:endParaRPr>
          </a:p>
          <a:p>
            <a:pPr marL="342900" indent="-342900" eaLnBrk="1" hangingPunct="1">
              <a:spcBef>
                <a:spcPts val="0"/>
              </a:spcBef>
              <a:buFont typeface="Wingdings" panose="05000000000000000000" pitchFamily="2" charset="2"/>
              <a:buChar char="p"/>
            </a:pPr>
            <a:r>
              <a:rPr lang="zh-TW" altLang="en-US" sz="1600" b="1" dirty="0">
                <a:solidFill>
                  <a:srgbClr val="C00000"/>
                </a:solidFill>
                <a:latin typeface="+mn-ea"/>
                <a:ea typeface="+mn-ea"/>
                <a:cs typeface="Roboto Condensed"/>
                <a:sym typeface="Roboto Condensed"/>
              </a:rPr>
              <a:t>不論要讀科大或普大，都要去跟不想讀的學校辦理放棄</a:t>
            </a:r>
            <a:r>
              <a:rPr lang="zh-TW" altLang="en-US" sz="1600" b="1" dirty="0">
                <a:latin typeface="+mn-ea"/>
                <a:ea typeface="+mn-ea"/>
                <a:cs typeface="Roboto Condensed"/>
                <a:sym typeface="Roboto Condensed"/>
              </a:rPr>
              <a:t>。</a:t>
            </a:r>
            <a:endParaRPr lang="en-US" altLang="zh-TW" sz="1600" b="1" dirty="0">
              <a:latin typeface="+mn-ea"/>
              <a:ea typeface="+mn-ea"/>
              <a:cs typeface="Roboto Condensed"/>
              <a:sym typeface="Roboto Condensed"/>
            </a:endParaRPr>
          </a:p>
        </p:txBody>
      </p:sp>
      <p:sp>
        <p:nvSpPr>
          <p:cNvPr id="20" name="圓角矩形圖說文字 19"/>
          <p:cNvSpPr/>
          <p:nvPr/>
        </p:nvSpPr>
        <p:spPr>
          <a:xfrm>
            <a:off x="9130137" y="1904888"/>
            <a:ext cx="2927212" cy="1191816"/>
          </a:xfrm>
          <a:prstGeom prst="wedgeRoundRectCallout">
            <a:avLst>
              <a:gd name="adj1" fmla="val -38352"/>
              <a:gd name="adj2" fmla="val 65947"/>
              <a:gd name="adj3" fmla="val 16667"/>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r>
              <a:rPr lang="en-US" altLang="zh-TW" sz="1600" b="1" dirty="0">
                <a:solidFill>
                  <a:schemeClr val="tx1"/>
                </a:solidFill>
                <a:latin typeface="微軟正黑體" panose="020B0604030504040204" pitchFamily="34" charset="-120"/>
                <a:ea typeface="微軟正黑體" panose="020B0604030504040204" pitchFamily="34" charset="-120"/>
              </a:rPr>
              <a:t>112</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113</a:t>
            </a:r>
            <a:r>
              <a:rPr lang="zh-TW" altLang="en-US" sz="1600" b="1" dirty="0">
                <a:solidFill>
                  <a:schemeClr val="tx1"/>
                </a:solidFill>
                <a:latin typeface="微軟正黑體" panose="020B0604030504040204" pitchFamily="34" charset="-120"/>
                <a:ea typeface="微軟正黑體" panose="020B0604030504040204" pitchFamily="34" charset="-120"/>
              </a:rPr>
              <a:t>學年度</a:t>
            </a:r>
            <a:r>
              <a:rPr lang="en-US" altLang="zh-TW" sz="1600" b="1" dirty="0">
                <a:solidFill>
                  <a:schemeClr val="tx1"/>
                </a:solidFill>
                <a:latin typeface="微軟正黑體" panose="020B0604030504040204" pitchFamily="34" charset="-120"/>
                <a:ea typeface="微軟正黑體" panose="020B0604030504040204" pitchFamily="34" charset="-120"/>
              </a:rPr>
              <a:t>APCS</a:t>
            </a:r>
          </a:p>
          <a:p>
            <a:r>
              <a:rPr lang="zh-TW" altLang="en-US" sz="1600" b="1" dirty="0">
                <a:solidFill>
                  <a:schemeClr val="tx1"/>
                </a:solidFill>
                <a:latin typeface="微軟正黑體" panose="020B0604030504040204" pitchFamily="34" charset="-120"/>
                <a:ea typeface="微軟正黑體" panose="020B0604030504040204" pitchFamily="34" charset="-120"/>
              </a:rPr>
              <a:t>一階通過超篩</a:t>
            </a:r>
            <a:r>
              <a:rPr lang="en-US" altLang="zh-TW" sz="1600" b="1" dirty="0">
                <a:solidFill>
                  <a:schemeClr val="tx1"/>
                </a:solidFill>
                <a:latin typeface="微軟正黑體" panose="020B0604030504040204" pitchFamily="34" charset="-120"/>
                <a:ea typeface="微軟正黑體" panose="020B0604030504040204" pitchFamily="34" charset="-120"/>
              </a:rPr>
              <a:t>184</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225</a:t>
            </a:r>
            <a:r>
              <a:rPr lang="zh-TW" altLang="en-US" sz="1600" b="1" dirty="0">
                <a:solidFill>
                  <a:schemeClr val="tx1"/>
                </a:solidFill>
                <a:latin typeface="微軟正黑體" panose="020B0604030504040204" pitchFamily="34" charset="-120"/>
                <a:ea typeface="微軟正黑體" panose="020B0604030504040204" pitchFamily="34" charset="-120"/>
              </a:rPr>
              <a:t>人次</a:t>
            </a:r>
          </a:p>
          <a:p>
            <a:r>
              <a:rPr lang="zh-TW" altLang="en-US" sz="1600" b="1" dirty="0">
                <a:solidFill>
                  <a:schemeClr val="tx1"/>
                </a:solidFill>
                <a:latin typeface="微軟正黑體" panose="020B0604030504040204" pitchFamily="34" charset="-120"/>
                <a:ea typeface="微軟正黑體" panose="020B0604030504040204" pitchFamily="34" charset="-120"/>
              </a:rPr>
              <a:t>二階報名</a:t>
            </a:r>
            <a:r>
              <a:rPr lang="en-US" altLang="zh-TW" sz="1600" b="1" dirty="0">
                <a:solidFill>
                  <a:schemeClr val="tx1"/>
                </a:solidFill>
                <a:latin typeface="微軟正黑體" panose="020B0604030504040204" pitchFamily="34" charset="-120"/>
                <a:ea typeface="微軟正黑體" panose="020B0604030504040204" pitchFamily="34" charset="-120"/>
              </a:rPr>
              <a:t>120</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162</a:t>
            </a:r>
            <a:r>
              <a:rPr lang="zh-TW" altLang="en-US" sz="1600" b="1" dirty="0">
                <a:solidFill>
                  <a:schemeClr val="tx1"/>
                </a:solidFill>
                <a:latin typeface="微軟正黑體" panose="020B0604030504040204" pitchFamily="34" charset="-120"/>
                <a:ea typeface="微軟正黑體" panose="020B0604030504040204" pitchFamily="34" charset="-120"/>
              </a:rPr>
              <a:t>人次</a:t>
            </a:r>
          </a:p>
          <a:p>
            <a:r>
              <a:rPr lang="zh-TW" altLang="en-US" sz="1600" b="1" dirty="0">
                <a:solidFill>
                  <a:schemeClr val="tx1"/>
                </a:solidFill>
                <a:latin typeface="微軟正黑體" panose="020B0604030504040204" pitchFamily="34" charset="-120"/>
                <a:ea typeface="微軟正黑體" panose="020B0604030504040204" pitchFamily="34" charset="-120"/>
              </a:rPr>
              <a:t>錄取報到</a:t>
            </a:r>
            <a:r>
              <a:rPr lang="en-US" altLang="zh-TW" sz="1600" b="1" dirty="0">
                <a:solidFill>
                  <a:schemeClr val="tx1"/>
                </a:solidFill>
                <a:latin typeface="微軟正黑體" panose="020B0604030504040204" pitchFamily="34" charset="-120"/>
                <a:ea typeface="微軟正黑體" panose="020B0604030504040204" pitchFamily="34" charset="-120"/>
              </a:rPr>
              <a:t>34</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43</a:t>
            </a:r>
            <a:r>
              <a:rPr lang="zh-TW" altLang="en-US" sz="1600" b="1" dirty="0">
                <a:solidFill>
                  <a:schemeClr val="tx1"/>
                </a:solidFill>
                <a:latin typeface="微軟正黑體" panose="020B0604030504040204" pitchFamily="34" charset="-120"/>
                <a:ea typeface="微軟正黑體" panose="020B0604030504040204" pitchFamily="34" charset="-120"/>
              </a:rPr>
              <a:t>人。</a:t>
            </a:r>
          </a:p>
        </p:txBody>
      </p:sp>
      <p:sp>
        <p:nvSpPr>
          <p:cNvPr id="5" name="矩形 4"/>
          <p:cNvSpPr/>
          <p:nvPr/>
        </p:nvSpPr>
        <p:spPr>
          <a:xfrm>
            <a:off x="3512143" y="4545520"/>
            <a:ext cx="8679857" cy="430887"/>
          </a:xfrm>
          <a:prstGeom prst="rect">
            <a:avLst/>
          </a:prstGeom>
        </p:spPr>
        <p:txBody>
          <a:bodyPr wrap="square">
            <a:spAutoFit/>
          </a:bodyPr>
          <a:lstStyle/>
          <a:p>
            <a:pPr>
              <a:spcBef>
                <a:spcPts val="1200"/>
              </a:spcBef>
            </a:pPr>
            <a:r>
              <a:rPr lang="zh-TW" altLang="en-US" b="1" dirty="0">
                <a:solidFill>
                  <a:srgbClr val="0070C0"/>
                </a:solidFill>
                <a:latin typeface="+mn-ea"/>
                <a:ea typeface="+mn-ea"/>
                <a:cs typeface="Roboto Condensed"/>
                <a:sym typeface="Roboto Condensed"/>
              </a:rPr>
              <a:t>按科目權重計算學測成績。</a:t>
            </a:r>
            <a:r>
              <a:rPr lang="zh-TW" altLang="en-US" sz="2200" b="1" dirty="0">
                <a:solidFill>
                  <a:srgbClr val="0070C0"/>
                </a:solidFill>
                <a:latin typeface="+mn-ea"/>
                <a:ea typeface="+mn-ea"/>
                <a:cs typeface="Roboto Condensed"/>
                <a:sym typeface="Roboto Condensed"/>
              </a:rPr>
              <a:t>總成績 </a:t>
            </a:r>
            <a:r>
              <a:rPr lang="en-US" altLang="zh-TW" sz="2200" b="1" dirty="0">
                <a:solidFill>
                  <a:srgbClr val="0070C0"/>
                </a:solidFill>
                <a:latin typeface="+mn-ea"/>
                <a:ea typeface="+mn-ea"/>
                <a:cs typeface="Roboto Condensed"/>
                <a:sym typeface="Roboto Condensed"/>
              </a:rPr>
              <a:t>=</a:t>
            </a:r>
            <a:r>
              <a:rPr lang="zh-TW" altLang="en-US" sz="2200" b="1" dirty="0">
                <a:solidFill>
                  <a:srgbClr val="0070C0"/>
                </a:solidFill>
                <a:latin typeface="+mn-ea"/>
                <a:ea typeface="+mn-ea"/>
                <a:cs typeface="Roboto Condensed"/>
                <a:sym typeface="Roboto Condensed"/>
              </a:rPr>
              <a:t>學測成績*</a:t>
            </a:r>
            <a:r>
              <a:rPr lang="en-US" altLang="zh-TW" sz="2200" b="1" dirty="0">
                <a:solidFill>
                  <a:srgbClr val="0070C0"/>
                </a:solidFill>
                <a:latin typeface="+mn-ea"/>
                <a:ea typeface="+mn-ea"/>
                <a:cs typeface="Roboto Condensed"/>
                <a:sym typeface="Roboto Condensed"/>
              </a:rPr>
              <a:t>%+</a:t>
            </a:r>
            <a:r>
              <a:rPr lang="zh-TW" altLang="en-US" sz="2200" b="1" dirty="0">
                <a:solidFill>
                  <a:srgbClr val="0070C0"/>
                </a:solidFill>
                <a:latin typeface="+mn-ea"/>
                <a:ea typeface="+mn-ea"/>
                <a:cs typeface="Roboto Condensed"/>
                <a:sym typeface="Roboto Condensed"/>
              </a:rPr>
              <a:t>科技校院複試成績*</a:t>
            </a:r>
            <a:r>
              <a:rPr lang="en-US" altLang="zh-TW" sz="2200" b="1" dirty="0">
                <a:solidFill>
                  <a:srgbClr val="0070C0"/>
                </a:solidFill>
                <a:latin typeface="+mn-ea"/>
                <a:ea typeface="+mn-ea"/>
                <a:cs typeface="Roboto Condensed"/>
                <a:sym typeface="Roboto Condensed"/>
              </a:rPr>
              <a:t>%</a:t>
            </a:r>
            <a:endParaRPr lang="en-US" altLang="zh-TW" sz="2200" b="1" dirty="0">
              <a:latin typeface="+mn-ea"/>
              <a:ea typeface="+mn-ea"/>
            </a:endParaRPr>
          </a:p>
        </p:txBody>
      </p:sp>
      <p:sp>
        <p:nvSpPr>
          <p:cNvPr id="17" name="文字方塊 16">
            <a:extLst>
              <a:ext uri="{FF2B5EF4-FFF2-40B4-BE49-F238E27FC236}">
                <a16:creationId xmlns:a16="http://schemas.microsoft.com/office/drawing/2014/main" id="{4FA3DA34-0509-4AA0-971B-916EBF4AE07F}"/>
              </a:ext>
            </a:extLst>
          </p:cNvPr>
          <p:cNvSpPr txBox="1"/>
          <p:nvPr/>
        </p:nvSpPr>
        <p:spPr>
          <a:xfrm>
            <a:off x="9589191" y="5720598"/>
            <a:ext cx="1944217" cy="1021556"/>
          </a:xfrm>
          <a:prstGeom prst="wedgeRoundRectCallout">
            <a:avLst>
              <a:gd name="adj1" fmla="val -73462"/>
              <a:gd name="adj2" fmla="val 10503"/>
              <a:gd name="adj3" fmla="val 16667"/>
            </a:avLst>
          </a:prstGeom>
          <a:solidFill>
            <a:schemeClr val="accent5">
              <a:lumMod val="50000"/>
            </a:schemeClr>
          </a:solidFill>
          <a:ln w="19050">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endParaRPr lang="en-US" altLang="zh-TW" b="1" dirty="0">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a:p>
            <a:endParaRPr lang="zh-TW" altLang="en-US" b="1" dirty="0">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3B22543D-B4D1-4A9D-8514-65D69DCABF26}"/>
              </a:ext>
            </a:extLst>
          </p:cNvPr>
          <p:cNvSpPr txBox="1"/>
          <p:nvPr/>
        </p:nvSpPr>
        <p:spPr>
          <a:xfrm>
            <a:off x="9774201" y="5862288"/>
            <a:ext cx="1639084" cy="830997"/>
          </a:xfrm>
          <a:prstGeom prst="rect">
            <a:avLst/>
          </a:prstGeom>
          <a:noFill/>
        </p:spPr>
        <p:txBody>
          <a:bodyPr wrap="square">
            <a:spAutoFit/>
          </a:bodyPr>
          <a:lstStyle/>
          <a:p>
            <a:pPr lvl="0" algn="just">
              <a:buClr>
                <a:srgbClr val="C00000"/>
              </a:buClr>
            </a:pPr>
            <a:r>
              <a:rPr lang="zh-TW" altLang="en-US" sz="1600" b="1" kern="100" dirty="0">
                <a:solidFill>
                  <a:schemeClr val="bg1"/>
                </a:solidFill>
                <a:latin typeface="微軟正黑體" panose="020B0604030504040204" pitchFamily="34" charset="-120"/>
                <a:ea typeface="微軟正黑體" panose="020B0604030504040204" pitchFamily="34" charset="-120"/>
              </a:rPr>
              <a:t>一定要在</a:t>
            </a:r>
            <a:endParaRPr lang="en-US" altLang="zh-TW" sz="1600" b="1" kern="100" dirty="0">
              <a:solidFill>
                <a:schemeClr val="bg1"/>
              </a:solidFill>
              <a:latin typeface="微軟正黑體" panose="020B0604030504040204" pitchFamily="34" charset="-120"/>
              <a:ea typeface="微軟正黑體" panose="020B0604030504040204" pitchFamily="34" charset="-120"/>
            </a:endParaRPr>
          </a:p>
          <a:p>
            <a:pPr lvl="0" algn="just">
              <a:buClr>
                <a:srgbClr val="C00000"/>
              </a:buClr>
            </a:pPr>
            <a:r>
              <a:rPr lang="zh-TW" altLang="en-US" sz="1600" b="1" kern="100" dirty="0">
                <a:solidFill>
                  <a:srgbClr val="FF0000"/>
                </a:solidFill>
                <a:highlight>
                  <a:srgbClr val="FFFF00"/>
                </a:highlight>
                <a:latin typeface="微軟正黑體" panose="020B0604030504040204" pitchFamily="34" charset="-120"/>
                <a:ea typeface="微軟正黑體" panose="020B0604030504040204" pitchFamily="34" charset="-120"/>
              </a:rPr>
              <a:t>簡章規定期限內</a:t>
            </a:r>
            <a:r>
              <a:rPr lang="zh-TW" altLang="en-US" sz="1600" b="1" kern="100" dirty="0">
                <a:solidFill>
                  <a:schemeClr val="bg1"/>
                </a:solidFill>
                <a:latin typeface="微軟正黑體" panose="020B0604030504040204" pitchFamily="34" charset="-120"/>
                <a:ea typeface="微軟正黑體" panose="020B0604030504040204" pitchFamily="34" charset="-120"/>
              </a:rPr>
              <a:t>放棄喔～</a:t>
            </a:r>
            <a:endParaRPr lang="en-US" altLang="zh-TW" sz="1600" b="1" kern="100" dirty="0">
              <a:solidFill>
                <a:schemeClr val="bg1"/>
              </a:solidFill>
              <a:latin typeface="微軟正黑體" panose="020B0604030504040204" pitchFamily="34" charset="-120"/>
              <a:ea typeface="微軟正黑體" panose="020B0604030504040204" pitchFamily="34" charset="-120"/>
            </a:endParaRPr>
          </a:p>
        </p:txBody>
      </p:sp>
      <p:sp>
        <p:nvSpPr>
          <p:cNvPr id="18" name="文字版面配置區 1">
            <a:extLst>
              <a:ext uri="{FF2B5EF4-FFF2-40B4-BE49-F238E27FC236}">
                <a16:creationId xmlns:a16="http://schemas.microsoft.com/office/drawing/2014/main" id="{E0AE2398-1F2E-447E-9F22-D3C153F29C7D}"/>
              </a:ext>
            </a:extLst>
          </p:cNvPr>
          <p:cNvSpPr txBox="1">
            <a:spLocks/>
          </p:cNvSpPr>
          <p:nvPr/>
        </p:nvSpPr>
        <p:spPr>
          <a:xfrm>
            <a:off x="9130137" y="164715"/>
            <a:ext cx="2701388" cy="920898"/>
          </a:xfrm>
          <a:prstGeom prst="rect">
            <a:avLst/>
          </a:prstGeom>
          <a:solidFill>
            <a:srgbClr val="996633"/>
          </a:solidFill>
          <a:ln w="38100">
            <a:noFill/>
            <a:prstDash val="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bg1"/>
                </a:solidFill>
                <a:latin typeface="微軟正黑體" panose="020B0604030504040204" pitchFamily="34" charset="-120"/>
                <a:ea typeface="微軟正黑體" panose="020B0604030504040204" pitchFamily="34" charset="-120"/>
              </a:rPr>
              <a:t>3/17-21</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FF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FF00"/>
                </a:solidFill>
                <a:latin typeface="微軟正黑體" panose="020B0604030504040204" pitchFamily="34" charset="-120"/>
                <a:ea typeface="微軟正黑體" panose="020B0604030504040204" pitchFamily="34" charset="-120"/>
              </a:rPr>
              <a:t>5/1-7</a:t>
            </a:r>
            <a:r>
              <a:rPr kumimoji="0" lang="zh-TW" altLang="en-US" sz="1200" b="1" kern="0" dirty="0">
                <a:solidFill>
                  <a:srgbClr val="FFFF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FF00"/>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sz="1200" b="1" kern="0" dirty="0">
                <a:solidFill>
                  <a:srgbClr val="FFFF00"/>
                </a:solidFill>
                <a:latin typeface="微軟正黑體" panose="020B0604030504040204" pitchFamily="34" charset="-120"/>
                <a:ea typeface="微軟正黑體" panose="020B0604030504040204" pitchFamily="34" charset="-120"/>
              </a:rPr>
              <a:t>二階複試</a:t>
            </a:r>
            <a:r>
              <a:rPr kumimoji="0" lang="en-US" altLang="zh-TW" sz="1200" b="1" kern="0" dirty="0">
                <a:solidFill>
                  <a:srgbClr val="FFFF00"/>
                </a:solidFill>
                <a:latin typeface="微軟正黑體" panose="020B0604030504040204" pitchFamily="34" charset="-120"/>
                <a:ea typeface="微軟正黑體" panose="020B0604030504040204" pitchFamily="34" charset="-120"/>
              </a:rPr>
              <a:t>5/15-27</a:t>
            </a:r>
            <a:r>
              <a:rPr kumimoji="0" lang="zh-TW" altLang="en-US" sz="1200" b="1" kern="0" dirty="0">
                <a:solidFill>
                  <a:srgbClr val="FFFF00"/>
                </a:solidFill>
                <a:latin typeface="微軟正黑體" panose="020B0604030504040204" pitchFamily="34" charset="-120"/>
                <a:ea typeface="微軟正黑體" panose="020B0604030504040204" pitchFamily="34" charset="-120"/>
              </a:rPr>
              <a:t>（各校自訂）</a:t>
            </a:r>
            <a:endParaRPr kumimoji="0" lang="en-US" altLang="zh-TW" sz="1200" b="1" kern="0" dirty="0">
              <a:solidFill>
                <a:srgbClr val="FFFF00"/>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bg1"/>
                </a:solidFill>
                <a:latin typeface="微軟正黑體" panose="020B0604030504040204" pitchFamily="34" charset="-120"/>
                <a:ea typeface="微軟正黑體" panose="020B0604030504040204" pitchFamily="34" charset="-120"/>
              </a:rPr>
              <a:t>6/2</a:t>
            </a:r>
            <a:r>
              <a:rPr kumimoji="0" lang="zh-TW" altLang="en-US" sz="1200" b="1" kern="0" dirty="0">
                <a:solidFill>
                  <a:schemeClr val="bg1"/>
                </a:solidFill>
                <a:latin typeface="微軟正黑體" panose="020B0604030504040204" pitchFamily="34" charset="-120"/>
                <a:ea typeface="微軟正黑體" panose="020B0604030504040204" pitchFamily="34" charset="-120"/>
              </a:rPr>
              <a:t>前、報到截止</a:t>
            </a:r>
            <a:r>
              <a:rPr kumimoji="0" lang="en-US" altLang="zh-TW" sz="1200" b="1" kern="0" dirty="0">
                <a:solidFill>
                  <a:schemeClr val="bg1"/>
                </a:solidFill>
                <a:latin typeface="微軟正黑體" panose="020B0604030504040204" pitchFamily="34" charset="-120"/>
                <a:ea typeface="微軟正黑體" panose="020B0604030504040204" pitchFamily="34" charset="-120"/>
              </a:rPr>
              <a:t>6/15</a:t>
            </a:r>
            <a:r>
              <a:rPr kumimoji="0" lang="zh-TW" altLang="en-US" sz="1200" b="1" kern="0" dirty="0">
                <a:solidFill>
                  <a:srgbClr val="FFFF00"/>
                </a:solidFill>
                <a:latin typeface="微軟正黑體" panose="020B0604030504040204" pitchFamily="34" charset="-120"/>
                <a:ea typeface="微軟正黑體" panose="020B0604030504040204" pitchFamily="34" charset="-120"/>
              </a:rPr>
              <a:t>（日）</a:t>
            </a:r>
            <a:endParaRPr kumimoji="0" lang="en-US" altLang="zh-TW" sz="1200" b="1" kern="0"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18904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A84E4BB1-0D06-80F8-6FE4-6CF3B6103958}"/>
              </a:ext>
            </a:extLst>
          </p:cNvPr>
          <p:cNvPicPr>
            <a:picLocks noChangeAspect="1"/>
          </p:cNvPicPr>
          <p:nvPr/>
        </p:nvPicPr>
        <p:blipFill>
          <a:blip r:embed="rId2"/>
          <a:stretch>
            <a:fillRect/>
          </a:stretch>
        </p:blipFill>
        <p:spPr>
          <a:xfrm>
            <a:off x="190485" y="1060975"/>
            <a:ext cx="8713827" cy="4249852"/>
          </a:xfrm>
          <a:prstGeom prst="rect">
            <a:avLst/>
          </a:prstGeom>
        </p:spPr>
      </p:pic>
      <p:sp>
        <p:nvSpPr>
          <p:cNvPr id="28" name="標題 1"/>
          <p:cNvSpPr txBox="1">
            <a:spLocks/>
          </p:cNvSpPr>
          <p:nvPr/>
        </p:nvSpPr>
        <p:spPr>
          <a:xfrm>
            <a:off x="0" y="0"/>
            <a:ext cx="6336704" cy="1052737"/>
          </a:xfrm>
          <a:prstGeom prst="homePlate">
            <a:avLst/>
          </a:prstGeom>
          <a:solidFill>
            <a:srgbClr val="F5ADC2"/>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9" name="標題 1"/>
          <p:cNvSpPr txBox="1">
            <a:spLocks/>
          </p:cNvSpPr>
          <p:nvPr/>
        </p:nvSpPr>
        <p:spPr>
          <a:xfrm>
            <a:off x="144016" y="132959"/>
            <a:ext cx="5852676" cy="792854"/>
          </a:xfrm>
          <a:prstGeom prst="homePlate">
            <a:avLst/>
          </a:prstGeom>
          <a:solidFill>
            <a:srgbClr val="A64C68"/>
          </a:solidFill>
          <a:ln w="28575">
            <a:solidFill>
              <a:schemeClr val="bg1"/>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3200" dirty="0">
                <a:solidFill>
                  <a:srgbClr val="FFFFCC"/>
                </a:solidFill>
                <a:latin typeface="+mn-ea"/>
                <a:ea typeface="+mn-ea"/>
                <a:cs typeface="Oswald"/>
              </a:rPr>
              <a:t>高中生</a:t>
            </a:r>
            <a:r>
              <a:rPr kumimoji="0" lang="zh-TW" altLang="en-US" sz="4400" dirty="0">
                <a:solidFill>
                  <a:schemeClr val="bg1"/>
                </a:solidFill>
                <a:latin typeface="+mn-ea"/>
                <a:ea typeface="+mn-ea"/>
                <a:cs typeface="Oswald"/>
              </a:rPr>
              <a:t>申請入學</a:t>
            </a:r>
            <a:r>
              <a:rPr kumimoji="0" lang="zh-TW" altLang="en-US" sz="2400" dirty="0">
                <a:solidFill>
                  <a:schemeClr val="bg1"/>
                </a:solidFill>
                <a:latin typeface="+mn-ea"/>
                <a:ea typeface="+mn-ea"/>
                <a:cs typeface="Oswald"/>
              </a:rPr>
              <a:t>分則示例</a:t>
            </a:r>
            <a:endParaRPr kumimoji="0" lang="zh-TW" altLang="en-US" sz="2400" dirty="0">
              <a:solidFill>
                <a:schemeClr val="bg1"/>
              </a:solidFill>
              <a:latin typeface="+mn-ea"/>
              <a:ea typeface="+mn-ea"/>
              <a:cs typeface="Oswald"/>
              <a:sym typeface="Oswald"/>
            </a:endParaRPr>
          </a:p>
        </p:txBody>
      </p:sp>
      <p:sp>
        <p:nvSpPr>
          <p:cNvPr id="30" name="矩形 29"/>
          <p:cNvSpPr/>
          <p:nvPr/>
        </p:nvSpPr>
        <p:spPr>
          <a:xfrm>
            <a:off x="185837" y="2161033"/>
            <a:ext cx="2412558" cy="3770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1" name="矩形 30"/>
          <p:cNvSpPr/>
          <p:nvPr/>
        </p:nvSpPr>
        <p:spPr>
          <a:xfrm>
            <a:off x="2182168" y="3121904"/>
            <a:ext cx="6696744" cy="219716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矩形 7"/>
          <p:cNvSpPr/>
          <p:nvPr/>
        </p:nvSpPr>
        <p:spPr>
          <a:xfrm>
            <a:off x="2567607" y="4143954"/>
            <a:ext cx="6336705" cy="365137"/>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E47C1620-EDFD-4E3C-BBA8-E29F3F6169FB}"/>
              </a:ext>
            </a:extLst>
          </p:cNvPr>
          <p:cNvSpPr/>
          <p:nvPr/>
        </p:nvSpPr>
        <p:spPr>
          <a:xfrm>
            <a:off x="9081210" y="2867044"/>
            <a:ext cx="2670905" cy="1815882"/>
          </a:xfrm>
          <a:prstGeom prst="rect">
            <a:avLst/>
          </a:prstGeom>
        </p:spPr>
        <p:txBody>
          <a:bodyPr wrap="square">
            <a:spAutoFit/>
          </a:bodyPr>
          <a:lstStyle/>
          <a:p>
            <a:pPr algn="just"/>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例如</a:t>
            </a:r>
            <a:r>
              <a:rPr lang="en-US" altLang="zh-TW" sz="1600" dirty="0">
                <a:latin typeface="微軟正黑體" panose="020B0604030504040204" pitchFamily="34" charset="-120"/>
                <a:ea typeface="微軟正黑體" panose="020B0604030504040204" pitchFamily="34" charset="-120"/>
              </a:rPr>
              <a:t>】</a:t>
            </a:r>
          </a:p>
          <a:p>
            <a:pPr algn="just"/>
            <a:r>
              <a:rPr lang="en-US" altLang="zh-TW" sz="1600" dirty="0">
                <a:latin typeface="微軟正黑體" panose="020B0604030504040204" pitchFamily="34" charset="-120"/>
                <a:ea typeface="微軟正黑體" panose="020B0604030504040204" pitchFamily="34" charset="-120"/>
              </a:rPr>
              <a:t>A</a:t>
            </a:r>
            <a:r>
              <a:rPr lang="zh-TW" altLang="en-US" sz="1600" dirty="0">
                <a:latin typeface="微軟正黑體" panose="020B0604030504040204" pitchFamily="34" charset="-120"/>
                <a:ea typeface="微軟正黑體" panose="020B0604030504040204" pitchFamily="34" charset="-120"/>
              </a:rPr>
              <a:t>系分則「</a:t>
            </a:r>
            <a:r>
              <a:rPr lang="en-US" altLang="zh-TW" sz="1600" dirty="0">
                <a:latin typeface="微軟正黑體" panose="020B0604030504040204" pitchFamily="34" charset="-120"/>
                <a:ea typeface="微軟正黑體" panose="020B0604030504040204" pitchFamily="34" charset="-120"/>
              </a:rPr>
              <a:t>C-3</a:t>
            </a:r>
            <a:r>
              <a:rPr lang="zh-TW" altLang="en-US" sz="1600" dirty="0">
                <a:latin typeface="微軟正黑體" panose="020B0604030504040204" pitchFamily="34" charset="-120"/>
                <a:ea typeface="微軟正黑體" panose="020B0604030504040204" pitchFamily="34" charset="-120"/>
              </a:rPr>
              <a:t>擔任幹部經驗」，</a:t>
            </a:r>
            <a:r>
              <a:rPr lang="zh-TW" altLang="en-US" sz="1600" dirty="0">
                <a:solidFill>
                  <a:srgbClr val="C00000"/>
                </a:solidFill>
                <a:latin typeface="微軟正黑體" panose="020B0604030504040204" pitchFamily="34" charset="-120"/>
                <a:ea typeface="微軟正黑體" panose="020B0604030504040204" pitchFamily="34" charset="-120"/>
              </a:rPr>
              <a:t>學生如果沒有擔任幹部</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可以提供多元表現的其他項目，或自己覺得有利的審查資料</a:t>
            </a:r>
            <a:r>
              <a:rPr lang="zh-TW" altLang="en-US" sz="1600" dirty="0">
                <a:latin typeface="微軟正黑體" panose="020B0604030504040204" pitchFamily="34" charset="-120"/>
                <a:ea typeface="微軟正黑體" panose="020B0604030504040204" pitchFamily="34" charset="-120"/>
              </a:rPr>
              <a:t>，讓教授審查。</a:t>
            </a:r>
          </a:p>
          <a:p>
            <a:pPr algn="just"/>
            <a:endParaRPr lang="zh-TW" altLang="en-US" sz="1600" dirty="0">
              <a:latin typeface="微軟正黑體" panose="020B0604030504040204" pitchFamily="34" charset="-120"/>
              <a:ea typeface="微軟正黑體" panose="020B0604030504040204" pitchFamily="34" charset="-120"/>
            </a:endParaRPr>
          </a:p>
        </p:txBody>
      </p:sp>
      <p:sp>
        <p:nvSpPr>
          <p:cNvPr id="14" name="箭號: 向左 13">
            <a:extLst>
              <a:ext uri="{FF2B5EF4-FFF2-40B4-BE49-F238E27FC236}">
                <a16:creationId xmlns:a16="http://schemas.microsoft.com/office/drawing/2014/main" id="{CCA2E51D-93D6-48E6-B01D-ECF392EAE6EB}"/>
              </a:ext>
            </a:extLst>
          </p:cNvPr>
          <p:cNvSpPr/>
          <p:nvPr/>
        </p:nvSpPr>
        <p:spPr>
          <a:xfrm flipH="1">
            <a:off x="64159" y="3045738"/>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箭號: 向左 17">
            <a:extLst>
              <a:ext uri="{FF2B5EF4-FFF2-40B4-BE49-F238E27FC236}">
                <a16:creationId xmlns:a16="http://schemas.microsoft.com/office/drawing/2014/main" id="{0E1C8201-55D9-47B6-BAC8-32A1FFC07BF7}"/>
              </a:ext>
            </a:extLst>
          </p:cNvPr>
          <p:cNvSpPr/>
          <p:nvPr/>
        </p:nvSpPr>
        <p:spPr>
          <a:xfrm flipH="1">
            <a:off x="100076" y="4623449"/>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E1467972-0566-4D19-9221-908CF8C97916}"/>
              </a:ext>
            </a:extLst>
          </p:cNvPr>
          <p:cNvSpPr/>
          <p:nvPr/>
        </p:nvSpPr>
        <p:spPr>
          <a:xfrm>
            <a:off x="3791744" y="1562615"/>
            <a:ext cx="1157804" cy="328152"/>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B9D56C3-AE1F-45F8-A214-BA07F7873CEC}"/>
              </a:ext>
            </a:extLst>
          </p:cNvPr>
          <p:cNvSpPr/>
          <p:nvPr/>
        </p:nvSpPr>
        <p:spPr>
          <a:xfrm>
            <a:off x="6450315" y="276438"/>
            <a:ext cx="4118435" cy="461665"/>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
        <p:nvSpPr>
          <p:cNvPr id="2" name="矩形 1">
            <a:extLst>
              <a:ext uri="{FF2B5EF4-FFF2-40B4-BE49-F238E27FC236}">
                <a16:creationId xmlns:a16="http://schemas.microsoft.com/office/drawing/2014/main" id="{38D8BB77-7E79-2518-7C74-FE47BFBDF6FD}"/>
              </a:ext>
            </a:extLst>
          </p:cNvPr>
          <p:cNvSpPr/>
          <p:nvPr/>
        </p:nvSpPr>
        <p:spPr>
          <a:xfrm>
            <a:off x="326327" y="2969097"/>
            <a:ext cx="3753449" cy="461665"/>
          </a:xfrm>
          <a:prstGeom prst="rect">
            <a:avLst/>
          </a:prstGeom>
          <a:solidFill>
            <a:srgbClr val="85EDB4"/>
          </a:solidFill>
        </p:spPr>
        <p:txBody>
          <a:bodyPr wrap="square">
            <a:spAutoFit/>
          </a:bodyPr>
          <a:lstStyle/>
          <a:p>
            <a:pPr algn="just"/>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各入學管道之「第二階段</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甄試</a:t>
            </a:r>
            <a:r>
              <a:rPr lang="en-US" altLang="zh-TW" sz="1200" b="1" kern="100" spc="-30" dirty="0">
                <a:latin typeface="微軟正黑體" panose="020B0604030504040204" pitchFamily="34" charset="-120"/>
                <a:ea typeface="微軟正黑體" panose="020B0604030504040204" pitchFamily="34" charset="-120"/>
              </a:rPr>
              <a:t>(</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審</a:t>
            </a:r>
            <a:r>
              <a:rPr lang="en-US" altLang="zh-TW" sz="1200" b="1" kern="100" spc="-30" dirty="0">
                <a:latin typeface="微軟正黑體" panose="020B0604030504040204" pitchFamily="34" charset="-120"/>
                <a:ea typeface="微軟正黑體" panose="020B0604030504040204" pitchFamily="34" charset="-120"/>
              </a:rPr>
              <a:t>)</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通知、</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總成績</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公告、錄取</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報到</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」等作業</a:t>
            </a:r>
            <a:r>
              <a:rPr lang="zh-TW" altLang="zh-TW" sz="12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取消紙本寄發</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由</a:t>
            </a:r>
            <a:r>
              <a:rPr lang="zh-TW" altLang="zh-TW" sz="12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各校網站公告</a:t>
            </a:r>
            <a:r>
              <a:rPr lang="zh-TW" altLang="en-US" sz="1200" kern="10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200"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16E6424C-73FE-6A67-4AA0-F1612E2EF334}"/>
              </a:ext>
            </a:extLst>
          </p:cNvPr>
          <p:cNvSpPr txBox="1"/>
          <p:nvPr/>
        </p:nvSpPr>
        <p:spPr>
          <a:xfrm>
            <a:off x="6359732" y="694983"/>
            <a:ext cx="4429025" cy="338554"/>
          </a:xfrm>
          <a:prstGeom prst="rect">
            <a:avLst/>
          </a:prstGeom>
          <a:noFill/>
        </p:spPr>
        <p:txBody>
          <a:bodyPr wrap="square">
            <a:spAutoFit/>
          </a:bodyPr>
          <a:lstStyle/>
          <a:p>
            <a:r>
              <a:rPr lang="zh-TW" altLang="en-US" sz="1600" dirty="0"/>
              <a:t>https://ent30.jctv.ntut.edu.tw/applyRuleReport</a:t>
            </a:r>
          </a:p>
        </p:txBody>
      </p:sp>
      <p:pic>
        <p:nvPicPr>
          <p:cNvPr id="21" name="圖片 20">
            <a:extLst>
              <a:ext uri="{FF2B5EF4-FFF2-40B4-BE49-F238E27FC236}">
                <a16:creationId xmlns:a16="http://schemas.microsoft.com/office/drawing/2014/main" id="{8B7806F4-0623-DBA2-8326-8F411377D4D8}"/>
              </a:ext>
            </a:extLst>
          </p:cNvPr>
          <p:cNvPicPr>
            <a:picLocks noChangeAspect="1"/>
          </p:cNvPicPr>
          <p:nvPr/>
        </p:nvPicPr>
        <p:blipFill>
          <a:blip r:embed="rId3"/>
          <a:stretch>
            <a:fillRect/>
          </a:stretch>
        </p:blipFill>
        <p:spPr>
          <a:xfrm>
            <a:off x="204044" y="5319065"/>
            <a:ext cx="8721761" cy="1598162"/>
          </a:xfrm>
          <a:prstGeom prst="rect">
            <a:avLst/>
          </a:prstGeom>
        </p:spPr>
      </p:pic>
      <p:sp>
        <p:nvSpPr>
          <p:cNvPr id="17" name="箭號: 向左 16">
            <a:extLst>
              <a:ext uri="{FF2B5EF4-FFF2-40B4-BE49-F238E27FC236}">
                <a16:creationId xmlns:a16="http://schemas.microsoft.com/office/drawing/2014/main" id="{2460B718-B769-4752-A4C9-C69731562A60}"/>
              </a:ext>
            </a:extLst>
          </p:cNvPr>
          <p:cNvSpPr/>
          <p:nvPr/>
        </p:nvSpPr>
        <p:spPr>
          <a:xfrm flipH="1">
            <a:off x="95760" y="5310826"/>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493B7450-A9FE-4D68-AD04-ECD76E42A96E}"/>
              </a:ext>
            </a:extLst>
          </p:cNvPr>
          <p:cNvGrpSpPr/>
          <p:nvPr/>
        </p:nvGrpSpPr>
        <p:grpSpPr>
          <a:xfrm>
            <a:off x="5752840" y="4581128"/>
            <a:ext cx="5907853" cy="2122922"/>
            <a:chOff x="5359447" y="3706183"/>
            <a:chExt cx="6535482" cy="2737154"/>
          </a:xfrm>
        </p:grpSpPr>
        <p:pic>
          <p:nvPicPr>
            <p:cNvPr id="3" name="圖片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59447" y="3706183"/>
              <a:ext cx="6535482" cy="2737154"/>
            </a:xfrm>
            <a:prstGeom prst="rect">
              <a:avLst/>
            </a:prstGeom>
            <a:ln w="76200">
              <a:solidFill>
                <a:srgbClr val="FFC000"/>
              </a:solidFill>
            </a:ln>
          </p:spPr>
        </p:pic>
        <p:sp>
          <p:nvSpPr>
            <p:cNvPr id="5" name="矩形 4">
              <a:extLst>
                <a:ext uri="{FF2B5EF4-FFF2-40B4-BE49-F238E27FC236}">
                  <a16:creationId xmlns:a16="http://schemas.microsoft.com/office/drawing/2014/main" id="{1AAEFFC2-BBA6-4D2B-A8F0-5014EC6EFDBB}"/>
                </a:ext>
              </a:extLst>
            </p:cNvPr>
            <p:cNvSpPr/>
            <p:nvPr/>
          </p:nvSpPr>
          <p:spPr>
            <a:xfrm>
              <a:off x="7791749" y="4904270"/>
              <a:ext cx="4097831" cy="753970"/>
            </a:xfrm>
            <a:prstGeom prst="rect">
              <a:avLst/>
            </a:prstGeom>
          </p:spPr>
          <p:txBody>
            <a:bodyPr wrap="square">
              <a:spAutoFit/>
            </a:bodyPr>
            <a:lstStyle/>
            <a:p>
              <a:r>
                <a:rPr lang="zh-TW" altLang="en-US" sz="1600" dirty="0">
                  <a:highlight>
                    <a:srgbClr val="00FFFF"/>
                  </a:highlight>
                  <a:latin typeface="微軟正黑體" panose="020B0604030504040204" pitchFamily="34" charset="-120"/>
                  <a:ea typeface="微軟正黑體" panose="020B0604030504040204" pitchFamily="34" charset="-120"/>
                </a:rPr>
                <a:t>簡章所列的項次並</a:t>
              </a:r>
              <a:r>
                <a:rPr lang="zh-TW" altLang="en-US" sz="1600" b="1" dirty="0">
                  <a:highlight>
                    <a:srgbClr val="00FFFF"/>
                  </a:highlight>
                  <a:latin typeface="微軟正黑體" panose="020B0604030504040204" pitchFamily="34" charset="-120"/>
                  <a:ea typeface="微軟正黑體" panose="020B0604030504040204" pitchFamily="34" charset="-120"/>
                </a:rPr>
                <a:t>沒有要求</a:t>
              </a:r>
              <a:r>
                <a:rPr lang="zh-TW" altLang="en-US" sz="1600" dirty="0">
                  <a:highlight>
                    <a:srgbClr val="00FFFF"/>
                  </a:highlight>
                  <a:latin typeface="微軟正黑體" panose="020B0604030504040204" pitchFamily="34" charset="-120"/>
                  <a:ea typeface="微軟正黑體" panose="020B0604030504040204" pitchFamily="34" charset="-120"/>
                </a:rPr>
                <a:t>學生必須全部都要提供，</a:t>
              </a:r>
              <a:r>
                <a:rPr lang="zh-TW" altLang="en-US" sz="1600" b="1" dirty="0">
                  <a:highlight>
                    <a:srgbClr val="00FFFF"/>
                  </a:highlight>
                  <a:latin typeface="微軟正黑體" panose="020B0604030504040204" pitchFamily="34" charset="-120"/>
                  <a:ea typeface="微軟正黑體" panose="020B0604030504040204" pitchFamily="34" charset="-120"/>
                </a:rPr>
                <a:t>學生不需要樣樣具備</a:t>
              </a:r>
              <a:r>
                <a:rPr lang="zh-TW" altLang="en-US" sz="1600" dirty="0">
                  <a:highlight>
                    <a:srgbClr val="00FFFF"/>
                  </a:highlight>
                  <a:latin typeface="微軟正黑體" panose="020B0604030504040204" pitchFamily="34" charset="-120"/>
                  <a:ea typeface="微軟正黑體" panose="020B0604030504040204" pitchFamily="34" charset="-120"/>
                </a:rPr>
                <a:t>。</a:t>
              </a:r>
              <a:endParaRPr lang="en-US" altLang="zh-TW" sz="1600" dirty="0">
                <a:highlight>
                  <a:srgbClr val="00FFFF"/>
                </a:highlight>
                <a:latin typeface="微軟正黑體" panose="020B0604030504040204" pitchFamily="34" charset="-120"/>
                <a:ea typeface="微軟正黑體" panose="020B0604030504040204" pitchFamily="34" charset="-120"/>
              </a:endParaRPr>
            </a:p>
          </p:txBody>
        </p:sp>
      </p:grpSp>
      <p:sp>
        <p:nvSpPr>
          <p:cNvPr id="22" name="矩形 21">
            <a:extLst>
              <a:ext uri="{FF2B5EF4-FFF2-40B4-BE49-F238E27FC236}">
                <a16:creationId xmlns:a16="http://schemas.microsoft.com/office/drawing/2014/main" id="{DED61C54-8974-9F56-764C-2CB1BE7DDE5C}"/>
              </a:ext>
            </a:extLst>
          </p:cNvPr>
          <p:cNvSpPr/>
          <p:nvPr/>
        </p:nvSpPr>
        <p:spPr>
          <a:xfrm>
            <a:off x="5640463" y="1268760"/>
            <a:ext cx="3263849" cy="13008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0F9351D3-EE03-92D8-C814-663CAEB37C75}"/>
              </a:ext>
            </a:extLst>
          </p:cNvPr>
          <p:cNvSpPr/>
          <p:nvPr/>
        </p:nvSpPr>
        <p:spPr>
          <a:xfrm>
            <a:off x="2203050" y="5074088"/>
            <a:ext cx="1588693" cy="227670"/>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83570774-92A3-0BE2-04C0-9CFA60209C5B}"/>
              </a:ext>
            </a:extLst>
          </p:cNvPr>
          <p:cNvPicPr>
            <a:picLocks noChangeAspect="1"/>
          </p:cNvPicPr>
          <p:nvPr/>
        </p:nvPicPr>
        <p:blipFill>
          <a:blip r:embed="rId6"/>
          <a:stretch>
            <a:fillRect/>
          </a:stretch>
        </p:blipFill>
        <p:spPr>
          <a:xfrm>
            <a:off x="10540007" y="101107"/>
            <a:ext cx="1461508" cy="1461508"/>
          </a:xfrm>
          <a:prstGeom prst="rect">
            <a:avLst/>
          </a:prstGeom>
        </p:spPr>
      </p:pic>
    </p:spTree>
    <p:extLst>
      <p:ext uri="{BB962C8B-B14F-4D97-AF65-F5344CB8AC3E}">
        <p14:creationId xmlns:p14="http://schemas.microsoft.com/office/powerpoint/2010/main" val="225388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A7C08A2-45E7-49F3-B19C-2C5F22B0B5AC}"/>
              </a:ext>
            </a:extLst>
          </p:cNvPr>
          <p:cNvSpPr txBox="1">
            <a:spLocks/>
          </p:cNvSpPr>
          <p:nvPr/>
        </p:nvSpPr>
        <p:spPr>
          <a:xfrm>
            <a:off x="0" y="2866628"/>
            <a:ext cx="12192000" cy="1124744"/>
          </a:xfrm>
          <a:prstGeom prst="rect">
            <a:avLst/>
          </a:prstGeom>
          <a:solidFill>
            <a:srgbClr val="FFFFEB"/>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algn="ctr" fontAlgn="auto">
              <a:spcBef>
                <a:spcPct val="0"/>
              </a:spcBef>
              <a:spcAft>
                <a:spcPts val="0"/>
              </a:spcAft>
              <a:buSzTx/>
            </a:pPr>
            <a:r>
              <a:rPr kumimoji="0" lang="en-US" altLang="zh-TW" sz="4800" dirty="0">
                <a:solidFill>
                  <a:srgbClr val="000000"/>
                </a:solidFill>
                <a:latin typeface="微軟正黑體" panose="020B0604030504040204" pitchFamily="34" charset="-120"/>
                <a:ea typeface="微軟正黑體" panose="020B0604030504040204" pitchFamily="34" charset="-120"/>
              </a:rPr>
              <a:t>114</a:t>
            </a:r>
            <a:r>
              <a:rPr kumimoji="0" lang="zh-TW" altLang="en-US" sz="4800" dirty="0">
                <a:solidFill>
                  <a:srgbClr val="000000"/>
                </a:solidFill>
                <a:latin typeface="微軟正黑體" panose="020B0604030504040204" pitchFamily="34" charset="-120"/>
                <a:ea typeface="微軟正黑體" panose="020B0604030504040204" pitchFamily="34" charset="-120"/>
              </a:rPr>
              <a:t>學年度</a:t>
            </a:r>
            <a:r>
              <a:rPr kumimoji="0" lang="zh-TW" altLang="en-US" sz="4800" dirty="0">
                <a:solidFill>
                  <a:srgbClr val="C00000"/>
                </a:solidFill>
                <a:latin typeface="微軟正黑體" panose="020B0604030504040204" pitchFamily="34" charset="-120"/>
                <a:ea typeface="微軟正黑體" panose="020B0604030504040204" pitchFamily="34" charset="-120"/>
              </a:rPr>
              <a:t>四技二專統一入學測驗</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8042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內容版面配置區 2">
            <a:extLst>
              <a:ext uri="{FF2B5EF4-FFF2-40B4-BE49-F238E27FC236}">
                <a16:creationId xmlns:a16="http://schemas.microsoft.com/office/drawing/2014/main" id="{EF6A3C3E-4151-4B20-AB68-4A1A05412357}"/>
              </a:ext>
            </a:extLst>
          </p:cNvPr>
          <p:cNvSpPr txBox="1">
            <a:spLocks/>
          </p:cNvSpPr>
          <p:nvPr/>
        </p:nvSpPr>
        <p:spPr>
          <a:xfrm>
            <a:off x="424458" y="1184404"/>
            <a:ext cx="11343083" cy="5772988"/>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ts val="600"/>
              </a:spcBef>
              <a:buFont typeface="Wingdings" panose="05000000000000000000" pitchFamily="2" charset="2"/>
              <a:buChar char="p"/>
            </a:pPr>
            <a:r>
              <a:rPr kumimoji="0" lang="zh-TW" altLang="en-US" sz="2400" b="1" dirty="0">
                <a:solidFill>
                  <a:srgbClr val="FFFF00"/>
                </a:solidFill>
                <a:latin typeface="微軟正黑體" panose="020B0604030504040204" pitchFamily="34" charset="-120"/>
                <a:ea typeface="微軟正黑體" panose="020B0604030504040204" pitchFamily="34" charset="-120"/>
              </a:rPr>
              <a:t>簡章日期很重要</a:t>
            </a:r>
            <a:r>
              <a:rPr lang="zh-TW" altLang="en-US" sz="2400" b="1" dirty="0">
                <a:solidFill>
                  <a:srgbClr val="FFFF00"/>
                </a:solidFill>
                <a:latin typeface="微軟正黑體" panose="020B0604030504040204" pitchFamily="34" charset="-120"/>
                <a:ea typeface="微軟正黑體" panose="020B0604030504040204" pitchFamily="34" charset="-120"/>
              </a:rPr>
              <a:t>！</a:t>
            </a: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rgbClr val="FFFF00"/>
                </a:solidFill>
                <a:latin typeface="微軟正黑體" panose="020B0604030504040204" pitchFamily="34" charset="-120"/>
                <a:ea typeface="微軟正黑體" panose="020B0604030504040204" pitchFamily="34" charset="-120"/>
              </a:rPr>
              <a:t>通行碼請保管好！個資保護好，勿交付他人代為使用！</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rgbClr val="FFFF00"/>
                </a:solidFill>
                <a:latin typeface="微軟正黑體" panose="020B0604030504040204" pitchFamily="34" charset="-120"/>
                <a:ea typeface="微軟正黑體" panose="020B0604030504040204" pitchFamily="34" charset="-120"/>
              </a:rPr>
              <a:t>不要只填唯一志願！</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rgbClr val="FFFF00"/>
                </a:solidFill>
                <a:latin typeface="微軟正黑體" panose="020B0604030504040204" pitchFamily="34" charset="-120"/>
                <a:ea typeface="微軟正黑體" panose="020B0604030504040204" pitchFamily="34" charset="-120"/>
              </a:rPr>
              <a:t>甄選入學名額最多要把握！</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30" name="內容版面配置區 2">
            <a:extLst>
              <a:ext uri="{FF2B5EF4-FFF2-40B4-BE49-F238E27FC236}">
                <a16:creationId xmlns:a16="http://schemas.microsoft.com/office/drawing/2014/main" id="{5BDBF2B1-227A-4B02-A677-B5E1BA947B8D}"/>
              </a:ext>
            </a:extLst>
          </p:cNvPr>
          <p:cNvSpPr txBox="1">
            <a:spLocks/>
          </p:cNvSpPr>
          <p:nvPr/>
        </p:nvSpPr>
        <p:spPr>
          <a:xfrm>
            <a:off x="833499" y="1581782"/>
            <a:ext cx="10525000" cy="7993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請注意各校系分則之繳費、上傳資料時間、各校甄試日期不一樣。</a:t>
            </a:r>
            <a:endParaRPr lang="en-US" altLang="zh-TW" sz="2000" b="1" dirty="0">
              <a:latin typeface="微軟正黑體" panose="020B0604030504040204" pitchFamily="34" charset="-120"/>
              <a:ea typeface="微軟正黑體" panose="020B0604030504040204" pitchFamily="34" charset="-120"/>
              <a:cs typeface="Roboto Condensed"/>
              <a:sym typeface="Roboto Condensed"/>
            </a:endParaRPr>
          </a:p>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請注意</a:t>
            </a:r>
            <a:r>
              <a:rPr lang="zh-TW" altLang="en-US" sz="2000" b="1" dirty="0">
                <a:solidFill>
                  <a:srgbClr val="FFFF00"/>
                </a:solidFill>
                <a:latin typeface="微軟正黑體" panose="020B0604030504040204" pitchFamily="34" charset="-120"/>
                <a:ea typeface="微軟正黑體" panose="020B0604030504040204" pitchFamily="34" charset="-120"/>
                <a:cs typeface="Roboto Condensed"/>
                <a:sym typeface="Roboto Condensed"/>
              </a:rPr>
              <a:t>系統關閉</a:t>
            </a:r>
            <a:r>
              <a:rPr lang="zh-TW" altLang="en-US" sz="2000" b="1" dirty="0">
                <a:latin typeface="微軟正黑體" panose="020B0604030504040204" pitchFamily="34" charset="-120"/>
                <a:ea typeface="微軟正黑體" panose="020B0604030504040204" pitchFamily="34" charset="-120"/>
                <a:cs typeface="Roboto Condensed"/>
                <a:sym typeface="Roboto Condensed"/>
              </a:rPr>
              <a:t>時間，請提前完成，避免臨時電腦或網路等原因，造成無法如期送出。</a:t>
            </a:r>
          </a:p>
        </p:txBody>
      </p:sp>
      <p:sp>
        <p:nvSpPr>
          <p:cNvPr id="9" name="內容版面配置區 2">
            <a:extLst>
              <a:ext uri="{FF2B5EF4-FFF2-40B4-BE49-F238E27FC236}">
                <a16:creationId xmlns:a16="http://schemas.microsoft.com/office/drawing/2014/main" id="{155D69BD-38B6-4C5F-BD58-4EB4EBC6004D}"/>
              </a:ext>
            </a:extLst>
          </p:cNvPr>
          <p:cNvSpPr txBox="1">
            <a:spLocks/>
          </p:cNvSpPr>
          <p:nvPr/>
        </p:nvSpPr>
        <p:spPr>
          <a:xfrm>
            <a:off x="833499" y="3024925"/>
            <a:ext cx="10525000" cy="10309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通行碼重新申請要等</a:t>
            </a:r>
            <a:r>
              <a:rPr lang="en-US" altLang="zh-TW" sz="2000" b="1" dirty="0">
                <a:latin typeface="微軟正黑體" panose="020B0604030504040204" pitchFamily="34" charset="-120"/>
                <a:ea typeface="微軟正黑體" panose="020B0604030504040204" pitchFamily="34" charset="-120"/>
                <a:cs typeface="Roboto Condensed"/>
                <a:sym typeface="Roboto Condensed"/>
              </a:rPr>
              <a:t>30</a:t>
            </a:r>
            <a:r>
              <a:rPr lang="zh-TW" altLang="en-US" sz="2000" b="1" dirty="0">
                <a:latin typeface="微軟正黑體" panose="020B0604030504040204" pitchFamily="34" charset="-120"/>
                <a:ea typeface="微軟正黑體" panose="020B0604030504040204" pitchFamily="34" charset="-120"/>
                <a:cs typeface="Roboto Condensed"/>
                <a:sym typeface="Roboto Condensed"/>
              </a:rPr>
              <a:t>分鐘。</a:t>
            </a:r>
            <a:endParaRPr lang="en-US" altLang="zh-TW" sz="2000" b="1" dirty="0">
              <a:latin typeface="微軟正黑體" panose="020B0604030504040204" pitchFamily="34" charset="-120"/>
              <a:ea typeface="微軟正黑體" panose="020B0604030504040204" pitchFamily="34" charset="-120"/>
              <a:cs typeface="Roboto Condensed"/>
              <a:sym typeface="Roboto Condensed"/>
            </a:endParaRPr>
          </a:p>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升學是自己的重要大事，與家人好好討論做選擇。請勿相信他人代為操作選填志願！！</a:t>
            </a:r>
          </a:p>
        </p:txBody>
      </p:sp>
      <p:sp>
        <p:nvSpPr>
          <p:cNvPr id="10" name="內容版面配置區 2">
            <a:extLst>
              <a:ext uri="{FF2B5EF4-FFF2-40B4-BE49-F238E27FC236}">
                <a16:creationId xmlns:a16="http://schemas.microsoft.com/office/drawing/2014/main" id="{3151DA7B-1C0A-4C54-94B4-9D9963D752C4}"/>
              </a:ext>
            </a:extLst>
          </p:cNvPr>
          <p:cNvSpPr txBox="1">
            <a:spLocks/>
          </p:cNvSpPr>
          <p:nvPr/>
        </p:nvSpPr>
        <p:spPr>
          <a:xfrm>
            <a:off x="833499" y="4359645"/>
            <a:ext cx="10525000" cy="921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所有招生都無法保證單一志願一定會錄取，雖然少子女化現象、招生名額多、唯一志願錄取有高額獎金等誘因，但甄選入學第一階段篩選至多３倍率，若連一篩都沒過，如何有錄取機會。</a:t>
            </a:r>
          </a:p>
        </p:txBody>
      </p:sp>
      <p:sp>
        <p:nvSpPr>
          <p:cNvPr id="11" name="內容版面配置區 2">
            <a:extLst>
              <a:ext uri="{FF2B5EF4-FFF2-40B4-BE49-F238E27FC236}">
                <a16:creationId xmlns:a16="http://schemas.microsoft.com/office/drawing/2014/main" id="{9DC8255B-3ED8-4656-9338-A99CC598A6BA}"/>
              </a:ext>
            </a:extLst>
          </p:cNvPr>
          <p:cNvSpPr txBox="1">
            <a:spLocks/>
          </p:cNvSpPr>
          <p:nvPr/>
        </p:nvSpPr>
        <p:spPr>
          <a:xfrm>
            <a:off x="833499" y="5980883"/>
            <a:ext cx="10525000" cy="76048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聯合登記分發無須準備ＥＰ，但簡章名額較少，回流後的實際招生名額不一定會撥入你想就讀的校系類別。</a:t>
            </a:r>
          </a:p>
        </p:txBody>
      </p:sp>
      <p:sp>
        <p:nvSpPr>
          <p:cNvPr id="13" name="標題 1">
            <a:extLst>
              <a:ext uri="{FF2B5EF4-FFF2-40B4-BE49-F238E27FC236}">
                <a16:creationId xmlns:a16="http://schemas.microsoft.com/office/drawing/2014/main" id="{2A02EC8A-E515-4BB6-B44E-042CA4797AB7}"/>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重要提醒</a:t>
            </a:r>
          </a:p>
        </p:txBody>
      </p:sp>
    </p:spTree>
    <p:extLst>
      <p:ext uri="{BB962C8B-B14F-4D97-AF65-F5344CB8AC3E}">
        <p14:creationId xmlns:p14="http://schemas.microsoft.com/office/powerpoint/2010/main" val="3012571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3">
            <a:extLst>
              <a:ext uri="{FF2B5EF4-FFF2-40B4-BE49-F238E27FC236}">
                <a16:creationId xmlns:a16="http://schemas.microsoft.com/office/drawing/2014/main" id="{E849494B-4FC9-4A9F-AA89-447D5DCDE59D}"/>
              </a:ext>
            </a:extLst>
          </p:cNvPr>
          <p:cNvSpPr/>
          <p:nvPr/>
        </p:nvSpPr>
        <p:spPr>
          <a:xfrm>
            <a:off x="5582280" y="2872941"/>
            <a:ext cx="6156090" cy="3878322"/>
          </a:xfrm>
          <a:prstGeom prst="roundRect">
            <a:avLst>
              <a:gd name="adj" fmla="val 3644"/>
            </a:avLst>
          </a:prstGeom>
          <a:noFill/>
          <a:ln w="38100" cmpd="sng">
            <a:solidFill>
              <a:schemeClr val="accent6">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0" name="矩形: 圓角 3">
            <a:extLst>
              <a:ext uri="{FF2B5EF4-FFF2-40B4-BE49-F238E27FC236}">
                <a16:creationId xmlns:a16="http://schemas.microsoft.com/office/drawing/2014/main" id="{00C6D49A-0E1F-45FA-BEEE-ED8A3CDC8441}"/>
              </a:ext>
            </a:extLst>
          </p:cNvPr>
          <p:cNvSpPr/>
          <p:nvPr/>
        </p:nvSpPr>
        <p:spPr>
          <a:xfrm>
            <a:off x="450372" y="2925589"/>
            <a:ext cx="4860605" cy="3170915"/>
          </a:xfrm>
          <a:prstGeom prst="roundRect">
            <a:avLst>
              <a:gd name="adj" fmla="val 3644"/>
            </a:avLst>
          </a:prstGeom>
          <a:noFill/>
          <a:ln w="38100" cmpd="sng">
            <a:solidFill>
              <a:srgbClr val="DCBAF8"/>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1" name="內容版面配置區 2">
            <a:extLst>
              <a:ext uri="{FF2B5EF4-FFF2-40B4-BE49-F238E27FC236}">
                <a16:creationId xmlns:a16="http://schemas.microsoft.com/office/drawing/2014/main" id="{008D63AC-FABC-449A-B3FB-FDCAA77CC144}"/>
              </a:ext>
            </a:extLst>
          </p:cNvPr>
          <p:cNvSpPr txBox="1">
            <a:spLocks/>
          </p:cNvSpPr>
          <p:nvPr/>
        </p:nvSpPr>
        <p:spPr>
          <a:xfrm>
            <a:off x="241123" y="1171978"/>
            <a:ext cx="10525125" cy="4873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Font typeface="Wingdings" panose="05000000000000000000" pitchFamily="2" charset="2"/>
              <a:buChar char="p"/>
            </a:pPr>
            <a:r>
              <a:rPr lang="zh-TW" altLang="en-US" b="1" dirty="0">
                <a:highlight>
                  <a:srgbClr val="FFFF00"/>
                </a:highlight>
                <a:latin typeface="微軟正黑體" panose="020B0604030504040204" pitchFamily="34" charset="-120"/>
                <a:ea typeface="微軟正黑體" panose="020B0604030504040204" pitchFamily="34" charset="-120"/>
                <a:cs typeface="Roboto Condensed"/>
                <a:sym typeface="Roboto Condensed"/>
              </a:rPr>
              <a:t>產學攜手合作計畫</a:t>
            </a:r>
            <a:endParaRPr lang="en-US" altLang="zh-TW" b="1" dirty="0">
              <a:latin typeface="+mn-ea"/>
            </a:endParaRPr>
          </a:p>
        </p:txBody>
      </p:sp>
      <p:sp>
        <p:nvSpPr>
          <p:cNvPr id="23" name="矩形 22">
            <a:extLst>
              <a:ext uri="{FF2B5EF4-FFF2-40B4-BE49-F238E27FC236}">
                <a16:creationId xmlns:a16="http://schemas.microsoft.com/office/drawing/2014/main" id="{8C32F32D-1C3C-497E-B19D-3F0E8F12413F}"/>
              </a:ext>
            </a:extLst>
          </p:cNvPr>
          <p:cNvSpPr/>
          <p:nvPr/>
        </p:nvSpPr>
        <p:spPr>
          <a:xfrm>
            <a:off x="846196" y="1605467"/>
            <a:ext cx="11111523" cy="1077218"/>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為結合技職教育升學及就業進路，教育部與經濟部、勞動部自</a:t>
            </a:r>
            <a:r>
              <a:rPr lang="en-US" altLang="zh-TW" sz="1600" dirty="0">
                <a:latin typeface="微軟正黑體" panose="020B0604030504040204" pitchFamily="34" charset="-120"/>
                <a:ea typeface="微軟正黑體" panose="020B0604030504040204" pitchFamily="34" charset="-120"/>
              </a:rPr>
              <a:t>110</a:t>
            </a:r>
            <a:r>
              <a:rPr lang="zh-TW" altLang="en-US" sz="1600" dirty="0">
                <a:latin typeface="微軟正黑體" panose="020B0604030504040204" pitchFamily="34" charset="-120"/>
                <a:ea typeface="微軟正黑體" panose="020B0604030504040204" pitchFamily="34" charset="-120"/>
              </a:rPr>
              <a:t>年起共同擴大辦理「</a:t>
            </a:r>
            <a:r>
              <a:rPr lang="zh-TW" altLang="en-US" sz="1600" b="1" dirty="0">
                <a:solidFill>
                  <a:srgbClr val="C00000"/>
                </a:solidFill>
                <a:latin typeface="微軟正黑體" panose="020B0604030504040204" pitchFamily="34" charset="-120"/>
                <a:ea typeface="微軟正黑體" panose="020B0604030504040204" pitchFamily="34" charset="-120"/>
              </a:rPr>
              <a:t>產學攜手合作計畫</a:t>
            </a:r>
            <a:r>
              <a:rPr lang="en-US" altLang="zh-TW" sz="1600" b="1" dirty="0">
                <a:solidFill>
                  <a:srgbClr val="C00000"/>
                </a:solidFill>
                <a:latin typeface="微軟正黑體" panose="020B0604030504040204" pitchFamily="34" charset="-120"/>
                <a:ea typeface="微軟正黑體" panose="020B0604030504040204" pitchFamily="34" charset="-120"/>
              </a:rPr>
              <a:t>2.0</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整合「雙軌訓練旗艦計畫」、「產學訓合作訓練計畫」及「就業導向專班」</a:t>
            </a:r>
            <a:r>
              <a:rPr lang="zh-TW" altLang="en-US" sz="1600" dirty="0">
                <a:latin typeface="微軟正黑體" panose="020B0604030504040204" pitchFamily="34" charset="-120"/>
                <a:ea typeface="微軟正黑體" panose="020B0604030504040204" pitchFamily="34" charset="-120"/>
              </a:rPr>
              <a:t>等相關產學計畫，透過獎勵合作企業資源，並提供經費支持及增補學生</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獎助學金</a:t>
            </a:r>
            <a:r>
              <a:rPr lang="zh-TW" altLang="en-US" sz="1600" dirty="0">
                <a:latin typeface="微軟正黑體" panose="020B0604030504040204" pitchFamily="34" charset="-120"/>
                <a:ea typeface="微軟正黑體" panose="020B0604030504040204" pitchFamily="34" charset="-120"/>
              </a:rPr>
              <a:t>等誘因，鼓勵學生</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經由技高與技專校院縱向之進修</a:t>
            </a:r>
            <a:r>
              <a:rPr lang="zh-TW" altLang="en-US" sz="1600" dirty="0">
                <a:latin typeface="微軟正黑體" panose="020B0604030504040204" pitchFamily="34" charset="-120"/>
                <a:ea typeface="微軟正黑體" panose="020B0604030504040204" pitchFamily="34" charset="-120"/>
              </a:rPr>
              <a:t>管道，與產業界攜手合作成為</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正式員工</a:t>
            </a:r>
            <a:r>
              <a:rPr lang="zh-TW" altLang="en-US" sz="1600" dirty="0">
                <a:latin typeface="微軟正黑體" panose="020B0604030504040204" pitchFamily="34" charset="-120"/>
                <a:ea typeface="微軟正黑體" panose="020B0604030504040204" pitchFamily="34" charset="-120"/>
              </a:rPr>
              <a:t>，型塑兼顧學生「就學」與「就業」為基礎之教育模式，實現企業、學校共同培育人才之目標。</a:t>
            </a:r>
          </a:p>
        </p:txBody>
      </p:sp>
      <p:sp>
        <p:nvSpPr>
          <p:cNvPr id="24" name="矩形 23">
            <a:extLst>
              <a:ext uri="{FF2B5EF4-FFF2-40B4-BE49-F238E27FC236}">
                <a16:creationId xmlns:a16="http://schemas.microsoft.com/office/drawing/2014/main" id="{C90AD54B-A383-4005-B0EE-6D1EADABF4B2}"/>
              </a:ext>
            </a:extLst>
          </p:cNvPr>
          <p:cNvSpPr/>
          <p:nvPr/>
        </p:nvSpPr>
        <p:spPr>
          <a:xfrm>
            <a:off x="5791418" y="5581712"/>
            <a:ext cx="5894082" cy="1169551"/>
          </a:xfrm>
          <a:prstGeom prst="rect">
            <a:avLst/>
          </a:prstGeom>
        </p:spPr>
        <p:txBody>
          <a:bodyPr wrap="square">
            <a:spAutoFit/>
          </a:bodyPr>
          <a:lstStyle/>
          <a:p>
            <a:pPr marL="452438" indent="-182563" algn="just">
              <a:spcAft>
                <a:spcPts val="0"/>
              </a:spcAft>
              <a:buFont typeface="Arial" panose="020B0604020202020204" pitchFamily="34" charset="0"/>
              <a:buChar char="•"/>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１</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２</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年日間或寒暑假安排學員至合作企業或勞動部勞動力發展署各分署（或承訓單位）等地接受最長</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１</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年專業技術養成訓練及輔導考取乙級（或單一級）技術士證照</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182563" algn="just">
              <a:spcAft>
                <a:spcPts val="0"/>
              </a:spcAft>
              <a:buFont typeface="Arial" panose="020B0604020202020204" pitchFamily="34" charset="0"/>
              <a:buChar char="•"/>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學員結訓後由學校媒合至合作企業正式僱用進行工作實務訓練</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182563" algn="just">
              <a:spcAft>
                <a:spcPts val="0"/>
              </a:spcAft>
              <a:buFont typeface="Arial" panose="020B0604020202020204" pitchFamily="34" charset="0"/>
              <a:buChar char="•"/>
            </a:pPr>
            <a:r>
              <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年期間於夜間或休假日上課。</a:t>
            </a:r>
          </a:p>
        </p:txBody>
      </p:sp>
      <p:sp>
        <p:nvSpPr>
          <p:cNvPr id="25" name="矩形 24">
            <a:extLst>
              <a:ext uri="{FF2B5EF4-FFF2-40B4-BE49-F238E27FC236}">
                <a16:creationId xmlns:a16="http://schemas.microsoft.com/office/drawing/2014/main" id="{0864CCE5-8197-4EB0-9F12-EEC3FCF1419F}"/>
              </a:ext>
            </a:extLst>
          </p:cNvPr>
          <p:cNvSpPr/>
          <p:nvPr/>
        </p:nvSpPr>
        <p:spPr>
          <a:xfrm>
            <a:off x="584218" y="2686784"/>
            <a:ext cx="4493538" cy="461665"/>
          </a:xfrm>
          <a:prstGeom prst="rect">
            <a:avLst/>
          </a:prstGeom>
          <a:solidFill>
            <a:schemeClr val="bg1"/>
          </a:solidFill>
        </p:spPr>
        <p:txBody>
          <a:bodyPr wrap="none">
            <a:spAutoFit/>
          </a:bodyPr>
          <a:lstStyle/>
          <a:p>
            <a:pPr lvl="0" algn="just">
              <a:spcAft>
                <a:spcPts val="0"/>
              </a:spcAft>
            </a:pPr>
            <a:r>
              <a:rPr lang="zh-TW"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高級中等學校</a:t>
            </a:r>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銜接</a:t>
            </a:r>
            <a:r>
              <a:rPr lang="zh-TW"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技專校院方式</a:t>
            </a:r>
            <a:endParaRPr lang="en-US"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6CC6393E-0679-49A6-8FC5-1A64F5209ED4}"/>
              </a:ext>
            </a:extLst>
          </p:cNvPr>
          <p:cNvSpPr/>
          <p:nvPr/>
        </p:nvSpPr>
        <p:spPr>
          <a:xfrm>
            <a:off x="270016" y="2727257"/>
            <a:ext cx="351378" cy="369332"/>
          </a:xfrm>
          <a:prstGeom prst="rect">
            <a:avLst/>
          </a:prstGeom>
          <a:solidFill>
            <a:srgbClr val="7030A0"/>
          </a:solidFill>
        </p:spPr>
        <p:txBody>
          <a:bodyPr wrap="none">
            <a:spAutoFit/>
          </a:bodyPr>
          <a:lstStyle/>
          <a:p>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dirty="0">
              <a:solidFill>
                <a:schemeClr val="bg1"/>
              </a:solidFill>
            </a:endParaRPr>
          </a:p>
        </p:txBody>
      </p:sp>
      <p:sp>
        <p:nvSpPr>
          <p:cNvPr id="27" name="矩形 26">
            <a:extLst>
              <a:ext uri="{FF2B5EF4-FFF2-40B4-BE49-F238E27FC236}">
                <a16:creationId xmlns:a16="http://schemas.microsoft.com/office/drawing/2014/main" id="{48E79BC1-5AFF-4801-A3AA-93AA40F2D7C9}"/>
              </a:ext>
            </a:extLst>
          </p:cNvPr>
          <p:cNvSpPr/>
          <p:nvPr/>
        </p:nvSpPr>
        <p:spPr>
          <a:xfrm>
            <a:off x="433407" y="3247615"/>
            <a:ext cx="4894533" cy="1138773"/>
          </a:xfrm>
          <a:prstGeom prst="rect">
            <a:avLst/>
          </a:prstGeom>
        </p:spPr>
        <p:txBody>
          <a:bodyPr wrap="square">
            <a:spAutoFit/>
          </a:bodyPr>
          <a:lstStyle/>
          <a:p>
            <a:pPr algn="ctr"/>
            <a:r>
              <a:rPr lang="zh-TW" altLang="en-US" b="1" dirty="0">
                <a:highlight>
                  <a:srgbClr val="F5BAF6"/>
                </a:highlight>
                <a:latin typeface="微軟正黑體" panose="020B0604030504040204" pitchFamily="34" charset="-120"/>
                <a:ea typeface="微軟正黑體" panose="020B0604030504040204" pitchFamily="34" charset="-120"/>
              </a:rPr>
              <a:t>技術型高級中等學校</a:t>
            </a:r>
            <a:r>
              <a:rPr lang="en-US" altLang="zh-TW" b="1" dirty="0">
                <a:highlight>
                  <a:srgbClr val="F5BAF6"/>
                </a:highlight>
                <a:latin typeface="微軟正黑體" panose="020B0604030504040204" pitchFamily="34" charset="-120"/>
                <a:ea typeface="微軟正黑體" panose="020B0604030504040204" pitchFamily="34" charset="-120"/>
              </a:rPr>
              <a:t>+</a:t>
            </a:r>
            <a:r>
              <a:rPr lang="zh-TW" altLang="en-US" b="1" dirty="0">
                <a:highlight>
                  <a:srgbClr val="F5BAF6"/>
                </a:highlight>
                <a:latin typeface="微軟正黑體" panose="020B0604030504040204" pitchFamily="34" charset="-120"/>
                <a:ea typeface="微軟正黑體" panose="020B0604030504040204" pitchFamily="34" charset="-120"/>
              </a:rPr>
              <a:t>技專校院</a:t>
            </a:r>
            <a:r>
              <a:rPr lang="en-US" altLang="zh-TW" b="1" dirty="0">
                <a:highlight>
                  <a:srgbClr val="F5BAF6"/>
                </a:highlight>
                <a:latin typeface="微軟正黑體" panose="020B0604030504040204" pitchFamily="34" charset="-120"/>
                <a:ea typeface="微軟正黑體" panose="020B0604030504040204" pitchFamily="34" charset="-120"/>
              </a:rPr>
              <a:t>+</a:t>
            </a:r>
            <a:r>
              <a:rPr lang="zh-TW" altLang="en-US" b="1" dirty="0">
                <a:highlight>
                  <a:srgbClr val="F5BAF6"/>
                </a:highlight>
                <a:latin typeface="微軟正黑體" panose="020B0604030504040204" pitchFamily="34" charset="-120"/>
                <a:ea typeface="微軟正黑體" panose="020B0604030504040204" pitchFamily="34" charset="-120"/>
              </a:rPr>
              <a:t>合作企業</a:t>
            </a:r>
            <a:endParaRPr lang="en-US" altLang="zh-TW" b="1" dirty="0">
              <a:highlight>
                <a:srgbClr val="F5BAF6"/>
              </a:highlight>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技高畢業成為合作企業正式員工，並得經推薦至技專校院在職進修。</a:t>
            </a:r>
          </a:p>
        </p:txBody>
      </p:sp>
      <p:sp>
        <p:nvSpPr>
          <p:cNvPr id="30" name="矩形 29">
            <a:extLst>
              <a:ext uri="{FF2B5EF4-FFF2-40B4-BE49-F238E27FC236}">
                <a16:creationId xmlns:a16="http://schemas.microsoft.com/office/drawing/2014/main" id="{05EB73FC-ADF2-4676-8DC0-023430AF0976}"/>
              </a:ext>
            </a:extLst>
          </p:cNvPr>
          <p:cNvSpPr/>
          <p:nvPr/>
        </p:nvSpPr>
        <p:spPr>
          <a:xfrm>
            <a:off x="965659" y="4598970"/>
            <a:ext cx="3912096" cy="1200329"/>
          </a:xfrm>
          <a:prstGeom prst="rect">
            <a:avLst/>
          </a:prstGeom>
        </p:spPr>
        <p:txBody>
          <a:bodyPr wrap="square">
            <a:spAutoFit/>
          </a:bodyPr>
          <a:lstStyle/>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3+2</a:t>
            </a:r>
            <a:r>
              <a:rPr lang="zh-TW" altLang="en-US"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二專）</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3+2+2</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二專＋二技）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四技）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1+3+4</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（國三</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四技）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矩形 30">
            <a:extLst>
              <a:ext uri="{FF2B5EF4-FFF2-40B4-BE49-F238E27FC236}">
                <a16:creationId xmlns:a16="http://schemas.microsoft.com/office/drawing/2014/main" id="{866AA7A6-BE16-4408-85C1-E5536410D605}"/>
              </a:ext>
            </a:extLst>
          </p:cNvPr>
          <p:cNvSpPr/>
          <p:nvPr/>
        </p:nvSpPr>
        <p:spPr>
          <a:xfrm>
            <a:off x="5794101" y="2685605"/>
            <a:ext cx="3262432" cy="461665"/>
          </a:xfrm>
          <a:prstGeom prst="rect">
            <a:avLst/>
          </a:prstGeom>
          <a:solidFill>
            <a:schemeClr val="bg1"/>
          </a:solidFill>
        </p:spPr>
        <p:txBody>
          <a:bodyPr wrap="none">
            <a:spAutoFit/>
          </a:bodyPr>
          <a:lstStyle/>
          <a:p>
            <a:pPr lvl="0" algn="just">
              <a:spcAft>
                <a:spcPts val="0"/>
              </a:spcAft>
            </a:pPr>
            <a:r>
              <a:rPr lang="zh-TW" altLang="en-US" sz="24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技專校院在職進修方式</a:t>
            </a:r>
            <a:endParaRPr lang="en-US" altLang="zh-TW" sz="24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矩形 31">
            <a:extLst>
              <a:ext uri="{FF2B5EF4-FFF2-40B4-BE49-F238E27FC236}">
                <a16:creationId xmlns:a16="http://schemas.microsoft.com/office/drawing/2014/main" id="{CCCF0806-CD81-4142-92CF-D3695EE31D0D}"/>
              </a:ext>
            </a:extLst>
          </p:cNvPr>
          <p:cNvSpPr/>
          <p:nvPr/>
        </p:nvSpPr>
        <p:spPr>
          <a:xfrm>
            <a:off x="5375920" y="2746842"/>
            <a:ext cx="415498" cy="369332"/>
          </a:xfrm>
          <a:prstGeom prst="rect">
            <a:avLst/>
          </a:prstGeom>
          <a:solidFill>
            <a:schemeClr val="accent6">
              <a:lumMod val="50000"/>
            </a:schemeClr>
          </a:solidFill>
        </p:spPr>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Ｂ</a:t>
            </a:r>
          </a:p>
        </p:txBody>
      </p:sp>
      <p:sp>
        <p:nvSpPr>
          <p:cNvPr id="33" name="矩形 32">
            <a:extLst>
              <a:ext uri="{FF2B5EF4-FFF2-40B4-BE49-F238E27FC236}">
                <a16:creationId xmlns:a16="http://schemas.microsoft.com/office/drawing/2014/main" id="{0D9772FC-96DF-4137-9C2D-3572F8E01467}"/>
              </a:ext>
            </a:extLst>
          </p:cNvPr>
          <p:cNvSpPr/>
          <p:nvPr/>
        </p:nvSpPr>
        <p:spPr>
          <a:xfrm>
            <a:off x="5893750" y="3147270"/>
            <a:ext cx="5791750" cy="369332"/>
          </a:xfrm>
          <a:prstGeom prst="rect">
            <a:avLst/>
          </a:prstGeom>
          <a:solidFill>
            <a:srgbClr val="FFF8DC"/>
          </a:solidFill>
        </p:spPr>
        <p:txBody>
          <a:bodyPr wrap="square">
            <a:spAutoFit/>
          </a:bodyPr>
          <a:lstStyle/>
          <a:p>
            <a:r>
              <a:rPr lang="zh-TW" altLang="en-US" b="1" dirty="0">
                <a:latin typeface="微軟正黑體" panose="020B0604030504040204" pitchFamily="34" charset="-120"/>
                <a:ea typeface="微軟正黑體" panose="020B0604030504040204" pitchFamily="34" charset="-120"/>
              </a:rPr>
              <a:t>（</a:t>
            </a:r>
            <a:r>
              <a:rPr lang="zh-TW" altLang="en-US" b="1" dirty="0">
                <a:highlight>
                  <a:srgbClr val="FFF8DC"/>
                </a:highlight>
                <a:latin typeface="微軟正黑體" panose="020B0604030504040204" pitchFamily="34" charset="-120"/>
                <a:ea typeface="微軟正黑體" panose="020B0604030504040204" pitchFamily="34" charset="-120"/>
              </a:rPr>
              <a:t>二合一）</a:t>
            </a:r>
            <a:r>
              <a:rPr lang="zh-TW" altLang="en-US" b="1" dirty="0">
                <a:latin typeface="微軟正黑體" panose="020B0604030504040204" pitchFamily="34" charset="-120"/>
                <a:ea typeface="微軟正黑體" panose="020B0604030504040204" pitchFamily="34" charset="-120"/>
              </a:rPr>
              <a:t>技專校院</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合作企業</a:t>
            </a:r>
          </a:p>
        </p:txBody>
      </p:sp>
      <p:sp>
        <p:nvSpPr>
          <p:cNvPr id="34" name="矩形 33">
            <a:extLst>
              <a:ext uri="{FF2B5EF4-FFF2-40B4-BE49-F238E27FC236}">
                <a16:creationId xmlns:a16="http://schemas.microsoft.com/office/drawing/2014/main" id="{EAC60F48-FF5C-407E-9BA5-27DEE7B7BBD5}"/>
              </a:ext>
            </a:extLst>
          </p:cNvPr>
          <p:cNvSpPr/>
          <p:nvPr/>
        </p:nvSpPr>
        <p:spPr>
          <a:xfrm>
            <a:off x="5826664" y="3524614"/>
            <a:ext cx="5894082" cy="1354217"/>
          </a:xfrm>
          <a:prstGeom prst="rect">
            <a:avLst/>
          </a:prstGeom>
          <a:noFill/>
        </p:spPr>
        <p:txBody>
          <a:bodyPr wrap="square">
            <a:spAutoFit/>
          </a:bodyPr>
          <a:lstStyle/>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5+2</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（五專</a:t>
            </a: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二技）</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配合合作企業產業條件辦理。</a:t>
            </a:r>
          </a:p>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2+2N</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（二專日間部</a:t>
            </a: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二技進修部）</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：二專日間部以階梯式為原則，於修業最後一學期辦理，二技進修部以白天上班晚上上課為原則。</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en-US"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（四技）</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合作企業雇用成為正式員工，並至學校在職進修，</a:t>
            </a:r>
            <a:r>
              <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4 </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年期間於夜間或休假日上課。</a:t>
            </a:r>
            <a:endPar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5" name="矩形 34">
            <a:extLst>
              <a:ext uri="{FF2B5EF4-FFF2-40B4-BE49-F238E27FC236}">
                <a16:creationId xmlns:a16="http://schemas.microsoft.com/office/drawing/2014/main" id="{28D39530-1294-4770-802F-F9FCFE32C176}"/>
              </a:ext>
            </a:extLst>
          </p:cNvPr>
          <p:cNvSpPr/>
          <p:nvPr/>
        </p:nvSpPr>
        <p:spPr>
          <a:xfrm>
            <a:off x="5887427" y="4880086"/>
            <a:ext cx="5894082" cy="369332"/>
          </a:xfrm>
          <a:prstGeom prst="rect">
            <a:avLst/>
          </a:prstGeom>
          <a:solidFill>
            <a:schemeClr val="accent6">
              <a:lumMod val="60000"/>
              <a:lumOff val="40000"/>
            </a:schemeClr>
          </a:solidFill>
        </p:spPr>
        <p:txBody>
          <a:bodyPr wrap="square">
            <a:spAutoFit/>
          </a:bodyPr>
          <a:lstStyle/>
          <a:p>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（三合一</a:t>
            </a:r>
            <a:r>
              <a:rPr lang="zh-TW" altLang="en-US"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技專校院</a:t>
            </a:r>
            <a:r>
              <a:rPr lang="en-US"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合作企業</a:t>
            </a:r>
            <a:r>
              <a:rPr lang="en-US"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勞動部各分署</a:t>
            </a:r>
            <a:endParaRPr lang="zh-TW" altLang="en-US" b="1" dirty="0">
              <a:solidFill>
                <a:srgbClr val="6F3505"/>
              </a:solidFill>
            </a:endParaRPr>
          </a:p>
        </p:txBody>
      </p:sp>
      <p:sp>
        <p:nvSpPr>
          <p:cNvPr id="36" name="矩形 35">
            <a:extLst>
              <a:ext uri="{FF2B5EF4-FFF2-40B4-BE49-F238E27FC236}">
                <a16:creationId xmlns:a16="http://schemas.microsoft.com/office/drawing/2014/main" id="{6381635D-3288-4AAE-AECA-9A747DD6F38D}"/>
              </a:ext>
            </a:extLst>
          </p:cNvPr>
          <p:cNvSpPr/>
          <p:nvPr/>
        </p:nvSpPr>
        <p:spPr>
          <a:xfrm>
            <a:off x="5887427" y="5219908"/>
            <a:ext cx="1619674" cy="369332"/>
          </a:xfrm>
          <a:prstGeom prst="rect">
            <a:avLst/>
          </a:prstGeom>
          <a:solidFill>
            <a:schemeClr val="accent6">
              <a:lumMod val="60000"/>
              <a:lumOff val="40000"/>
            </a:schemeClr>
          </a:solidFill>
        </p:spPr>
        <p:txBody>
          <a:bodyPr wrap="none">
            <a:spAutoFit/>
          </a:bodyPr>
          <a:lstStyle/>
          <a:p>
            <a:pPr indent="4763" algn="just">
              <a:spcAft>
                <a:spcPts val="0"/>
              </a:spcAft>
            </a:pPr>
            <a:r>
              <a:rPr lang="en-US" altLang="zh-TW"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（四技）</a:t>
            </a:r>
            <a:endParaRPr lang="en-US"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標題 1">
            <a:extLst>
              <a:ext uri="{FF2B5EF4-FFF2-40B4-BE49-F238E27FC236}">
                <a16:creationId xmlns:a16="http://schemas.microsoft.com/office/drawing/2014/main" id="{0494F759-CF1E-4E77-81FE-80F6785542B8}"/>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1/3</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8550878B-31BE-4AD2-9E88-21CD9B4CF6EF}"/>
              </a:ext>
            </a:extLst>
          </p:cNvPr>
          <p:cNvSpPr txBox="1"/>
          <p:nvPr/>
        </p:nvSpPr>
        <p:spPr>
          <a:xfrm>
            <a:off x="8840509" y="116627"/>
            <a:ext cx="3096344" cy="1328023"/>
          </a:xfrm>
          <a:prstGeom prst="wedgeRoundRectCallout">
            <a:avLst>
              <a:gd name="adj1" fmla="val -34705"/>
              <a:gd name="adj2" fmla="val 59541"/>
              <a:gd name="adj3" fmla="val 16667"/>
            </a:avLst>
          </a:prstGeom>
          <a:solidFill>
            <a:schemeClr val="accent5">
              <a:lumMod val="5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1436688" algn="just"/>
            <a:r>
              <a:rPr lang="zh-TW" altLang="en-US" b="1" dirty="0">
                <a:latin typeface="微軟正黑體" panose="020B0604030504040204" pitchFamily="34" charset="-120"/>
                <a:ea typeface="微軟正黑體" panose="020B0604030504040204" pitchFamily="34" charset="-120"/>
              </a:rPr>
              <a:t>到各校網站</a:t>
            </a:r>
            <a:endParaRPr lang="en-US" altLang="zh-TW" b="1" dirty="0">
              <a:latin typeface="微軟正黑體" panose="020B0604030504040204" pitchFamily="34" charset="-120"/>
              <a:ea typeface="微軟正黑體" panose="020B0604030504040204" pitchFamily="34" charset="-120"/>
            </a:endParaRPr>
          </a:p>
          <a:p>
            <a:pPr marL="1436688" algn="just"/>
            <a:r>
              <a:rPr lang="zh-TW" altLang="en-US" b="1" dirty="0">
                <a:latin typeface="微軟正黑體" panose="020B0604030504040204" pitchFamily="34" charset="-120"/>
                <a:ea typeface="微軟正黑體" panose="020B0604030504040204" pitchFamily="34" charset="-120"/>
              </a:rPr>
              <a:t>或到</a:t>
            </a:r>
            <a:endParaRPr lang="en-US" altLang="zh-TW" b="1" dirty="0">
              <a:latin typeface="微軟正黑體" panose="020B0604030504040204" pitchFamily="34" charset="-120"/>
              <a:ea typeface="微軟正黑體" panose="020B0604030504040204" pitchFamily="34" charset="-120"/>
            </a:endParaRPr>
          </a:p>
          <a:p>
            <a:pPr marL="1436688" algn="just"/>
            <a:r>
              <a:rPr lang="zh-TW" altLang="en-US" b="1" dirty="0">
                <a:solidFill>
                  <a:srgbClr val="FFFF00"/>
                </a:solidFill>
                <a:latin typeface="微軟正黑體" panose="020B0604030504040204" pitchFamily="34" charset="-120"/>
                <a:ea typeface="微軟正黑體" panose="020B0604030504040204" pitchFamily="34" charset="-120"/>
              </a:rPr>
              <a:t>招策會</a:t>
            </a:r>
            <a:r>
              <a:rPr lang="en-US" altLang="zh-TW" b="1" dirty="0">
                <a:solidFill>
                  <a:srgbClr val="FFFF00"/>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招生資訊查詢</a:t>
            </a:r>
            <a:endParaRPr lang="zh-TW" altLang="en-US"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2FDDD9A6-EA48-2E83-DAC0-337A1FAC732B}"/>
              </a:ext>
            </a:extLst>
          </p:cNvPr>
          <p:cNvPicPr>
            <a:picLocks noChangeAspect="1"/>
          </p:cNvPicPr>
          <p:nvPr/>
        </p:nvPicPr>
        <p:blipFill rotWithShape="1">
          <a:blip r:embed="rId2"/>
          <a:srcRect l="6320" t="7456" r="6322" b="6711"/>
          <a:stretch/>
        </p:blipFill>
        <p:spPr>
          <a:xfrm>
            <a:off x="9056533" y="186778"/>
            <a:ext cx="1152128" cy="1132012"/>
          </a:xfrm>
          <a:prstGeom prst="rect">
            <a:avLst/>
          </a:prstGeom>
        </p:spPr>
      </p:pic>
    </p:spTree>
    <p:extLst>
      <p:ext uri="{BB962C8B-B14F-4D97-AF65-F5344CB8AC3E}">
        <p14:creationId xmlns:p14="http://schemas.microsoft.com/office/powerpoint/2010/main" val="1910824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D6647EEB-BEA1-4836-BC23-B141AD5A6BBD}"/>
              </a:ext>
            </a:extLst>
          </p:cNvPr>
          <p:cNvSpPr/>
          <p:nvPr/>
        </p:nvSpPr>
        <p:spPr>
          <a:xfrm>
            <a:off x="6803504" y="5691635"/>
            <a:ext cx="3872180" cy="87309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TextBox 41">
            <a:extLst>
              <a:ext uri="{FF2B5EF4-FFF2-40B4-BE49-F238E27FC236}">
                <a16:creationId xmlns:a16="http://schemas.microsoft.com/office/drawing/2014/main" id="{B1C7E81A-1001-49B7-B1D6-FA6DACA350DE}"/>
              </a:ext>
            </a:extLst>
          </p:cNvPr>
          <p:cNvSpPr txBox="1"/>
          <p:nvPr/>
        </p:nvSpPr>
        <p:spPr>
          <a:xfrm>
            <a:off x="1535238" y="4234467"/>
            <a:ext cx="3872180" cy="22929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1700" b="1" dirty="0">
                <a:solidFill>
                  <a:srgbClr val="8064A2"/>
                </a:solidFill>
                <a:latin typeface="微軟正黑體" panose="020B0604030504040204" pitchFamily="34" charset="-120"/>
                <a:ea typeface="微軟正黑體" panose="020B0604030504040204" pitchFamily="34" charset="-120"/>
                <a:cs typeface="Arial" pitchFamily="34" charset="0"/>
              </a:rPr>
              <a:t>1.</a:t>
            </a:r>
            <a:r>
              <a:rPr lang="zh-TW" altLang="en-US" sz="1700" b="1" dirty="0">
                <a:solidFill>
                  <a:srgbClr val="8064A2"/>
                </a:solidFill>
                <a:latin typeface="微軟正黑體" panose="020B0604030504040204" pitchFamily="34" charset="-120"/>
                <a:ea typeface="微軟正黑體" panose="020B0604030504040204" pitchFamily="34" charset="-120"/>
                <a:cs typeface="Arial" pitchFamily="34" charset="0"/>
              </a:rPr>
              <a:t> </a:t>
            </a:r>
            <a:r>
              <a:rPr kumimoji="0" lang="zh-TW" altLang="en-US" sz="1700" b="1" i="0" u="none" strike="noStrike" kern="1200" cap="none" spc="0" normalizeH="0" baseline="0" noProof="0" dirty="0">
                <a:ln>
                  <a:noFill/>
                </a:ln>
                <a:solidFill>
                  <a:srgbClr val="8064A2"/>
                </a:solidFill>
                <a:effectLst/>
                <a:uLnTx/>
                <a:uFillTx/>
                <a:latin typeface="微軟正黑體" panose="020B0604030504040204" pitchFamily="34" charset="-120"/>
                <a:ea typeface="微軟正黑體" panose="020B0604030504040204" pitchFamily="34" charset="-120"/>
                <a:cs typeface="Arial" pitchFamily="34" charset="0"/>
              </a:rPr>
              <a:t>減輕升學壓力，專注學習專業技術</a:t>
            </a:r>
            <a:endParaRPr kumimoji="0" lang="en-US" altLang="zh-TW" sz="1700" b="1" i="0" u="none" strike="noStrike" kern="1200" cap="none" spc="0" normalizeH="0" baseline="0" noProof="0" dirty="0">
              <a:ln>
                <a:noFill/>
              </a:ln>
              <a:solidFill>
                <a:srgbClr val="8064A2"/>
              </a:solidFill>
              <a:effectLst/>
              <a:uLnTx/>
              <a:uFillTx/>
              <a:latin typeface="微軟正黑體" panose="020B0604030504040204" pitchFamily="34" charset="-120"/>
              <a:ea typeface="微軟正黑體" panose="020B0604030504040204" pitchFamily="34" charset="-120"/>
              <a:cs typeface="Arial" pitchFamily="34" charset="0"/>
            </a:endParaRPr>
          </a:p>
          <a:p>
            <a:pPr marL="265113" marR="0" lvl="0" algn="just"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可透過</a:t>
            </a:r>
            <a:r>
              <a:rPr kumimoji="0" lang="zh-TW" altLang="en-US" sz="14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單招管道甄試入學升讀科大二專</a:t>
            </a:r>
            <a:r>
              <a:rPr lang="zh-TW" altLang="en-US" sz="1400" b="1" dirty="0">
                <a:latin typeface="微軟正黑體" panose="020B0604030504040204" pitchFamily="34" charset="-120"/>
                <a:ea typeface="微軟正黑體" panose="020B0604030504040204" pitchFamily="34" charset="-120"/>
                <a:cs typeface="Arial" pitchFamily="34" charset="0"/>
              </a:rPr>
              <a:t>部</a:t>
            </a:r>
            <a:r>
              <a:rPr kumimoji="0" lang="zh-TW" altLang="en-US" sz="14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1400" b="1" i="0" u="none" strike="noStrike" kern="1200" cap="none" spc="0" normalizeH="0" baseline="0" noProof="0" dirty="0">
                <a:ln>
                  <a:noFill/>
                </a:ln>
                <a:effectLst/>
                <a:highlight>
                  <a:srgbClr val="FFFF00"/>
                </a:highlight>
                <a:uLnTx/>
                <a:uFillTx/>
                <a:latin typeface="微軟正黑體" panose="020B0604030504040204" pitchFamily="34" charset="-120"/>
                <a:ea typeface="微軟正黑體" panose="020B0604030504040204" pitchFamily="34" charset="-120"/>
                <a:cs typeface="Arial" pitchFamily="34" charset="0"/>
              </a:rPr>
              <a:t>不需統測成績</a:t>
            </a:r>
            <a:r>
              <a:rPr kumimoji="0" lang="zh-TW" altLang="en-US" sz="14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，減輕學生升學壓力</a:t>
            </a:r>
            <a:r>
              <a:rPr kumimoji="0" lang="zh-TW" altLang="en-US"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；學生亦能專注於</a:t>
            </a:r>
            <a:r>
              <a:rPr kumimoji="0" lang="zh-TW" altLang="en-US" sz="1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專業技術能力培養</a:t>
            </a:r>
            <a:r>
              <a:rPr kumimoji="0" lang="zh-TW" altLang="en-US"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，提升就業力。</a:t>
            </a:r>
            <a:endParaRPr kumimoji="0" lang="en-US" altLang="zh-TW"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TW" altLang="en-US" sz="11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a:p>
            <a:pPr algn="just">
              <a:defRPr/>
            </a:pPr>
            <a:r>
              <a:rPr lang="en-US" altLang="zh-TW" sz="1700" b="1" dirty="0">
                <a:solidFill>
                  <a:srgbClr val="8064A2"/>
                </a:solidFill>
                <a:latin typeface="微軟正黑體" panose="020B0604030504040204" pitchFamily="34" charset="-120"/>
                <a:ea typeface="微軟正黑體" panose="020B0604030504040204" pitchFamily="34" charset="-120"/>
                <a:cs typeface="Arial" pitchFamily="34" charset="0"/>
              </a:rPr>
              <a:t>2.</a:t>
            </a:r>
            <a:r>
              <a:rPr lang="zh-TW" altLang="en-US" sz="1700" b="1" dirty="0">
                <a:solidFill>
                  <a:srgbClr val="8064A2"/>
                </a:solidFill>
                <a:latin typeface="微軟正黑體" panose="020B0604030504040204" pitchFamily="34" charset="-120"/>
                <a:ea typeface="微軟正黑體" panose="020B0604030504040204" pitchFamily="34" charset="-120"/>
                <a:cs typeface="Arial" pitchFamily="34" charset="0"/>
              </a:rPr>
              <a:t> 兼顧繼續升學與就業需求</a:t>
            </a:r>
            <a:endParaRPr lang="en-US" altLang="zh-TW" sz="1700" b="1" dirty="0">
              <a:solidFill>
                <a:srgbClr val="8064A2"/>
              </a:solidFill>
              <a:latin typeface="微軟正黑體" panose="020B0604030504040204" pitchFamily="34" charset="-120"/>
              <a:ea typeface="微軟正黑體" panose="020B0604030504040204" pitchFamily="34" charset="-120"/>
              <a:cs typeface="Arial" pitchFamily="34" charset="0"/>
            </a:endParaRPr>
          </a:p>
          <a:p>
            <a:pPr marL="265113" algn="just">
              <a:defRPr/>
            </a:pPr>
            <a:r>
              <a:rPr lang="zh-TW" altLang="en-US" sz="14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專班生取得</a:t>
            </a:r>
            <a:r>
              <a:rPr lang="zh-TW" altLang="en-US" sz="1400" b="1" dirty="0">
                <a:latin typeface="微軟正黑體" panose="020B0604030504040204" pitchFamily="34" charset="-120"/>
                <a:ea typeface="微軟正黑體" panose="020B0604030504040204" pitchFamily="34" charset="-120"/>
                <a:cs typeface="Arial" pitchFamily="34" charset="0"/>
              </a:rPr>
              <a:t>副學士學位</a:t>
            </a:r>
            <a:r>
              <a:rPr lang="zh-TW" altLang="en-US" sz="14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後，亦可</a:t>
            </a:r>
            <a:r>
              <a:rPr lang="zh-TW" altLang="en-US" sz="1400" b="1" dirty="0">
                <a:latin typeface="微軟正黑體" panose="020B0604030504040204" pitchFamily="34" charset="-120"/>
                <a:ea typeface="微軟正黑體" panose="020B0604030504040204" pitchFamily="34" charset="-120"/>
                <a:cs typeface="Arial" pitchFamily="34" charset="0"/>
              </a:rPr>
              <a:t>銜接二技取得學士學位</a:t>
            </a:r>
            <a:r>
              <a:rPr lang="zh-TW" altLang="en-US" sz="14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。如果對於先就業再深造有興趣者，還可</a:t>
            </a:r>
            <a:r>
              <a:rPr lang="zh-TW" altLang="en-US" sz="1400" b="1" dirty="0">
                <a:latin typeface="微軟正黑體" panose="020B0604030504040204" pitchFamily="34" charset="-120"/>
                <a:ea typeface="微軟正黑體" panose="020B0604030504040204" pitchFamily="34" charset="-120"/>
                <a:cs typeface="Arial" pitchFamily="34" charset="0"/>
              </a:rPr>
              <a:t>完成3+2並就業三年後，直接報考碩士班</a:t>
            </a:r>
            <a:r>
              <a:rPr lang="zh-TW" altLang="en-US" sz="1400" dirty="0">
                <a:latin typeface="微軟正黑體" panose="020B0604030504040204" pitchFamily="34" charset="-120"/>
                <a:ea typeface="微軟正黑體" panose="020B0604030504040204" pitchFamily="34" charset="-120"/>
                <a:cs typeface="Arial" pitchFamily="34" charset="0"/>
              </a:rPr>
              <a:t>。</a:t>
            </a:r>
          </a:p>
        </p:txBody>
      </p:sp>
      <p:sp>
        <p:nvSpPr>
          <p:cNvPr id="23" name="TextBox 42">
            <a:extLst>
              <a:ext uri="{FF2B5EF4-FFF2-40B4-BE49-F238E27FC236}">
                <a16:creationId xmlns:a16="http://schemas.microsoft.com/office/drawing/2014/main" id="{2657B87A-7E0C-462F-A050-1DC1273EADEA}"/>
              </a:ext>
            </a:extLst>
          </p:cNvPr>
          <p:cNvSpPr txBox="1"/>
          <p:nvPr/>
        </p:nvSpPr>
        <p:spPr>
          <a:xfrm>
            <a:off x="328917" y="4967950"/>
            <a:ext cx="126479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8064A2"/>
                </a:solidFill>
                <a:latin typeface="微軟正黑體" panose="020B0604030504040204" pitchFamily="34" charset="-120"/>
                <a:ea typeface="微軟正黑體" panose="020B0604030504040204" pitchFamily="34" charset="-120"/>
                <a:cs typeface="Arial" pitchFamily="34" charset="0"/>
              </a:rPr>
              <a:t>專班特色</a:t>
            </a:r>
            <a:endParaRPr kumimoji="0" lang="ko-KR" altLang="en-US" sz="2000" b="1" i="0" u="none" strike="noStrike" kern="1200" cap="none" spc="0" normalizeH="0" baseline="0" noProof="0" dirty="0">
              <a:ln>
                <a:noFill/>
              </a:ln>
              <a:solidFill>
                <a:srgbClr val="8064A2"/>
              </a:solidFill>
              <a:effectLst/>
              <a:uLnTx/>
              <a:uFillTx/>
              <a:latin typeface="微軟正黑體" panose="020B0604030504040204" pitchFamily="34" charset="-120"/>
              <a:cs typeface="Arial" pitchFamily="34" charset="0"/>
            </a:endParaRPr>
          </a:p>
        </p:txBody>
      </p:sp>
      <p:grpSp>
        <p:nvGrpSpPr>
          <p:cNvPr id="25" name="群組 24">
            <a:extLst>
              <a:ext uri="{FF2B5EF4-FFF2-40B4-BE49-F238E27FC236}">
                <a16:creationId xmlns:a16="http://schemas.microsoft.com/office/drawing/2014/main" id="{C72FC36D-C13D-4F55-BC13-7CA01D8CCCAB}"/>
              </a:ext>
            </a:extLst>
          </p:cNvPr>
          <p:cNvGrpSpPr/>
          <p:nvPr/>
        </p:nvGrpSpPr>
        <p:grpSpPr>
          <a:xfrm>
            <a:off x="559045" y="2325344"/>
            <a:ext cx="709194" cy="709194"/>
            <a:chOff x="798046" y="2085683"/>
            <a:chExt cx="709194" cy="709194"/>
          </a:xfrm>
        </p:grpSpPr>
        <p:sp>
          <p:nvSpPr>
            <p:cNvPr id="26" name="Oval 9">
              <a:extLst>
                <a:ext uri="{FF2B5EF4-FFF2-40B4-BE49-F238E27FC236}">
                  <a16:creationId xmlns:a16="http://schemas.microsoft.com/office/drawing/2014/main" id="{DF3398C4-5D71-4FB8-8302-12707386789F}"/>
                </a:ext>
              </a:extLst>
            </p:cNvPr>
            <p:cNvSpPr/>
            <p:nvPr/>
          </p:nvSpPr>
          <p:spPr>
            <a:xfrm>
              <a:off x="798046" y="2085683"/>
              <a:ext cx="709194" cy="70919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27" name="Rectangle 16">
              <a:extLst>
                <a:ext uri="{FF2B5EF4-FFF2-40B4-BE49-F238E27FC236}">
                  <a16:creationId xmlns:a16="http://schemas.microsoft.com/office/drawing/2014/main" id="{2BD784E8-99F6-4745-A224-A5DD345E9D1F}"/>
                </a:ext>
              </a:extLst>
            </p:cNvPr>
            <p:cNvSpPr/>
            <p:nvPr/>
          </p:nvSpPr>
          <p:spPr>
            <a:xfrm rot="2700000">
              <a:off x="1027429" y="2215794"/>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grpSp>
        <p:nvGrpSpPr>
          <p:cNvPr id="28" name="群組 27">
            <a:extLst>
              <a:ext uri="{FF2B5EF4-FFF2-40B4-BE49-F238E27FC236}">
                <a16:creationId xmlns:a16="http://schemas.microsoft.com/office/drawing/2014/main" id="{F339351B-5AA9-42B9-A32B-030D0C5C7B95}"/>
              </a:ext>
            </a:extLst>
          </p:cNvPr>
          <p:cNvGrpSpPr/>
          <p:nvPr/>
        </p:nvGrpSpPr>
        <p:grpSpPr>
          <a:xfrm>
            <a:off x="553428" y="4210591"/>
            <a:ext cx="709194" cy="709194"/>
            <a:chOff x="798046" y="4376091"/>
            <a:chExt cx="709194" cy="709194"/>
          </a:xfrm>
        </p:grpSpPr>
        <p:sp>
          <p:nvSpPr>
            <p:cNvPr id="29" name="Oval 40">
              <a:extLst>
                <a:ext uri="{FF2B5EF4-FFF2-40B4-BE49-F238E27FC236}">
                  <a16:creationId xmlns:a16="http://schemas.microsoft.com/office/drawing/2014/main" id="{558A29F2-126D-46DD-ACC8-09FA5969EB8B}"/>
                </a:ext>
              </a:extLst>
            </p:cNvPr>
            <p:cNvSpPr/>
            <p:nvPr/>
          </p:nvSpPr>
          <p:spPr>
            <a:xfrm>
              <a:off x="798046" y="4376091"/>
              <a:ext cx="709194" cy="709194"/>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30" name="Rectangle 9">
              <a:extLst>
                <a:ext uri="{FF2B5EF4-FFF2-40B4-BE49-F238E27FC236}">
                  <a16:creationId xmlns:a16="http://schemas.microsoft.com/office/drawing/2014/main" id="{DC025CBF-7B0F-4EDF-AEFC-378BD2574C67}"/>
                </a:ext>
              </a:extLst>
            </p:cNvPr>
            <p:cNvSpPr/>
            <p:nvPr/>
          </p:nvSpPr>
          <p:spPr>
            <a:xfrm>
              <a:off x="983069" y="4549514"/>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sp>
        <p:nvSpPr>
          <p:cNvPr id="2" name="矩形 1">
            <a:extLst>
              <a:ext uri="{FF2B5EF4-FFF2-40B4-BE49-F238E27FC236}">
                <a16:creationId xmlns:a16="http://schemas.microsoft.com/office/drawing/2014/main" id="{FA7949A4-D8EA-4A46-AF24-D30A08F2BCC9}"/>
              </a:ext>
            </a:extLst>
          </p:cNvPr>
          <p:cNvSpPr/>
          <p:nvPr/>
        </p:nvSpPr>
        <p:spPr>
          <a:xfrm>
            <a:off x="390029" y="1216160"/>
            <a:ext cx="5705971" cy="923330"/>
          </a:xfrm>
          <a:prstGeom prst="rect">
            <a:avLst/>
          </a:prstGeom>
        </p:spPr>
        <p:txBody>
          <a:bodyPr wrap="square">
            <a:spAutoFit/>
          </a:bodyPr>
          <a:lstStyle/>
          <a:p>
            <a:pPr algn="just" defTabSz="914377" eaLnBrk="1" fontAlgn="auto" hangingPunct="1">
              <a:spcBef>
                <a:spcPts val="0"/>
              </a:spcBef>
              <a:spcAft>
                <a:spcPts val="0"/>
              </a:spcAft>
              <a:defRPr/>
            </a:pPr>
            <a:r>
              <a:rPr kumimoji="0" lang="zh-TW" altLang="en-US"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為提供</a:t>
            </a:r>
            <a:r>
              <a:rPr kumimoji="0" lang="zh-TW" altLang="en-US"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入學管道的多元選擇</a:t>
            </a:r>
            <a:r>
              <a:rPr kumimoji="0" lang="zh-TW" altLang="en-US"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，鼓勵尚未有明確興趣分流的學生落實職涯規劃，由</a:t>
            </a:r>
            <a:r>
              <a:rPr kumimoji="0" lang="zh-TW" altLang="en-US" sz="1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rPr>
              <a:t>技術型高中與科技大學合作</a:t>
            </a:r>
            <a:r>
              <a:rPr kumimoji="0" lang="en-US" altLang="zh-TW" sz="1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rPr>
              <a:t>3+2</a:t>
            </a:r>
            <a:r>
              <a:rPr kumimoji="0" lang="zh-TW" altLang="en-US" sz="1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rPr>
              <a:t>新五專模式專班</a:t>
            </a:r>
            <a:r>
              <a:rPr kumimoji="0" lang="zh-TW" altLang="en-US"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34" name="TextBox 10">
            <a:extLst>
              <a:ext uri="{FF2B5EF4-FFF2-40B4-BE49-F238E27FC236}">
                <a16:creationId xmlns:a16="http://schemas.microsoft.com/office/drawing/2014/main" id="{7013E6F0-83C5-4A47-B4B2-5DF942374540}"/>
              </a:ext>
            </a:extLst>
          </p:cNvPr>
          <p:cNvSpPr txBox="1"/>
          <p:nvPr/>
        </p:nvSpPr>
        <p:spPr>
          <a:xfrm>
            <a:off x="1535238" y="2220045"/>
            <a:ext cx="3886166"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不同於五專學制或技高建教合作班，專班生無須提前於職場實習或工作，而是</a:t>
            </a:r>
            <a:r>
              <a:rPr kumimoji="0" lang="zh-TW" altLang="en-US" sz="16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Arial" pitchFamily="34" charset="0"/>
              </a:rPr>
              <a:t>在現行技高課程架構下</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，透過與科大二專</a:t>
            </a:r>
            <a:r>
              <a:rPr lang="zh-TW" altLang="en-US" sz="16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部</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共同規劃</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Arial" pitchFamily="34" charset="0"/>
              </a:rPr>
              <a:t>銜接式的實作課程</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1600" b="0" i="0"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幫助學生</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Arial" pitchFamily="34" charset="0"/>
              </a:rPr>
              <a:t>重視專業技術能力養成</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，同時經由技高三年和二專兩年在校的扎實學習及訓練，培養學生的就業即戰力。</a:t>
            </a:r>
          </a:p>
        </p:txBody>
      </p:sp>
      <p:sp>
        <p:nvSpPr>
          <p:cNvPr id="35" name="TextBox 33">
            <a:extLst>
              <a:ext uri="{FF2B5EF4-FFF2-40B4-BE49-F238E27FC236}">
                <a16:creationId xmlns:a16="http://schemas.microsoft.com/office/drawing/2014/main" id="{0C07EC2E-6C5B-44D7-BE3E-2B4C185FBE44}"/>
              </a:ext>
            </a:extLst>
          </p:cNvPr>
          <p:cNvSpPr txBox="1"/>
          <p:nvPr/>
        </p:nvSpPr>
        <p:spPr>
          <a:xfrm>
            <a:off x="331667" y="3115093"/>
            <a:ext cx="126479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F81BD"/>
                </a:solidFill>
                <a:effectLst/>
                <a:uLnTx/>
                <a:uFillTx/>
                <a:latin typeface="微軟正黑體" panose="020B0604030504040204" pitchFamily="34" charset="-120"/>
                <a:ea typeface="微軟正黑體" panose="020B0604030504040204" pitchFamily="34" charset="-120"/>
                <a:cs typeface="Arial" pitchFamily="34" charset="0"/>
              </a:rPr>
              <a:t>專班內容</a:t>
            </a:r>
            <a:endParaRPr kumimoji="0" lang="en-US" altLang="ko-KR" sz="2000" b="1" i="0" u="none" strike="noStrike" kern="1200" cap="none" spc="0" normalizeH="0" baseline="0" noProof="0" dirty="0">
              <a:ln>
                <a:noFill/>
              </a:ln>
              <a:solidFill>
                <a:srgbClr val="4F81BD"/>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125" name="文字方塊 124">
            <a:extLst>
              <a:ext uri="{FF2B5EF4-FFF2-40B4-BE49-F238E27FC236}">
                <a16:creationId xmlns:a16="http://schemas.microsoft.com/office/drawing/2014/main" id="{86CFE291-FEBF-42E3-ACB5-5DF244488FDE}"/>
              </a:ext>
            </a:extLst>
          </p:cNvPr>
          <p:cNvSpPr txBox="1"/>
          <p:nvPr/>
        </p:nvSpPr>
        <p:spPr>
          <a:xfrm>
            <a:off x="6926164" y="5803608"/>
            <a:ext cx="3642414" cy="356893"/>
          </a:xfrm>
          <a:prstGeom prst="rect">
            <a:avLst/>
          </a:prstGeom>
          <a:noFill/>
        </p:spPr>
        <p:txBody>
          <a:bodyPr wrap="square">
            <a:spAutoFit/>
          </a:bodyPr>
          <a:lstStyle/>
          <a:p>
            <a:pPr>
              <a:lnSpc>
                <a:spcPts val="2200"/>
              </a:lnSpc>
            </a:pPr>
            <a:r>
              <a:rPr lang="zh-TW" altLang="en-US" b="1" dirty="0">
                <a:latin typeface="微軟正黑體" panose="020B0604030504040204" pitchFamily="34" charset="-120"/>
                <a:ea typeface="微軟正黑體" panose="020B0604030504040204" pitchFamily="34" charset="-120"/>
              </a:rPr>
              <a:t>減輕升學壓力，專注學習專業技術</a:t>
            </a:r>
            <a:endParaRPr lang="en-US" altLang="zh-TW" b="1" dirty="0">
              <a:latin typeface="微軟正黑體" panose="020B0604030504040204" pitchFamily="34" charset="-120"/>
              <a:ea typeface="微軟正黑體" panose="020B0604030504040204" pitchFamily="34" charset="-120"/>
            </a:endParaRPr>
          </a:p>
        </p:txBody>
      </p:sp>
      <p:sp>
        <p:nvSpPr>
          <p:cNvPr id="126" name="文字方塊 125">
            <a:extLst>
              <a:ext uri="{FF2B5EF4-FFF2-40B4-BE49-F238E27FC236}">
                <a16:creationId xmlns:a16="http://schemas.microsoft.com/office/drawing/2014/main" id="{50529D6C-C122-48A8-A688-3F77B049309F}"/>
              </a:ext>
            </a:extLst>
          </p:cNvPr>
          <p:cNvSpPr txBox="1"/>
          <p:nvPr/>
        </p:nvSpPr>
        <p:spPr>
          <a:xfrm>
            <a:off x="7450151" y="6127183"/>
            <a:ext cx="2717512" cy="356893"/>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r>
              <a:rPr lang="zh-TW" altLang="en-US" sz="1800" dirty="0"/>
              <a:t>兼顧繼續升學與就業需求</a:t>
            </a:r>
            <a:endParaRPr lang="en-US" altLang="zh-TW" sz="1800" dirty="0"/>
          </a:p>
        </p:txBody>
      </p:sp>
      <p:grpSp>
        <p:nvGrpSpPr>
          <p:cNvPr id="3" name="群組 2">
            <a:extLst>
              <a:ext uri="{FF2B5EF4-FFF2-40B4-BE49-F238E27FC236}">
                <a16:creationId xmlns:a16="http://schemas.microsoft.com/office/drawing/2014/main" id="{3D2FE897-ABB5-41BA-A1D9-DE92EA635DC3}"/>
              </a:ext>
            </a:extLst>
          </p:cNvPr>
          <p:cNvGrpSpPr/>
          <p:nvPr/>
        </p:nvGrpSpPr>
        <p:grpSpPr>
          <a:xfrm rot="264779">
            <a:off x="10517942" y="1590129"/>
            <a:ext cx="1201177" cy="842618"/>
            <a:chOff x="10499987" y="1149851"/>
            <a:chExt cx="1201177" cy="842618"/>
          </a:xfrm>
        </p:grpSpPr>
        <p:grpSp>
          <p:nvGrpSpPr>
            <p:cNvPr id="31" name="群組 30">
              <a:extLst>
                <a:ext uri="{FF2B5EF4-FFF2-40B4-BE49-F238E27FC236}">
                  <a16:creationId xmlns:a16="http://schemas.microsoft.com/office/drawing/2014/main" id="{8CD26237-BA51-4F9C-BBE8-99B23E3110DB}"/>
                </a:ext>
              </a:extLst>
            </p:cNvPr>
            <p:cNvGrpSpPr/>
            <p:nvPr/>
          </p:nvGrpSpPr>
          <p:grpSpPr>
            <a:xfrm rot="300532">
              <a:off x="10499987" y="1344742"/>
              <a:ext cx="1128852" cy="647727"/>
              <a:chOff x="9418837" y="-2285941"/>
              <a:chExt cx="1971412" cy="1149154"/>
            </a:xfrm>
          </p:grpSpPr>
          <p:sp>
            <p:nvSpPr>
              <p:cNvPr id="32" name="橢圓 31">
                <a:extLst>
                  <a:ext uri="{FF2B5EF4-FFF2-40B4-BE49-F238E27FC236}">
                    <a16:creationId xmlns:a16="http://schemas.microsoft.com/office/drawing/2014/main" id="{A5A77A07-D5CA-4A3F-A005-A4B85E4471F8}"/>
                  </a:ext>
                </a:extLst>
              </p:cNvPr>
              <p:cNvSpPr/>
              <p:nvPr/>
            </p:nvSpPr>
            <p:spPr>
              <a:xfrm>
                <a:off x="9418837" y="-2285941"/>
                <a:ext cx="1966183" cy="11491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a:extLst>
                  <a:ext uri="{FF2B5EF4-FFF2-40B4-BE49-F238E27FC236}">
                    <a16:creationId xmlns:a16="http://schemas.microsoft.com/office/drawing/2014/main" id="{D5C8FFB7-D1FF-465B-82B2-0985841DEAD8}"/>
                  </a:ext>
                </a:extLst>
              </p:cNvPr>
              <p:cNvSpPr/>
              <p:nvPr/>
            </p:nvSpPr>
            <p:spPr>
              <a:xfrm>
                <a:off x="9499824" y="-2238606"/>
                <a:ext cx="1804206" cy="1054486"/>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36822A50-6DF7-42FE-90AD-5495E775ABBC}"/>
                  </a:ext>
                </a:extLst>
              </p:cNvPr>
              <p:cNvSpPr txBox="1"/>
              <p:nvPr/>
            </p:nvSpPr>
            <p:spPr>
              <a:xfrm rot="21547153">
                <a:off x="9505894" y="-2015796"/>
                <a:ext cx="1884355" cy="600640"/>
              </a:xfrm>
              <a:prstGeom prst="rect">
                <a:avLst/>
              </a:prstGeom>
              <a:noFill/>
            </p:spPr>
            <p:txBody>
              <a:bodyPr wrap="square" rtlCol="0">
                <a:spAutoFit/>
              </a:bodyPr>
              <a:lstStyle/>
              <a:p>
                <a:r>
                  <a:rPr lang="zh-TW" altLang="en-US" sz="1600" b="1" dirty="0">
                    <a:ln w="0"/>
                    <a:latin typeface="微軟正黑體" panose="020B0604030504040204" pitchFamily="34" charset="-120"/>
                    <a:ea typeface="微軟正黑體" panose="020B0604030504040204" pitchFamily="34" charset="-120"/>
                  </a:rPr>
                  <a:t>多元進路</a:t>
                </a:r>
              </a:p>
            </p:txBody>
          </p:sp>
        </p:grpSp>
        <p:sp>
          <p:nvSpPr>
            <p:cNvPr id="43" name="Parallelogram 15">
              <a:extLst>
                <a:ext uri="{FF2B5EF4-FFF2-40B4-BE49-F238E27FC236}">
                  <a16:creationId xmlns:a16="http://schemas.microsoft.com/office/drawing/2014/main" id="{477E7A6D-84A9-4878-8E3B-85F43315AF6A}"/>
                </a:ext>
              </a:extLst>
            </p:cNvPr>
            <p:cNvSpPr/>
            <p:nvPr/>
          </p:nvSpPr>
          <p:spPr>
            <a:xfrm rot="17465714">
              <a:off x="11274613" y="1124748"/>
              <a:ext cx="401448" cy="451654"/>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pic>
        <p:nvPicPr>
          <p:cNvPr id="4" name="圖片 3">
            <a:extLst>
              <a:ext uri="{FF2B5EF4-FFF2-40B4-BE49-F238E27FC236}">
                <a16:creationId xmlns:a16="http://schemas.microsoft.com/office/drawing/2014/main" id="{A3FA1425-3B34-49A6-B8FE-A976BCF50F81}"/>
              </a:ext>
            </a:extLst>
          </p:cNvPr>
          <p:cNvPicPr>
            <a:picLocks noChangeAspect="1"/>
          </p:cNvPicPr>
          <p:nvPr/>
        </p:nvPicPr>
        <p:blipFill>
          <a:blip r:embed="rId3"/>
          <a:stretch>
            <a:fillRect/>
          </a:stretch>
        </p:blipFill>
        <p:spPr>
          <a:xfrm>
            <a:off x="5645685" y="1245085"/>
            <a:ext cx="6224726" cy="3869027"/>
          </a:xfrm>
          <a:prstGeom prst="rect">
            <a:avLst/>
          </a:prstGeom>
        </p:spPr>
      </p:pic>
      <p:sp>
        <p:nvSpPr>
          <p:cNvPr id="9" name="圓角矩形 150">
            <a:extLst>
              <a:ext uri="{FF2B5EF4-FFF2-40B4-BE49-F238E27FC236}">
                <a16:creationId xmlns:a16="http://schemas.microsoft.com/office/drawing/2014/main" id="{FE0EB250-4459-8F57-8052-58624C5BEEBF}"/>
              </a:ext>
            </a:extLst>
          </p:cNvPr>
          <p:cNvSpPr/>
          <p:nvPr/>
        </p:nvSpPr>
        <p:spPr>
          <a:xfrm>
            <a:off x="5725696" y="5127099"/>
            <a:ext cx="1776085" cy="441016"/>
          </a:xfrm>
          <a:prstGeom prst="wedgeRoundRectCallout">
            <a:avLst>
              <a:gd name="adj1" fmla="val 33275"/>
              <a:gd name="adj2" fmla="val 92527"/>
              <a:gd name="adj3" fmla="val 16667"/>
            </a:avLst>
          </a:prstGeom>
          <a:solidFill>
            <a:srgbClr val="FCFEB0"/>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p>
        </p:txBody>
      </p:sp>
      <p:sp>
        <p:nvSpPr>
          <p:cNvPr id="10" name="矩形 9">
            <a:extLst>
              <a:ext uri="{FF2B5EF4-FFF2-40B4-BE49-F238E27FC236}">
                <a16:creationId xmlns:a16="http://schemas.microsoft.com/office/drawing/2014/main" id="{B29AF16A-D80F-BB13-F5AE-6F73A90A9D9D}"/>
              </a:ext>
            </a:extLst>
          </p:cNvPr>
          <p:cNvSpPr/>
          <p:nvPr/>
        </p:nvSpPr>
        <p:spPr>
          <a:xfrm>
            <a:off x="5669412" y="5168005"/>
            <a:ext cx="1771165" cy="400110"/>
          </a:xfrm>
          <a:prstGeom prst="rect">
            <a:avLst/>
          </a:prstGeom>
        </p:spPr>
        <p:txBody>
          <a:bodyPr wrap="square">
            <a:spAutoFit/>
          </a:bodyPr>
          <a:lstStyle/>
          <a:p>
            <a:pPr algn="ctr"/>
            <a:r>
              <a:rPr lang="zh-TW" altLang="en-US" sz="2000" b="1"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rPr>
              <a:t>不需統測成績</a:t>
            </a:r>
            <a:endParaRPr lang="en-US" altLang="zh-TW" sz="2000" b="1"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5" name="標題 1">
            <a:extLst>
              <a:ext uri="{FF2B5EF4-FFF2-40B4-BE49-F238E27FC236}">
                <a16:creationId xmlns:a16="http://schemas.microsoft.com/office/drawing/2014/main" id="{BAF189CD-F936-E592-EF2E-6A4D6FBD29D1}"/>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2/3</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92768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文件 3">
            <a:extLst>
              <a:ext uri="{FF2B5EF4-FFF2-40B4-BE49-F238E27FC236}">
                <a16:creationId xmlns:a16="http://schemas.microsoft.com/office/drawing/2014/main" id="{86C144F9-DA32-4C9B-9D4F-8CA8A86D1E7E}"/>
              </a:ext>
            </a:extLst>
          </p:cNvPr>
          <p:cNvSpPr/>
          <p:nvPr/>
        </p:nvSpPr>
        <p:spPr>
          <a:xfrm flipH="1" flipV="1">
            <a:off x="0" y="5012288"/>
            <a:ext cx="12192000" cy="18457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0905"/>
              <a:gd name="connsiteX1" fmla="*/ 21600 w 21600"/>
              <a:gd name="connsiteY1" fmla="*/ 0 h 30905"/>
              <a:gd name="connsiteX2" fmla="*/ 21600 w 21600"/>
              <a:gd name="connsiteY2" fmla="*/ 17322 h 30905"/>
              <a:gd name="connsiteX3" fmla="*/ 5698 w 21600"/>
              <a:gd name="connsiteY3" fmla="*/ 30884 h 30905"/>
              <a:gd name="connsiteX4" fmla="*/ 0 w 21600"/>
              <a:gd name="connsiteY4" fmla="*/ 20172 h 30905"/>
              <a:gd name="connsiteX5" fmla="*/ 0 w 21600"/>
              <a:gd name="connsiteY5" fmla="*/ 0 h 30905"/>
              <a:gd name="connsiteX0" fmla="*/ 0 w 21600"/>
              <a:gd name="connsiteY0" fmla="*/ 0 h 30900"/>
              <a:gd name="connsiteX1" fmla="*/ 21600 w 21600"/>
              <a:gd name="connsiteY1" fmla="*/ 0 h 30900"/>
              <a:gd name="connsiteX2" fmla="*/ 21600 w 21600"/>
              <a:gd name="connsiteY2" fmla="*/ 17322 h 30900"/>
              <a:gd name="connsiteX3" fmla="*/ 15351 w 21600"/>
              <a:gd name="connsiteY3" fmla="*/ 10521 h 30900"/>
              <a:gd name="connsiteX4" fmla="*/ 5698 w 21600"/>
              <a:gd name="connsiteY4" fmla="*/ 30884 h 30900"/>
              <a:gd name="connsiteX5" fmla="*/ 0 w 21600"/>
              <a:gd name="connsiteY5" fmla="*/ 20172 h 30900"/>
              <a:gd name="connsiteX6" fmla="*/ 0 w 21600"/>
              <a:gd name="connsiteY6" fmla="*/ 0 h 3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30900">
                <a:moveTo>
                  <a:pt x="0" y="0"/>
                </a:moveTo>
                <a:lnTo>
                  <a:pt x="21600" y="0"/>
                </a:lnTo>
                <a:lnTo>
                  <a:pt x="21600" y="17322"/>
                </a:lnTo>
                <a:cubicBezTo>
                  <a:pt x="20572" y="21338"/>
                  <a:pt x="18001" y="8261"/>
                  <a:pt x="15351" y="10521"/>
                </a:cubicBezTo>
                <a:cubicBezTo>
                  <a:pt x="12701" y="12781"/>
                  <a:pt x="8270" y="31538"/>
                  <a:pt x="5698" y="30884"/>
                </a:cubicBezTo>
                <a:cubicBezTo>
                  <a:pt x="3126" y="30230"/>
                  <a:pt x="1333" y="23698"/>
                  <a:pt x="0" y="20172"/>
                </a:cubicBez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C72FC36D-C13D-4F55-BC13-7CA01D8CCCAB}"/>
              </a:ext>
            </a:extLst>
          </p:cNvPr>
          <p:cNvGrpSpPr/>
          <p:nvPr/>
        </p:nvGrpSpPr>
        <p:grpSpPr>
          <a:xfrm>
            <a:off x="502645" y="806653"/>
            <a:ext cx="709194" cy="709194"/>
            <a:chOff x="798046" y="2085683"/>
            <a:chExt cx="709194" cy="709194"/>
          </a:xfrm>
        </p:grpSpPr>
        <p:sp>
          <p:nvSpPr>
            <p:cNvPr id="26" name="Oval 9">
              <a:extLst>
                <a:ext uri="{FF2B5EF4-FFF2-40B4-BE49-F238E27FC236}">
                  <a16:creationId xmlns:a16="http://schemas.microsoft.com/office/drawing/2014/main" id="{DF3398C4-5D71-4FB8-8302-12707386789F}"/>
                </a:ext>
              </a:extLst>
            </p:cNvPr>
            <p:cNvSpPr/>
            <p:nvPr/>
          </p:nvSpPr>
          <p:spPr>
            <a:xfrm>
              <a:off x="798046" y="2085683"/>
              <a:ext cx="709194" cy="70919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27" name="Rectangle 16">
              <a:extLst>
                <a:ext uri="{FF2B5EF4-FFF2-40B4-BE49-F238E27FC236}">
                  <a16:creationId xmlns:a16="http://schemas.microsoft.com/office/drawing/2014/main" id="{2BD784E8-99F6-4745-A224-A5DD345E9D1F}"/>
                </a:ext>
              </a:extLst>
            </p:cNvPr>
            <p:cNvSpPr/>
            <p:nvPr/>
          </p:nvSpPr>
          <p:spPr>
            <a:xfrm rot="2700000">
              <a:off x="1027429" y="2215794"/>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grpSp>
        <p:nvGrpSpPr>
          <p:cNvPr id="28" name="群組 27">
            <a:extLst>
              <a:ext uri="{FF2B5EF4-FFF2-40B4-BE49-F238E27FC236}">
                <a16:creationId xmlns:a16="http://schemas.microsoft.com/office/drawing/2014/main" id="{F339351B-5AA9-42B9-A32B-030D0C5C7B95}"/>
              </a:ext>
            </a:extLst>
          </p:cNvPr>
          <p:cNvGrpSpPr/>
          <p:nvPr/>
        </p:nvGrpSpPr>
        <p:grpSpPr>
          <a:xfrm>
            <a:off x="495544" y="2236795"/>
            <a:ext cx="729561" cy="709194"/>
            <a:chOff x="798046" y="4376091"/>
            <a:chExt cx="709194" cy="709194"/>
          </a:xfrm>
        </p:grpSpPr>
        <p:sp>
          <p:nvSpPr>
            <p:cNvPr id="29" name="Oval 40">
              <a:extLst>
                <a:ext uri="{FF2B5EF4-FFF2-40B4-BE49-F238E27FC236}">
                  <a16:creationId xmlns:a16="http://schemas.microsoft.com/office/drawing/2014/main" id="{558A29F2-126D-46DD-ACC8-09FA5969EB8B}"/>
                </a:ext>
              </a:extLst>
            </p:cNvPr>
            <p:cNvSpPr/>
            <p:nvPr/>
          </p:nvSpPr>
          <p:spPr>
            <a:xfrm>
              <a:off x="798046" y="4376091"/>
              <a:ext cx="709194" cy="709194"/>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30" name="Rectangle 9">
              <a:extLst>
                <a:ext uri="{FF2B5EF4-FFF2-40B4-BE49-F238E27FC236}">
                  <a16:creationId xmlns:a16="http://schemas.microsoft.com/office/drawing/2014/main" id="{DC025CBF-7B0F-4EDF-AEFC-378BD2574C67}"/>
                </a:ext>
              </a:extLst>
            </p:cNvPr>
            <p:cNvSpPr/>
            <p:nvPr/>
          </p:nvSpPr>
          <p:spPr>
            <a:xfrm>
              <a:off x="983069" y="4549514"/>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sp>
        <p:nvSpPr>
          <p:cNvPr id="2" name="矩形 1">
            <a:extLst>
              <a:ext uri="{FF2B5EF4-FFF2-40B4-BE49-F238E27FC236}">
                <a16:creationId xmlns:a16="http://schemas.microsoft.com/office/drawing/2014/main" id="{FA7949A4-D8EA-4A46-AF24-D30A08F2BCC9}"/>
              </a:ext>
            </a:extLst>
          </p:cNvPr>
          <p:cNvSpPr/>
          <p:nvPr/>
        </p:nvSpPr>
        <p:spPr>
          <a:xfrm>
            <a:off x="8145272" y="137731"/>
            <a:ext cx="1763838" cy="646331"/>
          </a:xfrm>
          <a:prstGeom prst="rect">
            <a:avLst/>
          </a:prstGeom>
        </p:spPr>
        <p:txBody>
          <a:bodyPr wrap="square">
            <a:spAutoFit/>
          </a:bodyPr>
          <a:lstStyle/>
          <a:p>
            <a:pPr lvl="0" defTabSz="914377">
              <a:defRPr/>
            </a:pPr>
            <a:r>
              <a:rPr kumimoji="0" lang="zh-TW" altLang="en-US" sz="3600" b="1" i="0" u="none" strike="noStrike" kern="1200" cap="none" spc="0" normalizeH="0" baseline="0" noProof="0" dirty="0">
                <a:ln>
                  <a:noFill/>
                </a:ln>
                <a:solidFill>
                  <a:schemeClr val="bg1"/>
                </a:solidFill>
                <a:effectLst/>
                <a:highlight>
                  <a:srgbClr val="5B9BD5"/>
                </a:highlight>
                <a:uLnTx/>
                <a:uFillTx/>
                <a:latin typeface="微软雅黑"/>
                <a:ea typeface="微软雅黑"/>
                <a:cs typeface="Times New Roman" panose="02020603050405020304" pitchFamily="18" charset="0"/>
              </a:rPr>
              <a:t> </a:t>
            </a:r>
            <a:r>
              <a:rPr lang="en-US" altLang="zh-TW" sz="3600" b="1" dirty="0">
                <a:solidFill>
                  <a:schemeClr val="bg1"/>
                </a:solidFill>
                <a:highlight>
                  <a:srgbClr val="5B9BD5"/>
                </a:highlight>
                <a:latin typeface="微软雅黑"/>
                <a:ea typeface="微软雅黑"/>
                <a:cs typeface="Times New Roman" panose="02020603050405020304" pitchFamily="18" charset="0"/>
              </a:rPr>
              <a:t>Q&amp;A</a:t>
            </a:r>
            <a:r>
              <a:rPr lang="en-US" altLang="zh-TW" sz="3600" b="1" dirty="0">
                <a:solidFill>
                  <a:schemeClr val="accent5"/>
                </a:solidFill>
                <a:highlight>
                  <a:srgbClr val="5B9BD5"/>
                </a:highlight>
                <a:latin typeface="微软雅黑"/>
                <a:ea typeface="微软雅黑"/>
                <a:cs typeface="Times New Roman" panose="02020603050405020304" pitchFamily="18" charset="0"/>
              </a:rPr>
              <a:t>_</a:t>
            </a:r>
            <a:r>
              <a:rPr lang="zh-TW" altLang="en-US" sz="3600" b="1" dirty="0">
                <a:solidFill>
                  <a:schemeClr val="bg1"/>
                </a:solidFill>
                <a:highlight>
                  <a:srgbClr val="5B9BD5"/>
                </a:highlight>
                <a:latin typeface="微软雅黑"/>
                <a:ea typeface="微软雅黑"/>
                <a:cs typeface="Times New Roman" panose="02020603050405020304" pitchFamily="18" charset="0"/>
              </a:rPr>
              <a:t>  </a:t>
            </a:r>
            <a:endParaRPr kumimoji="0" lang="zh-TW" altLang="en-US" sz="3600" b="1" i="0" u="none" strike="noStrike" kern="1200" cap="none" spc="0" normalizeH="0" baseline="0" noProof="0" dirty="0">
              <a:ln>
                <a:noFill/>
              </a:ln>
              <a:solidFill>
                <a:schemeClr val="bg1"/>
              </a:solidFill>
              <a:effectLst/>
              <a:highlight>
                <a:srgbClr val="5B9BD5"/>
              </a:highlight>
              <a:uLnTx/>
              <a:uFillTx/>
              <a:latin typeface="微软雅黑"/>
              <a:ea typeface="微软雅黑"/>
              <a:cs typeface="Times New Roman" panose="02020603050405020304" pitchFamily="18" charset="0"/>
            </a:endParaRPr>
          </a:p>
        </p:txBody>
      </p:sp>
      <p:sp>
        <p:nvSpPr>
          <p:cNvPr id="36" name="Rectangle 2">
            <a:extLst>
              <a:ext uri="{FF2B5EF4-FFF2-40B4-BE49-F238E27FC236}">
                <a16:creationId xmlns:a16="http://schemas.microsoft.com/office/drawing/2014/main" id="{C7124812-C2CD-4D98-A3AB-12F2F08CAB95}"/>
              </a:ext>
            </a:extLst>
          </p:cNvPr>
          <p:cNvSpPr>
            <a:spLocks noChangeArrowheads="1"/>
          </p:cNvSpPr>
          <p:nvPr/>
        </p:nvSpPr>
        <p:spPr bwMode="auto">
          <a:xfrm>
            <a:off x="475867" y="106954"/>
            <a:ext cx="77011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mn-cs"/>
              </a:rPr>
              <a:t>技術型高中與科技大學合作</a:t>
            </a:r>
            <a:r>
              <a:rPr kumimoji="0" lang="en-US" altLang="zh-TW" sz="2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mn-cs"/>
              </a:rPr>
              <a:t>3+2</a:t>
            </a:r>
            <a:r>
              <a:rPr kumimoji="0" lang="zh-TW" altLang="en-US" sz="2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mn-cs"/>
              </a:rPr>
              <a:t>新五專模式專班</a:t>
            </a:r>
          </a:p>
        </p:txBody>
      </p:sp>
      <p:sp>
        <p:nvSpPr>
          <p:cNvPr id="37" name="Freeform 5">
            <a:extLst>
              <a:ext uri="{FF2B5EF4-FFF2-40B4-BE49-F238E27FC236}">
                <a16:creationId xmlns:a16="http://schemas.microsoft.com/office/drawing/2014/main" id="{951EF49C-F403-4E3B-8B20-5C73ED3CFE2F}"/>
              </a:ext>
            </a:extLst>
          </p:cNvPr>
          <p:cNvSpPr/>
          <p:nvPr/>
        </p:nvSpPr>
        <p:spPr>
          <a:xfrm rot="10800000">
            <a:off x="569958" y="565005"/>
            <a:ext cx="7445044" cy="60759"/>
          </a:xfrm>
          <a:custGeom>
            <a:avLst/>
            <a:gdLst/>
            <a:ahLst/>
            <a:cxnLst/>
            <a:rect l="l" t="t" r="r" b="b"/>
            <a:pathLst>
              <a:path w="17969914" h="9479129">
                <a:moveTo>
                  <a:pt x="0" y="0"/>
                </a:moveTo>
                <a:lnTo>
                  <a:pt x="17969914" y="0"/>
                </a:lnTo>
                <a:lnTo>
                  <a:pt x="17969914" y="9479130"/>
                </a:lnTo>
                <a:lnTo>
                  <a:pt x="0" y="9479130"/>
                </a:lnTo>
                <a:lnTo>
                  <a:pt x="0" y="0"/>
                </a:lnTo>
                <a:close/>
              </a:path>
            </a:pathLst>
          </a:custGeom>
          <a:blipFill>
            <a:blip r:embed="rId3">
              <a:extLst>
                <a:ext uri="{96DAC541-7B7A-43D3-8B79-37D633B846F1}">
                  <asvg:svgBlip xmlns:asvg="http://schemas.microsoft.com/office/drawing/2016/SVG/main" r:embed="rId4"/>
                </a:ext>
              </a:extLst>
            </a:blip>
            <a:stretch>
              <a:fillRect t="-329172"/>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000000"/>
              </a:solidFill>
              <a:effectLst/>
              <a:uLnTx/>
              <a:uFillTx/>
              <a:latin typeface="Century Gothic"/>
              <a:ea typeface="微软雅黑"/>
              <a:cs typeface="+mn-cs"/>
            </a:endParaRPr>
          </a:p>
        </p:txBody>
      </p:sp>
      <p:pic>
        <p:nvPicPr>
          <p:cNvPr id="6" name="圖形 5" descr="燈泡">
            <a:extLst>
              <a:ext uri="{FF2B5EF4-FFF2-40B4-BE49-F238E27FC236}">
                <a16:creationId xmlns:a16="http://schemas.microsoft.com/office/drawing/2014/main" id="{9F784AB2-F0E4-4DE7-AFB4-5C9A85CCE2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0408" y="4840351"/>
            <a:ext cx="2189584" cy="2189584"/>
          </a:xfrm>
          <a:prstGeom prst="rect">
            <a:avLst/>
          </a:prstGeom>
        </p:spPr>
      </p:pic>
      <p:grpSp>
        <p:nvGrpSpPr>
          <p:cNvPr id="39" name="群組 38">
            <a:extLst>
              <a:ext uri="{FF2B5EF4-FFF2-40B4-BE49-F238E27FC236}">
                <a16:creationId xmlns:a16="http://schemas.microsoft.com/office/drawing/2014/main" id="{066AFBAF-95D7-46DA-8576-66A3B125BE02}"/>
              </a:ext>
            </a:extLst>
          </p:cNvPr>
          <p:cNvGrpSpPr/>
          <p:nvPr/>
        </p:nvGrpSpPr>
        <p:grpSpPr>
          <a:xfrm>
            <a:off x="502645" y="3650560"/>
            <a:ext cx="709194" cy="709194"/>
            <a:chOff x="798046" y="2085683"/>
            <a:chExt cx="709194" cy="709194"/>
          </a:xfrm>
        </p:grpSpPr>
        <p:sp>
          <p:nvSpPr>
            <p:cNvPr id="41" name="Oval 9">
              <a:extLst>
                <a:ext uri="{FF2B5EF4-FFF2-40B4-BE49-F238E27FC236}">
                  <a16:creationId xmlns:a16="http://schemas.microsoft.com/office/drawing/2014/main" id="{6C340BE2-8332-4041-B59E-1BC9D27CD5F5}"/>
                </a:ext>
              </a:extLst>
            </p:cNvPr>
            <p:cNvSpPr/>
            <p:nvPr/>
          </p:nvSpPr>
          <p:spPr>
            <a:xfrm>
              <a:off x="798046" y="2085683"/>
              <a:ext cx="709194" cy="70919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42" name="Rectangle 16">
              <a:extLst>
                <a:ext uri="{FF2B5EF4-FFF2-40B4-BE49-F238E27FC236}">
                  <a16:creationId xmlns:a16="http://schemas.microsoft.com/office/drawing/2014/main" id="{41CF30FB-EA37-48F5-9E61-C73069DC11C5}"/>
                </a:ext>
              </a:extLst>
            </p:cNvPr>
            <p:cNvSpPr/>
            <p:nvPr/>
          </p:nvSpPr>
          <p:spPr>
            <a:xfrm rot="2700000">
              <a:off x="1027429" y="2215794"/>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grpSp>
        <p:nvGrpSpPr>
          <p:cNvPr id="44" name="그룹 6">
            <a:extLst>
              <a:ext uri="{FF2B5EF4-FFF2-40B4-BE49-F238E27FC236}">
                <a16:creationId xmlns:a16="http://schemas.microsoft.com/office/drawing/2014/main" id="{2822F983-B6AE-4649-812C-80FF906E7FA6}"/>
              </a:ext>
            </a:extLst>
          </p:cNvPr>
          <p:cNvGrpSpPr/>
          <p:nvPr/>
        </p:nvGrpSpPr>
        <p:grpSpPr>
          <a:xfrm>
            <a:off x="1353182" y="3792721"/>
            <a:ext cx="10096126" cy="1301096"/>
            <a:chOff x="4914952" y="3977455"/>
            <a:chExt cx="2772000" cy="2094546"/>
          </a:xfrm>
        </p:grpSpPr>
        <p:sp>
          <p:nvSpPr>
            <p:cNvPr id="45" name="TextBox 10">
              <a:extLst>
                <a:ext uri="{FF2B5EF4-FFF2-40B4-BE49-F238E27FC236}">
                  <a16:creationId xmlns:a16="http://schemas.microsoft.com/office/drawing/2014/main" id="{C8BCD09E-124D-4426-8623-A2224C8BC8AF}"/>
                </a:ext>
              </a:extLst>
            </p:cNvPr>
            <p:cNvSpPr txBox="1"/>
            <p:nvPr/>
          </p:nvSpPr>
          <p:spPr>
            <a:xfrm>
              <a:off x="5043667" y="4585595"/>
              <a:ext cx="2632425" cy="14864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招收</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113</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學年度就讀高二的學生，技高於二下完成校內甄選後，學生</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學年度升讀高三時成為專班生</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。以此類推，</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2+2</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專班是招收</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113</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學年度就讀高一的學生，技高於一下完成校內甄選；</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 3+2</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專班則是招收</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113</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學年度即將畢業的國三生，待學生入校後，技高於一上完成校內甄選。</a:t>
              </a:r>
            </a:p>
          </p:txBody>
        </p:sp>
        <p:sp>
          <p:nvSpPr>
            <p:cNvPr id="46" name="TextBox 33">
              <a:extLst>
                <a:ext uri="{FF2B5EF4-FFF2-40B4-BE49-F238E27FC236}">
                  <a16:creationId xmlns:a16="http://schemas.microsoft.com/office/drawing/2014/main" id="{48F95B91-23AB-49B1-9276-011FCB1D84A9}"/>
                </a:ext>
              </a:extLst>
            </p:cNvPr>
            <p:cNvSpPr txBox="1"/>
            <p:nvPr/>
          </p:nvSpPr>
          <p:spPr>
            <a:xfrm>
              <a:off x="4914952" y="3977455"/>
              <a:ext cx="2772000" cy="644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3</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r>
                <a:rPr kumimoji="0" lang="en-US" altLang="zh-TW"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學年度開班的１＋２專班，是招收技高幾年級的學生呢？</a:t>
              </a:r>
              <a:endParaRPr kumimoji="0" lang="en-US" altLang="ko-KR"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grpSp>
        <p:nvGrpSpPr>
          <p:cNvPr id="47" name="그룹 5">
            <a:extLst>
              <a:ext uri="{FF2B5EF4-FFF2-40B4-BE49-F238E27FC236}">
                <a16:creationId xmlns:a16="http://schemas.microsoft.com/office/drawing/2014/main" id="{C2273D4D-049C-438C-9610-3FEBBE1202B4}"/>
              </a:ext>
            </a:extLst>
          </p:cNvPr>
          <p:cNvGrpSpPr/>
          <p:nvPr/>
        </p:nvGrpSpPr>
        <p:grpSpPr>
          <a:xfrm>
            <a:off x="1423730" y="892334"/>
            <a:ext cx="10443419" cy="1344461"/>
            <a:chOff x="4875005" y="5064654"/>
            <a:chExt cx="2772000" cy="1133494"/>
          </a:xfrm>
        </p:grpSpPr>
        <p:sp>
          <p:nvSpPr>
            <p:cNvPr id="48" name="TextBox 41">
              <a:extLst>
                <a:ext uri="{FF2B5EF4-FFF2-40B4-BE49-F238E27FC236}">
                  <a16:creationId xmlns:a16="http://schemas.microsoft.com/office/drawing/2014/main" id="{B5A87086-7C7D-4E10-B64A-713999E69A77}"/>
                </a:ext>
              </a:extLst>
            </p:cNvPr>
            <p:cNvSpPr txBox="1"/>
            <p:nvPr/>
          </p:nvSpPr>
          <p:spPr>
            <a:xfrm>
              <a:off x="5000580" y="5419703"/>
              <a:ext cx="2546852" cy="7784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技高及技專都是以甄選方式辦理本專班招生，須於招生簡章明訂招生甄選條件，且不得以學科為甄選唯一標準。技高原有招生管道不變，可於學生入學後再進行校內甄選，提供有意願者報名；技專採單獨招生管道甄選入學，</a:t>
              </a:r>
              <a:r>
                <a:rPr kumimoji="0" lang="zh-TW" altLang="en-US"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甄選方式及日期由各校自訂，並依簡章公告內容辦理</a:t>
              </a: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altLang="zh-TW"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49" name="TextBox 42">
              <a:extLst>
                <a:ext uri="{FF2B5EF4-FFF2-40B4-BE49-F238E27FC236}">
                  <a16:creationId xmlns:a16="http://schemas.microsoft.com/office/drawing/2014/main" id="{652A72F0-C830-442C-BF1B-B87049AB7C0A}"/>
                </a:ext>
              </a:extLst>
            </p:cNvPr>
            <p:cNvSpPr txBox="1"/>
            <p:nvPr/>
          </p:nvSpPr>
          <p:spPr>
            <a:xfrm>
              <a:off x="4875005" y="5064654"/>
              <a:ext cx="2772000" cy="337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1</a:t>
              </a:r>
              <a:r>
                <a:rPr lang="zh-TW" altLang="en-US"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．專班招生入學管道與一般入學管道有什麼不同？</a:t>
              </a:r>
              <a:endParaRPr kumimoji="0" lang="ko-KR"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cs typeface="Arial" pitchFamily="34" charset="0"/>
              </a:endParaRPr>
            </a:p>
          </p:txBody>
        </p:sp>
      </p:grpSp>
      <p:grpSp>
        <p:nvGrpSpPr>
          <p:cNvPr id="50" name="群組 49">
            <a:extLst>
              <a:ext uri="{FF2B5EF4-FFF2-40B4-BE49-F238E27FC236}">
                <a16:creationId xmlns:a16="http://schemas.microsoft.com/office/drawing/2014/main" id="{3FA15EAE-4A1C-4CEA-9981-4631FEF9EE5D}"/>
              </a:ext>
            </a:extLst>
          </p:cNvPr>
          <p:cNvGrpSpPr/>
          <p:nvPr/>
        </p:nvGrpSpPr>
        <p:grpSpPr>
          <a:xfrm>
            <a:off x="485436" y="5093817"/>
            <a:ext cx="729561" cy="709194"/>
            <a:chOff x="798046" y="4376091"/>
            <a:chExt cx="709194" cy="709194"/>
          </a:xfrm>
        </p:grpSpPr>
        <p:sp>
          <p:nvSpPr>
            <p:cNvPr id="51" name="Oval 40">
              <a:extLst>
                <a:ext uri="{FF2B5EF4-FFF2-40B4-BE49-F238E27FC236}">
                  <a16:creationId xmlns:a16="http://schemas.microsoft.com/office/drawing/2014/main" id="{DA507BB6-132F-4F82-A89D-3014F4D147FD}"/>
                </a:ext>
              </a:extLst>
            </p:cNvPr>
            <p:cNvSpPr/>
            <p:nvPr/>
          </p:nvSpPr>
          <p:spPr>
            <a:xfrm>
              <a:off x="798046" y="4376091"/>
              <a:ext cx="709194" cy="709194"/>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52" name="Rectangle 9">
              <a:extLst>
                <a:ext uri="{FF2B5EF4-FFF2-40B4-BE49-F238E27FC236}">
                  <a16:creationId xmlns:a16="http://schemas.microsoft.com/office/drawing/2014/main" id="{DBE078A1-4E51-42CF-9B43-CFCBE67B703B}"/>
                </a:ext>
              </a:extLst>
            </p:cNvPr>
            <p:cNvSpPr/>
            <p:nvPr/>
          </p:nvSpPr>
          <p:spPr>
            <a:xfrm>
              <a:off x="983069" y="4549514"/>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sp>
        <p:nvSpPr>
          <p:cNvPr id="8" name="Google Shape;91;p6">
            <a:extLst>
              <a:ext uri="{FF2B5EF4-FFF2-40B4-BE49-F238E27FC236}">
                <a16:creationId xmlns:a16="http://schemas.microsoft.com/office/drawing/2014/main" id="{E8DA4F2F-0AC5-84D0-3E20-798C98651559}"/>
              </a:ext>
            </a:extLst>
          </p:cNvPr>
          <p:cNvSpPr/>
          <p:nvPr/>
        </p:nvSpPr>
        <p:spPr>
          <a:xfrm>
            <a:off x="11789640" y="6459835"/>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投影片編號版面配置區 7">
            <a:extLst>
              <a:ext uri="{FF2B5EF4-FFF2-40B4-BE49-F238E27FC236}">
                <a16:creationId xmlns:a16="http://schemas.microsoft.com/office/drawing/2014/main" id="{7CF5024B-7052-3FF4-49A6-6DAAEB1D958C}"/>
              </a:ext>
            </a:extLst>
          </p:cNvPr>
          <p:cNvSpPr txBox="1">
            <a:spLocks/>
          </p:cNvSpPr>
          <p:nvPr/>
        </p:nvSpPr>
        <p:spPr>
          <a:xfrm>
            <a:off x="11716284" y="6437091"/>
            <a:ext cx="487426"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53</a:t>
            </a:fld>
            <a:endParaRPr lang="zh-TW" altLang="en-US" dirty="0"/>
          </a:p>
        </p:txBody>
      </p:sp>
      <p:grpSp>
        <p:nvGrpSpPr>
          <p:cNvPr id="3" name="그룹 6">
            <a:extLst>
              <a:ext uri="{FF2B5EF4-FFF2-40B4-BE49-F238E27FC236}">
                <a16:creationId xmlns:a16="http://schemas.microsoft.com/office/drawing/2014/main" id="{E49BD91B-1FAF-AF07-43C3-DFE1E9BE1647}"/>
              </a:ext>
            </a:extLst>
          </p:cNvPr>
          <p:cNvGrpSpPr/>
          <p:nvPr/>
        </p:nvGrpSpPr>
        <p:grpSpPr>
          <a:xfrm>
            <a:off x="1395192" y="2339988"/>
            <a:ext cx="10152831" cy="1319758"/>
            <a:chOff x="4914952" y="3977455"/>
            <a:chExt cx="2787569" cy="2124588"/>
          </a:xfrm>
        </p:grpSpPr>
        <p:sp>
          <p:nvSpPr>
            <p:cNvPr id="5" name="TextBox 10">
              <a:extLst>
                <a:ext uri="{FF2B5EF4-FFF2-40B4-BE49-F238E27FC236}">
                  <a16:creationId xmlns:a16="http://schemas.microsoft.com/office/drawing/2014/main" id="{0E19523D-1871-D0CF-1248-3CCE584519CD}"/>
                </a:ext>
              </a:extLst>
            </p:cNvPr>
            <p:cNvSpPr txBox="1"/>
            <p:nvPr/>
          </p:nvSpPr>
          <p:spPr>
            <a:xfrm>
              <a:off x="5054527" y="4615637"/>
              <a:ext cx="2647994" cy="14864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技高的部定課程及校定必修課程內容不變，另</a:t>
              </a:r>
              <a:r>
                <a:rPr kumimoji="0" lang="zh-TW" altLang="en-US"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由科大師資到技高開設或核准學生赴科大選修預修課程或選修課程，學生每學年至多得選修</a:t>
              </a:r>
              <a:r>
                <a:rPr kumimoji="0" lang="en-US" altLang="zh-TW"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4</a:t>
              </a:r>
              <a:r>
                <a:rPr kumimoji="0" lang="zh-TW" altLang="en-US"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學分</a:t>
              </a: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；其修習科目所得之成績及學分，依高級中等學校學生學習評量辦法規定辦理。後續依各技專校院相關規定採計或抵免二專之學分。</a:t>
              </a:r>
            </a:p>
          </p:txBody>
        </p:sp>
        <p:sp>
          <p:nvSpPr>
            <p:cNvPr id="7" name="TextBox 33">
              <a:extLst>
                <a:ext uri="{FF2B5EF4-FFF2-40B4-BE49-F238E27FC236}">
                  <a16:creationId xmlns:a16="http://schemas.microsoft.com/office/drawing/2014/main" id="{29F4DC36-730D-353A-B68C-4F541829231D}"/>
                </a:ext>
              </a:extLst>
            </p:cNvPr>
            <p:cNvSpPr txBox="1"/>
            <p:nvPr/>
          </p:nvSpPr>
          <p:spPr>
            <a:xfrm>
              <a:off x="4914952" y="3977455"/>
              <a:ext cx="2772000" cy="644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2</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．技高端專班課程與一般班級課程有什麼不同？</a:t>
              </a:r>
              <a:endParaRPr kumimoji="0" lang="en-US" altLang="ko-KR"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grpSp>
        <p:nvGrpSpPr>
          <p:cNvPr id="11" name="그룹 6">
            <a:extLst>
              <a:ext uri="{FF2B5EF4-FFF2-40B4-BE49-F238E27FC236}">
                <a16:creationId xmlns:a16="http://schemas.microsoft.com/office/drawing/2014/main" id="{A28A0F48-80A2-5017-3164-6FD4B31BFC96}"/>
              </a:ext>
            </a:extLst>
          </p:cNvPr>
          <p:cNvGrpSpPr/>
          <p:nvPr/>
        </p:nvGrpSpPr>
        <p:grpSpPr>
          <a:xfrm>
            <a:off x="1395192" y="5301754"/>
            <a:ext cx="10096126" cy="1263772"/>
            <a:chOff x="4912390" y="3947413"/>
            <a:chExt cx="2772000" cy="2034459"/>
          </a:xfrm>
        </p:grpSpPr>
        <p:sp>
          <p:nvSpPr>
            <p:cNvPr id="12" name="TextBox 10">
              <a:extLst>
                <a:ext uri="{FF2B5EF4-FFF2-40B4-BE49-F238E27FC236}">
                  <a16:creationId xmlns:a16="http://schemas.microsoft.com/office/drawing/2014/main" id="{9602E107-F706-FE6F-FC31-E0BF8090B263}"/>
                </a:ext>
              </a:extLst>
            </p:cNvPr>
            <p:cNvSpPr txBox="1"/>
            <p:nvPr/>
          </p:nvSpPr>
          <p:spPr>
            <a:xfrm>
              <a:off x="5053915" y="4495467"/>
              <a:ext cx="2308783" cy="14864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3+2 </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專班於</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114 </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學年度起試辦，</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詳細開班資訊將於</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年</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3</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月底左右公告，可參閱招策會網站</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招生資訊查詢</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四技二專</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學年度技術型高中與科技大學合作</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3+2</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新五專模式專班招生」</a:t>
              </a:r>
              <a:r>
                <a:rPr lang="zh-TW" altLang="en-US"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專區。</a:t>
              </a:r>
              <a:endPar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13" name="TextBox 33">
              <a:extLst>
                <a:ext uri="{FF2B5EF4-FFF2-40B4-BE49-F238E27FC236}">
                  <a16:creationId xmlns:a16="http://schemas.microsoft.com/office/drawing/2014/main" id="{10D1B401-62D2-0755-5659-74FC107C5D3E}"/>
                </a:ext>
              </a:extLst>
            </p:cNvPr>
            <p:cNvSpPr txBox="1"/>
            <p:nvPr/>
          </p:nvSpPr>
          <p:spPr>
            <a:xfrm>
              <a:off x="4912390" y="3947413"/>
              <a:ext cx="2772000" cy="644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4</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．最快何時可以參加３＋２專班？</a:t>
              </a:r>
              <a:endParaRPr kumimoji="0" lang="en-US" altLang="ko-KR"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spTree>
    <p:extLst>
      <p:ext uri="{BB962C8B-B14F-4D97-AF65-F5344CB8AC3E}">
        <p14:creationId xmlns:p14="http://schemas.microsoft.com/office/powerpoint/2010/main" val="1349229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2">
            <a:extLst>
              <a:ext uri="{FF2B5EF4-FFF2-40B4-BE49-F238E27FC236}">
                <a16:creationId xmlns:a16="http://schemas.microsoft.com/office/drawing/2014/main" id="{9E4CFC18-06BA-4E73-9733-E8672E1414A8}"/>
              </a:ext>
            </a:extLst>
          </p:cNvPr>
          <p:cNvSpPr txBox="1">
            <a:spLocks/>
          </p:cNvSpPr>
          <p:nvPr/>
        </p:nvSpPr>
        <p:spPr>
          <a:xfrm>
            <a:off x="460612" y="1132021"/>
            <a:ext cx="10236968" cy="496780"/>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日間部、進修部</a:t>
            </a:r>
            <a:r>
              <a:rPr kumimoji="0" lang="zh-TW" altLang="en-US" b="1" dirty="0">
                <a:solidFill>
                  <a:schemeClr val="accent6">
                    <a:lumMod val="75000"/>
                  </a:schemeClr>
                </a:solidFill>
                <a:latin typeface="微軟正黑體" panose="020B0604030504040204" pitchFamily="34" charset="-120"/>
                <a:ea typeface="微軟正黑體" panose="020B0604030504040204" pitchFamily="34" charset="-120"/>
              </a:rPr>
              <a:t>（一般）</a:t>
            </a:r>
            <a:r>
              <a:rPr kumimoji="0" lang="zh-TW" altLang="en-US" sz="2800" b="1" dirty="0">
                <a:solidFill>
                  <a:srgbClr val="C00000"/>
                </a:solidFill>
                <a:latin typeface="微軟正黑體" panose="020B0604030504040204" pitchFamily="34" charset="-120"/>
                <a:ea typeface="微軟正黑體" panose="020B0604030504040204" pitchFamily="34" charset="-120"/>
              </a:rPr>
              <a:t>單獨招生</a:t>
            </a: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管道</a:t>
            </a:r>
            <a:endParaRPr kumimoji="0" lang="en-US" altLang="zh-TW" sz="28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C1D065BD-C1B0-4B1B-B24E-35EF091E3C92}"/>
              </a:ext>
            </a:extLst>
          </p:cNvPr>
          <p:cNvSpPr txBox="1">
            <a:spLocks noGrp="1"/>
          </p:cNvSpPr>
          <p:nvPr>
            <p:ph idx="1"/>
          </p:nvPr>
        </p:nvSpPr>
        <p:spPr>
          <a:xfrm>
            <a:off x="911424" y="1628365"/>
            <a:ext cx="10525000" cy="3384153"/>
          </a:xfrm>
        </p:spPr>
        <p:txBody>
          <a:bodyPr anchor="t"/>
          <a:lstStyle/>
          <a:p>
            <a:pPr marL="263525" indent="-263525">
              <a:spcBef>
                <a:spcPts val="600"/>
              </a:spcBef>
              <a:buFont typeface="Arial" panose="020B0604020202020204" pitchFamily="34" charset="0"/>
              <a:buChar char="•"/>
            </a:pPr>
            <a:r>
              <a:rPr lang="zh-TW" altLang="en-US" b="1" dirty="0">
                <a:solidFill>
                  <a:schemeClr val="tx1"/>
                </a:solidFill>
                <a:latin typeface="+mn-ea"/>
                <a:cs typeface="Roboto Condensed"/>
                <a:sym typeface="Roboto Condensed"/>
              </a:rPr>
              <a:t>由各招生學校自行辦理單獨</a:t>
            </a:r>
            <a:r>
              <a:rPr lang="zh-TW" altLang="en-US" b="1" dirty="0">
                <a:solidFill>
                  <a:schemeClr val="tx1"/>
                </a:solidFill>
                <a:latin typeface="+mn-ea"/>
              </a:rPr>
              <a:t>招生，其招生方式、招生日程、報名方式、是否採計統測、成績採計方式及相關規定均詳列於招生簡章。考生報名申請校數不限制，但若有錄取多所校系時，請務必審慎考量所欲就讀之學校系組，</a:t>
            </a:r>
            <a:r>
              <a:rPr lang="zh-TW" altLang="en-US" b="1" dirty="0">
                <a:solidFill>
                  <a:srgbClr val="C00000"/>
                </a:solidFill>
                <a:latin typeface="+mn-ea"/>
              </a:rPr>
              <a:t>擇一辦理報到。</a:t>
            </a:r>
          </a:p>
          <a:p>
            <a:pPr marL="263525" indent="-263525">
              <a:spcBef>
                <a:spcPts val="600"/>
              </a:spcBef>
              <a:buFont typeface="Arial" panose="020B0604020202020204" pitchFamily="34" charset="0"/>
              <a:buChar char="•"/>
            </a:pPr>
            <a:r>
              <a:rPr lang="zh-TW" altLang="en-US" b="1" dirty="0">
                <a:solidFill>
                  <a:srgbClr val="0070C0"/>
                </a:solidFill>
                <a:latin typeface="+mn-ea"/>
              </a:rPr>
              <a:t>日間部單獨招生</a:t>
            </a:r>
            <a:r>
              <a:rPr lang="zh-TW" altLang="en-US" b="1" dirty="0">
                <a:solidFill>
                  <a:schemeClr val="tx1"/>
                </a:solidFill>
                <a:latin typeface="+mn-ea"/>
              </a:rPr>
              <a:t>於日間部聯合登記分發入學管道放榜後</a:t>
            </a:r>
            <a:r>
              <a:rPr lang="zh-TW" altLang="en-US" b="1" dirty="0">
                <a:solidFill>
                  <a:srgbClr val="C00000"/>
                </a:solidFill>
                <a:latin typeface="+mn-ea"/>
              </a:rPr>
              <a:t>（</a:t>
            </a:r>
            <a:r>
              <a:rPr lang="en-US" altLang="zh-TW" b="1" dirty="0">
                <a:solidFill>
                  <a:srgbClr val="C00000"/>
                </a:solidFill>
                <a:latin typeface="+mn-ea"/>
              </a:rPr>
              <a:t>8</a:t>
            </a:r>
            <a:r>
              <a:rPr lang="zh-TW" altLang="en-US" b="1" dirty="0">
                <a:solidFill>
                  <a:srgbClr val="C00000"/>
                </a:solidFill>
                <a:latin typeface="+mn-ea"/>
              </a:rPr>
              <a:t>月上旬）</a:t>
            </a:r>
            <a:r>
              <a:rPr lang="zh-TW" altLang="en-US" b="1" dirty="0">
                <a:solidFill>
                  <a:srgbClr val="0070C0"/>
                </a:solidFill>
                <a:latin typeface="+mn-ea"/>
              </a:rPr>
              <a:t>開放報名</a:t>
            </a:r>
            <a:r>
              <a:rPr lang="zh-TW" altLang="en-US" b="1" dirty="0">
                <a:solidFill>
                  <a:schemeClr val="tx1"/>
                </a:solidFill>
                <a:latin typeface="+mn-ea"/>
              </a:rPr>
              <a:t>，招生期程最遲至</a:t>
            </a:r>
            <a:r>
              <a:rPr lang="en-US" altLang="zh-TW" b="1" dirty="0">
                <a:solidFill>
                  <a:schemeClr val="tx1"/>
                </a:solidFill>
                <a:latin typeface="+mn-ea"/>
              </a:rPr>
              <a:t>9</a:t>
            </a:r>
            <a:r>
              <a:rPr lang="zh-TW" altLang="en-US" b="1" dirty="0">
                <a:solidFill>
                  <a:schemeClr val="tx1"/>
                </a:solidFill>
                <a:latin typeface="+mn-ea"/>
              </a:rPr>
              <a:t>月開學日前辦理完畢。</a:t>
            </a:r>
            <a:endParaRPr lang="en-US" altLang="zh-TW" b="1" dirty="0">
              <a:solidFill>
                <a:schemeClr val="tx1"/>
              </a:solidFill>
              <a:latin typeface="+mn-ea"/>
            </a:endParaRPr>
          </a:p>
          <a:p>
            <a:pPr marL="263525" indent="-263525">
              <a:spcBef>
                <a:spcPts val="600"/>
              </a:spcBef>
              <a:buFont typeface="Arial" panose="020B0604020202020204" pitchFamily="34" charset="0"/>
              <a:buChar char="•"/>
            </a:pPr>
            <a:r>
              <a:rPr lang="zh-TW" altLang="en-US" b="1" dirty="0">
                <a:solidFill>
                  <a:srgbClr val="0070C0"/>
                </a:solidFill>
                <a:latin typeface="+mn-ea"/>
              </a:rPr>
              <a:t>進修部單獨招生</a:t>
            </a:r>
            <a:r>
              <a:rPr lang="zh-TW" altLang="en-US" b="1" dirty="0">
                <a:solidFill>
                  <a:srgbClr val="C00000"/>
                </a:solidFill>
                <a:latin typeface="+mn-ea"/>
              </a:rPr>
              <a:t>報名作業</a:t>
            </a:r>
            <a:r>
              <a:rPr lang="zh-TW" altLang="en-US" b="1" dirty="0">
                <a:solidFill>
                  <a:schemeClr val="tx1"/>
                </a:solidFill>
                <a:latin typeface="+mn-ea"/>
              </a:rPr>
              <a:t>到日間部聯合登記分發入學管道放榜後</a:t>
            </a:r>
            <a:r>
              <a:rPr lang="zh-TW" altLang="en-US" b="1" dirty="0">
                <a:solidFill>
                  <a:srgbClr val="C00000"/>
                </a:solidFill>
                <a:latin typeface="+mn-ea"/>
              </a:rPr>
              <a:t>（</a:t>
            </a:r>
            <a:r>
              <a:rPr lang="en-US" altLang="zh-TW" b="1" dirty="0">
                <a:solidFill>
                  <a:srgbClr val="C00000"/>
                </a:solidFill>
                <a:latin typeface="+mn-ea"/>
              </a:rPr>
              <a:t>8</a:t>
            </a:r>
            <a:r>
              <a:rPr lang="zh-TW" altLang="en-US" b="1" dirty="0">
                <a:solidFill>
                  <a:srgbClr val="C00000"/>
                </a:solidFill>
                <a:latin typeface="+mn-ea"/>
              </a:rPr>
              <a:t>月上旬）截止</a:t>
            </a:r>
            <a:r>
              <a:rPr lang="zh-TW" altLang="en-US" b="1" dirty="0">
                <a:solidFill>
                  <a:schemeClr val="tx1"/>
                </a:solidFill>
                <a:latin typeface="+mn-ea"/>
              </a:rPr>
              <a:t>，招生期程最遲至</a:t>
            </a:r>
            <a:r>
              <a:rPr lang="en-US" altLang="zh-TW" b="1" dirty="0">
                <a:solidFill>
                  <a:schemeClr val="tx1"/>
                </a:solidFill>
                <a:latin typeface="+mn-ea"/>
              </a:rPr>
              <a:t>9</a:t>
            </a:r>
            <a:r>
              <a:rPr lang="zh-TW" altLang="en-US" b="1" dirty="0">
                <a:solidFill>
                  <a:schemeClr val="tx1"/>
                </a:solidFill>
                <a:latin typeface="+mn-ea"/>
              </a:rPr>
              <a:t>月開學日前辦理完畢。部分進修部</a:t>
            </a:r>
            <a:r>
              <a:rPr lang="zh-TW" altLang="en-US" b="1" dirty="0">
                <a:solidFill>
                  <a:srgbClr val="C00000"/>
                </a:solidFill>
                <a:latin typeface="+mn-ea"/>
              </a:rPr>
              <a:t>上課時間</a:t>
            </a:r>
            <a:r>
              <a:rPr lang="zh-TW" altLang="en-US" b="1" dirty="0">
                <a:solidFill>
                  <a:schemeClr val="tx1"/>
                </a:solidFill>
                <a:latin typeface="+mn-ea"/>
              </a:rPr>
              <a:t>並非全部於晚上排課，有些會在下午、週六、日或於週間安排</a:t>
            </a:r>
            <a:r>
              <a:rPr lang="en-US" altLang="zh-TW" b="1" dirty="0">
                <a:solidFill>
                  <a:schemeClr val="tx1"/>
                </a:solidFill>
                <a:latin typeface="+mn-ea"/>
              </a:rPr>
              <a:t>1~2</a:t>
            </a:r>
            <a:r>
              <a:rPr lang="zh-TW" altLang="en-US" b="1" dirty="0">
                <a:solidFill>
                  <a:schemeClr val="tx1"/>
                </a:solidFill>
                <a:latin typeface="+mn-ea"/>
              </a:rPr>
              <a:t>日上課之班別，請考生報名前注意上課時間是否符合本身理想。</a:t>
            </a:r>
            <a:endParaRPr lang="en-US" altLang="zh-TW" b="1" dirty="0">
              <a:solidFill>
                <a:schemeClr val="tx1"/>
              </a:solidFill>
              <a:latin typeface="+mn-ea"/>
            </a:endParaRPr>
          </a:p>
          <a:p>
            <a:pPr marL="263525" indent="-263525" algn="just">
              <a:spcBef>
                <a:spcPts val="600"/>
              </a:spcBef>
              <a:buFont typeface="Arial" panose="020B0604020202020204" pitchFamily="34" charset="0"/>
              <a:buChar char="•"/>
            </a:pPr>
            <a:r>
              <a:rPr lang="zh-TW" altLang="en-US" b="1" dirty="0">
                <a:solidFill>
                  <a:srgbClr val="C00000"/>
                </a:solidFill>
                <a:latin typeface="+mn-ea"/>
              </a:rPr>
              <a:t>應屆高中生</a:t>
            </a:r>
            <a:r>
              <a:rPr lang="zh-TW" altLang="en-US" b="1" dirty="0">
                <a:solidFill>
                  <a:schemeClr val="tx1"/>
                </a:solidFill>
                <a:latin typeface="+mn-ea"/>
              </a:rPr>
              <a:t>不能報名四技二專日間招生</a:t>
            </a:r>
            <a:r>
              <a:rPr lang="zh-TW" altLang="en-US" b="1" dirty="0">
                <a:solidFill>
                  <a:srgbClr val="C00000"/>
                </a:solidFill>
                <a:latin typeface="+mn-ea"/>
              </a:rPr>
              <a:t>，但可報名四技進修部</a:t>
            </a:r>
            <a:r>
              <a:rPr lang="zh-TW" altLang="en-US" b="1" dirty="0">
                <a:solidFill>
                  <a:srgbClr val="0070C0"/>
                </a:solidFill>
                <a:latin typeface="+mn-ea"/>
              </a:rPr>
              <a:t>（國立科大有</a:t>
            </a:r>
            <a:r>
              <a:rPr lang="en-US" altLang="zh-TW" b="1" dirty="0">
                <a:solidFill>
                  <a:srgbClr val="0070C0"/>
                </a:solidFill>
                <a:latin typeface="+mn-ea"/>
              </a:rPr>
              <a:t>10%</a:t>
            </a:r>
            <a:r>
              <a:rPr lang="zh-TW" altLang="en-US" b="1" dirty="0">
                <a:solidFill>
                  <a:srgbClr val="0070C0"/>
                </a:solidFill>
                <a:latin typeface="+mn-ea"/>
              </a:rPr>
              <a:t>名額限制、私立科大無名額限制）</a:t>
            </a:r>
            <a:r>
              <a:rPr lang="zh-TW" altLang="en-US" b="1" dirty="0">
                <a:solidFill>
                  <a:schemeClr val="tx1"/>
                </a:solidFill>
                <a:latin typeface="+mn-ea"/>
              </a:rPr>
              <a:t>。</a:t>
            </a:r>
            <a:endParaRPr lang="en-US" altLang="zh-TW" b="1" dirty="0">
              <a:solidFill>
                <a:schemeClr val="tx1"/>
              </a:solidFill>
              <a:latin typeface="+mn-ea"/>
            </a:endParaRPr>
          </a:p>
        </p:txBody>
      </p:sp>
      <p:sp>
        <p:nvSpPr>
          <p:cNvPr id="6" name="內容版面配置區 2">
            <a:extLst>
              <a:ext uri="{FF2B5EF4-FFF2-40B4-BE49-F238E27FC236}">
                <a16:creationId xmlns:a16="http://schemas.microsoft.com/office/drawing/2014/main" id="{A99AC839-33CF-4977-ADFF-946713F871C9}"/>
              </a:ext>
            </a:extLst>
          </p:cNvPr>
          <p:cNvSpPr txBox="1">
            <a:spLocks/>
          </p:cNvSpPr>
          <p:nvPr/>
        </p:nvSpPr>
        <p:spPr>
          <a:xfrm>
            <a:off x="460612" y="5012518"/>
            <a:ext cx="11731388" cy="1095974"/>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1200"/>
              </a:spcBef>
              <a:spcAft>
                <a:spcPts val="0"/>
              </a:spcAft>
              <a:buFont typeface="Wingdings" panose="05000000000000000000" pitchFamily="2" charset="2"/>
              <a:buChar char="p"/>
            </a:pPr>
            <a:r>
              <a:rPr kumimoji="0" lang="zh-TW" altLang="en-US" sz="2800" b="1" dirty="0">
                <a:solidFill>
                  <a:srgbClr val="C00000"/>
                </a:solidFill>
                <a:latin typeface="微軟正黑體" panose="020B0604030504040204" pitchFamily="34" charset="-120"/>
                <a:ea typeface="微軟正黑體" panose="020B0604030504040204" pitchFamily="34" charset="-120"/>
              </a:rPr>
              <a:t>藝術群單獨招生</a:t>
            </a:r>
            <a:r>
              <a:rPr kumimoji="0" lang="zh-TW" altLang="en-US" sz="1800" b="1" dirty="0">
                <a:solidFill>
                  <a:schemeClr val="tx1"/>
                </a:solidFill>
                <a:latin typeface="微軟正黑體" panose="020B0604030504040204" pitchFamily="34" charset="-120"/>
                <a:ea typeface="微軟正黑體" panose="020B0604030504040204" pitchFamily="34" charset="-120"/>
              </a:rPr>
              <a:t>（樹德、南應大、東南、臺北城市、醒吾、崇右、黎明以及國立臺灣戲曲學院）</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身心障礙學生</a:t>
            </a:r>
            <a:r>
              <a:rPr kumimoji="0" lang="zh-TW" altLang="en-US" sz="2800" b="1" dirty="0">
                <a:solidFill>
                  <a:schemeClr val="tx1"/>
                </a:solidFill>
                <a:latin typeface="微軟正黑體" panose="020B0604030504040204" pitchFamily="34" charset="-120"/>
                <a:ea typeface="微軟正黑體" panose="020B0604030504040204" pitchFamily="34" charset="-120"/>
              </a:rPr>
              <a:t>升學大專校院甄試</a:t>
            </a:r>
            <a:r>
              <a:rPr kumimoji="0" lang="zh-TW" altLang="en-US" sz="2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招生</a:t>
            </a:r>
            <a:r>
              <a:rPr kumimoji="0" lang="en-US" altLang="zh-TW"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國立中央大學主辦</a:t>
            </a:r>
            <a:r>
              <a:rPr kumimoji="0" lang="en-US" altLang="zh-TW"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 </a:t>
            </a:r>
            <a:r>
              <a:rPr kumimoji="0" lang="en-US" altLang="zh-TW" sz="1600" b="1" dirty="0">
                <a:solidFill>
                  <a:schemeClr val="tx1"/>
                </a:solidFill>
                <a:latin typeface="微軟正黑體" panose="020B0604030504040204" pitchFamily="34" charset="-120"/>
                <a:ea typeface="微軟正黑體" panose="020B0604030504040204" pitchFamily="34" charset="-120"/>
                <a:hlinkClick r:id="rId2"/>
              </a:rPr>
              <a:t>https://cis.ncu.edu.tw/EnableSys/</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運動績優學生招生</a:t>
            </a:r>
            <a:r>
              <a:rPr kumimoji="0" lang="en-US" altLang="zh-TW"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國立臺灣體育運動大學主辦</a:t>
            </a:r>
            <a:r>
              <a:rPr kumimoji="0" lang="en-US" altLang="zh-TW"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24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 </a:t>
            </a:r>
            <a:r>
              <a:rPr kumimoji="0" lang="en-US" altLang="zh-TW" sz="1600" b="1" dirty="0">
                <a:solidFill>
                  <a:srgbClr val="0000FF"/>
                </a:solidFill>
                <a:latin typeface="微軟正黑體" panose="020B0604030504040204" pitchFamily="34" charset="-120"/>
                <a:ea typeface="微軟正黑體" panose="020B0604030504040204" pitchFamily="34" charset="-120"/>
                <a:hlinkClick r:id="rId3"/>
              </a:rPr>
              <a:t>https://lulu.ntus.edu.tw/</a:t>
            </a:r>
            <a:endParaRPr kumimoji="0" lang="en-US" altLang="zh-TW" b="1" dirty="0">
              <a:solidFill>
                <a:srgbClr val="0000FF"/>
              </a:solidFill>
              <a:latin typeface="微軟正黑體" panose="020B0604030504040204" pitchFamily="34" charset="-120"/>
              <a:ea typeface="微軟正黑體" panose="020B0604030504040204" pitchFamily="34" charset="-120"/>
            </a:endParaRPr>
          </a:p>
        </p:txBody>
      </p:sp>
      <p:sp>
        <p:nvSpPr>
          <p:cNvPr id="44" name="標題 1">
            <a:extLst>
              <a:ext uri="{FF2B5EF4-FFF2-40B4-BE49-F238E27FC236}">
                <a16:creationId xmlns:a16="http://schemas.microsoft.com/office/drawing/2014/main" id="{6E567993-6235-4346-B7E8-B8FD8426E33F}"/>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3/3</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EC421E3F-3313-DC88-CA49-CA50B1663D3B}"/>
              </a:ext>
            </a:extLst>
          </p:cNvPr>
          <p:cNvSpPr txBox="1"/>
          <p:nvPr/>
        </p:nvSpPr>
        <p:spPr>
          <a:xfrm>
            <a:off x="8840509" y="116627"/>
            <a:ext cx="3096344" cy="1328023"/>
          </a:xfrm>
          <a:prstGeom prst="wedgeRoundRectCallout">
            <a:avLst>
              <a:gd name="adj1" fmla="val -34705"/>
              <a:gd name="adj2" fmla="val 59541"/>
              <a:gd name="adj3" fmla="val 16667"/>
            </a:avLst>
          </a:prstGeom>
          <a:solidFill>
            <a:schemeClr val="accent5">
              <a:lumMod val="5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1436688" algn="just"/>
            <a:r>
              <a:rPr lang="zh-TW" altLang="en-US" b="1" dirty="0">
                <a:latin typeface="微軟正黑體" panose="020B0604030504040204" pitchFamily="34" charset="-120"/>
                <a:ea typeface="微軟正黑體" panose="020B0604030504040204" pitchFamily="34" charset="-120"/>
              </a:rPr>
              <a:t>到各校網站</a:t>
            </a:r>
            <a:endParaRPr lang="en-US" altLang="zh-TW" b="1" dirty="0">
              <a:latin typeface="微軟正黑體" panose="020B0604030504040204" pitchFamily="34" charset="-120"/>
              <a:ea typeface="微軟正黑體" panose="020B0604030504040204" pitchFamily="34" charset="-120"/>
            </a:endParaRPr>
          </a:p>
          <a:p>
            <a:pPr marL="1436688" algn="just"/>
            <a:r>
              <a:rPr lang="zh-TW" altLang="en-US" b="1" dirty="0">
                <a:latin typeface="微軟正黑體" panose="020B0604030504040204" pitchFamily="34" charset="-120"/>
                <a:ea typeface="微軟正黑體" panose="020B0604030504040204" pitchFamily="34" charset="-120"/>
              </a:rPr>
              <a:t>或到</a:t>
            </a:r>
            <a:endParaRPr lang="en-US" altLang="zh-TW" b="1" dirty="0">
              <a:latin typeface="微軟正黑體" panose="020B0604030504040204" pitchFamily="34" charset="-120"/>
              <a:ea typeface="微軟正黑體" panose="020B0604030504040204" pitchFamily="34" charset="-120"/>
            </a:endParaRPr>
          </a:p>
          <a:p>
            <a:pPr marL="1436688" algn="just"/>
            <a:r>
              <a:rPr lang="zh-TW" altLang="en-US" b="1" dirty="0">
                <a:solidFill>
                  <a:srgbClr val="FFFF00"/>
                </a:solidFill>
                <a:latin typeface="微軟正黑體" panose="020B0604030504040204" pitchFamily="34" charset="-120"/>
                <a:ea typeface="微軟正黑體" panose="020B0604030504040204" pitchFamily="34" charset="-120"/>
              </a:rPr>
              <a:t>招策會</a:t>
            </a:r>
            <a:r>
              <a:rPr lang="en-US" altLang="zh-TW" b="1" dirty="0">
                <a:solidFill>
                  <a:srgbClr val="FFFF00"/>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招生資訊查詢</a:t>
            </a:r>
            <a:endParaRPr lang="zh-TW" altLang="en-US" b="1"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55F7DD93-997E-1805-D3D2-B40B61A2F51E}"/>
              </a:ext>
            </a:extLst>
          </p:cNvPr>
          <p:cNvPicPr>
            <a:picLocks noChangeAspect="1"/>
          </p:cNvPicPr>
          <p:nvPr/>
        </p:nvPicPr>
        <p:blipFill>
          <a:blip r:embed="rId4"/>
          <a:stretch>
            <a:fillRect/>
          </a:stretch>
        </p:blipFill>
        <p:spPr>
          <a:xfrm>
            <a:off x="9120336" y="251082"/>
            <a:ext cx="1080120" cy="1069372"/>
          </a:xfrm>
          <a:prstGeom prst="rect">
            <a:avLst/>
          </a:prstGeom>
        </p:spPr>
      </p:pic>
    </p:spTree>
    <p:extLst>
      <p:ext uri="{BB962C8B-B14F-4D97-AF65-F5344CB8AC3E}">
        <p14:creationId xmlns:p14="http://schemas.microsoft.com/office/powerpoint/2010/main" val="1959526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2032217"/>
            <a:ext cx="12192000" cy="3437798"/>
          </a:xfrm>
          <a:prstGeom prst="roundRect">
            <a:avLst>
              <a:gd name="adj" fmla="val 0"/>
            </a:avLst>
          </a:prstGeom>
          <a:solidFill>
            <a:srgbClr val="FFFFEB"/>
          </a:solidFill>
          <a:ln w="57150">
            <a:noFill/>
            <a:prstDash val="sysDash"/>
            <a:miter lim="800000"/>
            <a:headEnd/>
            <a:tailEnd/>
          </a:ln>
        </p:spPr>
        <p:txBody>
          <a:bodyPr wrap="none" anchor="ctr"/>
          <a:lstStyle/>
          <a:p>
            <a:pPr algn="ctr" eaLnBrk="1" hangingPunct="1"/>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2711624" y="16778"/>
            <a:ext cx="6840760" cy="1069514"/>
          </a:xfrm>
        </p:spPr>
        <p:txBody>
          <a:bodyPr>
            <a:normAutofit/>
          </a:bodyPr>
          <a:lstStyle/>
          <a:p>
            <a:pPr algn="ctr">
              <a:spcBef>
                <a:spcPts val="0"/>
              </a:spcBef>
              <a:buClr>
                <a:srgbClr val="3796BF"/>
              </a:buClr>
              <a:buSzPct val="100000"/>
              <a:defRPr/>
            </a:pPr>
            <a:r>
              <a:rPr lang="zh-TW" altLang="en-US" sz="4800" dirty="0">
                <a:latin typeface="+mn-ea"/>
                <a:ea typeface="+mn-ea"/>
                <a:cs typeface="Arial Unicode MS" pitchFamily="34" charset="-120"/>
                <a:sym typeface="Oswald"/>
              </a:rPr>
              <a:t>查詢考試與招生資訊</a:t>
            </a:r>
          </a:p>
        </p:txBody>
      </p:sp>
      <p:sp>
        <p:nvSpPr>
          <p:cNvPr id="4" name="內容版面配置區 2"/>
          <p:cNvSpPr txBox="1">
            <a:spLocks noGrp="1"/>
          </p:cNvSpPr>
          <p:nvPr>
            <p:ph idx="1"/>
          </p:nvPr>
        </p:nvSpPr>
        <p:spPr>
          <a:xfrm>
            <a:off x="2734993" y="1268188"/>
            <a:ext cx="7215484" cy="5385046"/>
          </a:xfrm>
        </p:spPr>
        <p:txBody>
          <a:bodyPr anchor="t">
            <a:noAutofit/>
          </a:bodyPr>
          <a:lstStyle/>
          <a:p>
            <a:pPr marL="1704975" algn="r">
              <a:spcBef>
                <a:spcPts val="0"/>
              </a:spcBef>
              <a:buClr>
                <a:schemeClr val="tx1"/>
              </a:buClr>
              <a:tabLst>
                <a:tab pos="1528763" algn="l"/>
              </a:tabLst>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技專校院入學測驗中心</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marL="1885950" algn="r">
              <a:spcBef>
                <a:spcPts val="0"/>
              </a:spcBef>
              <a:buClr>
                <a:schemeClr val="tx1"/>
              </a:buClr>
              <a:tabLst>
                <a:tab pos="1971675" algn="l"/>
              </a:tabLst>
            </a:pP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https://www.tcte.edu.tw/</a:t>
            </a:r>
          </a:p>
          <a:p>
            <a:pPr algn="r">
              <a:spcBef>
                <a:spcPts val="600"/>
              </a:spcBef>
              <a:buClr>
                <a:schemeClr val="tx1"/>
              </a:buClr>
            </a:pP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r">
              <a:spcBef>
                <a:spcPts val="600"/>
              </a:spcBef>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技專校院招生策略委員會</a:t>
            </a:r>
            <a:b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b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https://www.techadmi.edu.tw/</a:t>
            </a:r>
          </a:p>
          <a:p>
            <a:pPr algn="r">
              <a:buClr>
                <a:schemeClr val="tx1"/>
              </a:buClr>
            </a:pPr>
            <a:endParaRPr lang="en-US" altLang="zh-TW" sz="12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招策會</a:t>
            </a: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rgbClr val="7030A0"/>
                </a:solidFill>
                <a:latin typeface="微軟正黑體" panose="020B0604030504040204" pitchFamily="34" charset="-120"/>
                <a:ea typeface="微軟正黑體" panose="020B0604030504040204" pitchFamily="34" charset="-120"/>
                <a:sym typeface="Roboto Condensed"/>
              </a:rPr>
              <a:t>招生資訊查詢</a:t>
            </a:r>
            <a:endParaRPr lang="en-US" altLang="zh-TW" sz="2400" b="1" dirty="0">
              <a:solidFill>
                <a:srgbClr val="7030A0"/>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（原技訊網）</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r">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技專校院招生委員會聯合會</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https://www.jctv.ntut.edu.tw/</a:t>
            </a:r>
            <a:endParaRPr lang="zh-TW" altLang="en-US" sz="1800" b="1" dirty="0">
              <a:solidFill>
                <a:schemeClr val="tx1"/>
              </a:solidFill>
              <a:latin typeface="微軟正黑體" panose="020B0604030504040204" pitchFamily="34" charset="-120"/>
              <a:ea typeface="微軟正黑體" panose="020B0604030504040204" pitchFamily="34" charset="-120"/>
              <a:sym typeface="Roboto Condensed"/>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838" y="1079781"/>
            <a:ext cx="1138729" cy="1138729"/>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919" y="2243078"/>
            <a:ext cx="1150079" cy="1150079"/>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4919" y="4418820"/>
            <a:ext cx="1136574" cy="1136574"/>
          </a:xfrm>
          <a:prstGeom prst="rect">
            <a:avLst/>
          </a:prstGeom>
        </p:spPr>
      </p:pic>
      <p:sp>
        <p:nvSpPr>
          <p:cNvPr id="10" name="內容版面配置區 2"/>
          <p:cNvSpPr txBox="1">
            <a:spLocks noGrp="1"/>
          </p:cNvSpPr>
          <p:nvPr>
            <p:ph idx="1"/>
          </p:nvPr>
        </p:nvSpPr>
        <p:spPr>
          <a:xfrm>
            <a:off x="2789908" y="4338765"/>
            <a:ext cx="3385732" cy="776534"/>
          </a:xfrm>
        </p:spPr>
        <p:txBody>
          <a:bodyPr anchor="t">
            <a:noAutofit/>
          </a:bodyPr>
          <a:lstStyle/>
          <a:p>
            <a:pPr>
              <a:buClr>
                <a:schemeClr val="tx1"/>
              </a:buClr>
            </a:pPr>
            <a:r>
              <a:rPr lang="zh-TW" altLang="en-US" sz="4000" b="1" dirty="0">
                <a:ln w="6600">
                  <a:solidFill>
                    <a:schemeClr val="accent2"/>
                  </a:solidFill>
                  <a:prstDash val="solid"/>
                </a:ln>
                <a:solidFill>
                  <a:srgbClr val="FFFFFF"/>
                </a:solidFill>
                <a:effectLst>
                  <a:outerShdw dist="38100" dir="2700000" algn="tl" rotWithShape="0">
                    <a:schemeClr val="accent2"/>
                  </a:outerShdw>
                </a:effectLst>
                <a:latin typeface="微軟正黑體" panose="020B0604030504040204" pitchFamily="34" charset="-120"/>
                <a:ea typeface="微軟正黑體" panose="020B0604030504040204" pitchFamily="34" charset="-120"/>
                <a:sym typeface="Roboto Condensed"/>
              </a:rPr>
              <a:t>報名聯合招生</a:t>
            </a:r>
            <a:endParaRPr lang="zh-TW" altLang="en-US" sz="2400" b="1" dirty="0">
              <a:solidFill>
                <a:schemeClr val="tx1"/>
              </a:solidFill>
              <a:latin typeface="微軟正黑體" panose="020B0604030504040204" pitchFamily="34" charset="-120"/>
              <a:ea typeface="微軟正黑體" panose="020B0604030504040204" pitchFamily="34" charset="-120"/>
              <a:sym typeface="Roboto Condensed"/>
            </a:endParaRPr>
          </a:p>
        </p:txBody>
      </p:sp>
      <p:sp>
        <p:nvSpPr>
          <p:cNvPr id="3" name="矩形 2"/>
          <p:cNvSpPr/>
          <p:nvPr/>
        </p:nvSpPr>
        <p:spPr>
          <a:xfrm>
            <a:off x="5159997" y="1049280"/>
            <a:ext cx="1342950" cy="1323439"/>
          </a:xfrm>
          <a:prstGeom prst="rect">
            <a:avLst/>
          </a:prstGeom>
        </p:spPr>
        <p:txBody>
          <a:bodyPr wrap="square">
            <a:spAutoFit/>
          </a:bodyPr>
          <a:lstStyle/>
          <a:p>
            <a:pPr eaLnBrk="1" hangingPunct="1">
              <a:spcBef>
                <a:spcPts val="0"/>
              </a:spcBef>
              <a:buClr>
                <a:schemeClr val="tx1"/>
              </a:buClr>
              <a:tabLst>
                <a:tab pos="1528763" algn="l"/>
              </a:tabLst>
            </a:pPr>
            <a:r>
              <a:rPr lang="zh-TW" altLang="en-US" sz="8000" b="1" dirty="0">
                <a:solidFill>
                  <a:srgbClr val="C00000"/>
                </a:solidFill>
                <a:latin typeface="微軟正黑體" panose="020B0604030504040204" pitchFamily="34" charset="-120"/>
                <a:ea typeface="微軟正黑體" panose="020B0604030504040204" pitchFamily="34" charset="-120"/>
              </a:rPr>
              <a:t>考</a:t>
            </a:r>
            <a:endParaRPr lang="en-US" altLang="zh-TW" sz="8000" b="1" dirty="0">
              <a:solidFill>
                <a:srgbClr val="C0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5159997" y="2438466"/>
            <a:ext cx="1643041" cy="1323439"/>
          </a:xfrm>
          <a:prstGeom prst="rect">
            <a:avLst/>
          </a:prstGeom>
        </p:spPr>
        <p:txBody>
          <a:bodyPr wrap="square">
            <a:spAutoFit/>
          </a:bodyPr>
          <a:lstStyle/>
          <a:p>
            <a:pPr eaLnBrk="1" hangingPunct="1">
              <a:spcBef>
                <a:spcPts val="0"/>
              </a:spcBef>
              <a:buClr>
                <a:schemeClr val="tx1"/>
              </a:buClr>
              <a:tabLst>
                <a:tab pos="1528763" algn="l"/>
              </a:tabLst>
            </a:pPr>
            <a:r>
              <a:rPr lang="zh-TW" altLang="en-US" sz="8000" b="1" dirty="0">
                <a:solidFill>
                  <a:srgbClr val="7030A0"/>
                </a:solidFill>
                <a:latin typeface="微軟正黑體" panose="020B0604030504040204" pitchFamily="34" charset="-120"/>
                <a:ea typeface="微軟正黑體" panose="020B0604030504040204" pitchFamily="34" charset="-120"/>
              </a:rPr>
              <a:t>招</a:t>
            </a:r>
            <a:endParaRPr lang="en-US" altLang="zh-TW" sz="3200" b="1" dirty="0">
              <a:latin typeface="微軟正黑體" panose="020B0604030504040204" pitchFamily="34" charset="-120"/>
              <a:ea typeface="微軟正黑體" panose="020B0604030504040204" pitchFamily="34" charset="-120"/>
              <a:sym typeface="Roboto Condensed"/>
            </a:endParaRPr>
          </a:p>
        </p:txBody>
      </p:sp>
      <p:pic>
        <p:nvPicPr>
          <p:cNvPr id="16" name="圖片 15">
            <a:extLst>
              <a:ext uri="{FF2B5EF4-FFF2-40B4-BE49-F238E27FC236}">
                <a16:creationId xmlns:a16="http://schemas.microsoft.com/office/drawing/2014/main" id="{9BDE2F35-CC9B-471C-B360-FFA6C41B6BB2}"/>
              </a:ext>
            </a:extLst>
          </p:cNvPr>
          <p:cNvPicPr>
            <a:picLocks noChangeAspect="1"/>
          </p:cNvPicPr>
          <p:nvPr/>
        </p:nvPicPr>
        <p:blipFill>
          <a:blip r:embed="rId5"/>
          <a:stretch>
            <a:fillRect/>
          </a:stretch>
        </p:blipFill>
        <p:spPr>
          <a:xfrm>
            <a:off x="7536160" y="5528719"/>
            <a:ext cx="2229513" cy="738694"/>
          </a:xfrm>
          <a:prstGeom prst="rect">
            <a:avLst/>
          </a:prstGeom>
        </p:spPr>
      </p:pic>
      <p:pic>
        <p:nvPicPr>
          <p:cNvPr id="17" name="圖片 16">
            <a:extLst>
              <a:ext uri="{FF2B5EF4-FFF2-40B4-BE49-F238E27FC236}">
                <a16:creationId xmlns:a16="http://schemas.microsoft.com/office/drawing/2014/main" id="{0CEA3C21-6929-484E-A1DC-5BCA661BE1F0}"/>
              </a:ext>
            </a:extLst>
          </p:cNvPr>
          <p:cNvPicPr>
            <a:picLocks noChangeAspect="1"/>
          </p:cNvPicPr>
          <p:nvPr/>
        </p:nvPicPr>
        <p:blipFill>
          <a:blip r:embed="rId6"/>
          <a:stretch>
            <a:fillRect/>
          </a:stretch>
        </p:blipFill>
        <p:spPr>
          <a:xfrm>
            <a:off x="10160197" y="5541653"/>
            <a:ext cx="914203" cy="917964"/>
          </a:xfrm>
          <a:prstGeom prst="rect">
            <a:avLst/>
          </a:prstGeom>
        </p:spPr>
      </p:pic>
      <p:sp>
        <p:nvSpPr>
          <p:cNvPr id="18" name="文字方塊 17">
            <a:extLst>
              <a:ext uri="{FF2B5EF4-FFF2-40B4-BE49-F238E27FC236}">
                <a16:creationId xmlns:a16="http://schemas.microsoft.com/office/drawing/2014/main" id="{34C57A73-693F-416B-9DF5-FE0ECF7E8A13}"/>
              </a:ext>
            </a:extLst>
          </p:cNvPr>
          <p:cNvSpPr txBox="1"/>
          <p:nvPr/>
        </p:nvSpPr>
        <p:spPr>
          <a:xfrm>
            <a:off x="5565000" y="6225198"/>
            <a:ext cx="4385477" cy="369332"/>
          </a:xfrm>
          <a:prstGeom prst="rect">
            <a:avLst/>
          </a:prstGeom>
          <a:noFill/>
        </p:spPr>
        <p:txBody>
          <a:bodyPr wrap="square" rtlCol="0">
            <a:spAutoFit/>
          </a:bodyPr>
          <a:lstStyle/>
          <a:p>
            <a:pPr algn="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https://shs.k12ea.gov.tw/site/12basic</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a:extLst>
              <a:ext uri="{FF2B5EF4-FFF2-40B4-BE49-F238E27FC236}">
                <a16:creationId xmlns:a16="http://schemas.microsoft.com/office/drawing/2014/main" id="{7EDD9216-F14B-873E-A61F-FE2B0F685F1A}"/>
              </a:ext>
            </a:extLst>
          </p:cNvPr>
          <p:cNvPicPr>
            <a:picLocks noChangeAspect="1"/>
          </p:cNvPicPr>
          <p:nvPr/>
        </p:nvPicPr>
        <p:blipFill>
          <a:blip r:embed="rId7"/>
          <a:stretch>
            <a:fillRect/>
          </a:stretch>
        </p:blipFill>
        <p:spPr>
          <a:xfrm>
            <a:off x="10184928" y="3417725"/>
            <a:ext cx="930297" cy="921040"/>
          </a:xfrm>
          <a:prstGeom prst="rect">
            <a:avLst/>
          </a:prstGeom>
        </p:spPr>
      </p:pic>
    </p:spTree>
    <p:extLst>
      <p:ext uri="{BB962C8B-B14F-4D97-AF65-F5344CB8AC3E}">
        <p14:creationId xmlns:p14="http://schemas.microsoft.com/office/powerpoint/2010/main" val="2939291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
            <a:extLst>
              <a:ext uri="{FF2B5EF4-FFF2-40B4-BE49-F238E27FC236}">
                <a16:creationId xmlns:a16="http://schemas.microsoft.com/office/drawing/2014/main" id="{FBDCAE62-9A4A-4837-A8D2-9C1A16B8DF56}"/>
              </a:ext>
            </a:extLst>
          </p:cNvPr>
          <p:cNvSpPr/>
          <p:nvPr/>
        </p:nvSpPr>
        <p:spPr>
          <a:xfrm>
            <a:off x="455188" y="1083327"/>
            <a:ext cx="3397324" cy="5177526"/>
          </a:xfrm>
          <a:prstGeom prst="roundRect">
            <a:avLst>
              <a:gd name="adj" fmla="val 3644"/>
            </a:avLst>
          </a:prstGeom>
          <a:solidFill>
            <a:schemeClr val="bg1"/>
          </a:solidFill>
          <a:ln w="38100">
            <a:solidFill>
              <a:srgbClr val="B24866"/>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pic>
        <p:nvPicPr>
          <p:cNvPr id="3" name="圖片 2"/>
          <p:cNvPicPr>
            <a:picLocks noChangeAspect="1"/>
          </p:cNvPicPr>
          <p:nvPr/>
        </p:nvPicPr>
        <p:blipFill>
          <a:blip r:embed="rId2"/>
          <a:stretch>
            <a:fillRect/>
          </a:stretch>
        </p:blipFill>
        <p:spPr>
          <a:xfrm>
            <a:off x="4966129" y="1178134"/>
            <a:ext cx="6172200" cy="4295517"/>
          </a:xfrm>
          <a:prstGeom prst="rect">
            <a:avLst/>
          </a:prstGeom>
        </p:spPr>
      </p:pic>
      <p:graphicFrame>
        <p:nvGraphicFramePr>
          <p:cNvPr id="32" name="表格 31"/>
          <p:cNvGraphicFramePr>
            <a:graphicFrameLocks noGrp="1"/>
          </p:cNvGraphicFramePr>
          <p:nvPr/>
        </p:nvGraphicFramePr>
        <p:xfrm>
          <a:off x="494628" y="1148026"/>
          <a:ext cx="3314014" cy="5029334"/>
        </p:xfrm>
        <a:graphic>
          <a:graphicData uri="http://schemas.openxmlformats.org/drawingml/2006/table">
            <a:tbl>
              <a:tblPr firstRow="1" bandRow="1">
                <a:tableStyleId>{5C22544A-7EE6-4342-B048-85BDC9FD1C3A}</a:tableStyleId>
              </a:tblPr>
              <a:tblGrid>
                <a:gridCol w="3314014">
                  <a:extLst>
                    <a:ext uri="{9D8B030D-6E8A-4147-A177-3AD203B41FA5}">
                      <a16:colId xmlns:a16="http://schemas.microsoft.com/office/drawing/2014/main" val="1904818564"/>
                    </a:ext>
                  </a:extLst>
                </a:gridCol>
              </a:tblGrid>
              <a:tr h="281554">
                <a:tc>
                  <a:txBody>
                    <a:bodyPr/>
                    <a:lstStyle/>
                    <a:p>
                      <a:r>
                        <a:rPr lang="zh-TW" altLang="en-US" sz="1100" dirty="0">
                          <a:solidFill>
                            <a:schemeClr val="tx1"/>
                          </a:solidFill>
                          <a:latin typeface="微軟正黑體" panose="020B0604030504040204" pitchFamily="34" charset="-120"/>
                          <a:ea typeface="微軟正黑體" panose="020B0604030504040204" pitchFamily="34" charset="-120"/>
                        </a:rPr>
                        <a:t>招生管道列表</a:t>
                      </a:r>
                    </a:p>
                  </a:txBody>
                  <a:tcPr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02845"/>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四技二專甄選入學</a:t>
                      </a:r>
                      <a:r>
                        <a:rPr lang="en-US" altLang="zh-TW" sz="1050" u="none" dirty="0">
                          <a:solidFill>
                            <a:srgbClr val="0070C0"/>
                          </a:solidFill>
                          <a:latin typeface="微軟正黑體" panose="020B0604030504040204" pitchFamily="34" charset="-120"/>
                          <a:ea typeface="微軟正黑體" panose="020B0604030504040204" pitchFamily="34" charset="-120"/>
                        </a:rPr>
                        <a:t>(</a:t>
                      </a:r>
                      <a:r>
                        <a:rPr lang="zh-TW" altLang="en-US" sz="1050" u="none" dirty="0">
                          <a:solidFill>
                            <a:srgbClr val="0070C0"/>
                          </a:solidFill>
                          <a:latin typeface="微軟正黑體" panose="020B0604030504040204" pitchFamily="34" charset="-120"/>
                          <a:ea typeface="微軟正黑體" panose="020B0604030504040204" pitchFamily="34" charset="-120"/>
                        </a:rPr>
                        <a:t>一般組</a:t>
                      </a:r>
                      <a:r>
                        <a:rPr lang="en-US" altLang="zh-TW" sz="1050" u="none" dirty="0">
                          <a:solidFill>
                            <a:srgbClr val="0070C0"/>
                          </a:solidFill>
                          <a:latin typeface="微軟正黑體" panose="020B0604030504040204" pitchFamily="34" charset="-120"/>
                          <a:ea typeface="微軟正黑體" panose="020B0604030504040204" pitchFamily="34" charset="-120"/>
                        </a:rPr>
                        <a:t>)</a:t>
                      </a:r>
                      <a:endParaRPr lang="zh-TW" altLang="en-US" sz="1050" u="none"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194777"/>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四技二專甄選入學</a:t>
                      </a:r>
                      <a:r>
                        <a:rPr lang="en-US" altLang="zh-TW" sz="1050" u="none" dirty="0">
                          <a:solidFill>
                            <a:srgbClr val="0070C0"/>
                          </a:solidFill>
                          <a:latin typeface="微軟正黑體" panose="020B0604030504040204" pitchFamily="34" charset="-120"/>
                          <a:ea typeface="微軟正黑體" panose="020B0604030504040204" pitchFamily="34" charset="-120"/>
                        </a:rPr>
                        <a:t>(</a:t>
                      </a:r>
                      <a:r>
                        <a:rPr lang="zh-TW" altLang="en-US" sz="1050" u="none" dirty="0">
                          <a:solidFill>
                            <a:srgbClr val="0070C0"/>
                          </a:solidFill>
                          <a:latin typeface="微軟正黑體" panose="020B0604030504040204" pitchFamily="34" charset="-120"/>
                          <a:ea typeface="微軟正黑體" panose="020B0604030504040204" pitchFamily="34" charset="-120"/>
                        </a:rPr>
                        <a:t>青年儲蓄帳戶組</a:t>
                      </a:r>
                      <a:r>
                        <a:rPr lang="en-US" altLang="zh-TW" sz="1050" u="none" dirty="0">
                          <a:solidFill>
                            <a:srgbClr val="0070C0"/>
                          </a:solidFill>
                          <a:latin typeface="微軟正黑體" panose="020B0604030504040204" pitchFamily="34" charset="-120"/>
                          <a:ea typeface="微軟正黑體" panose="020B0604030504040204" pitchFamily="34" charset="-120"/>
                        </a:rPr>
                        <a:t>)</a:t>
                      </a:r>
                      <a:endParaRPr lang="zh-TW" altLang="en-US" sz="1050" u="none"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1702216"/>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四技二專日間部聯合登記分發</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0315349"/>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四技日間部申請入學聯合招生</a:t>
                      </a:r>
                      <a:r>
                        <a:rPr lang="en-US" altLang="zh-TW" sz="1050" u="none" dirty="0">
                          <a:solidFill>
                            <a:srgbClr val="0070C0"/>
                          </a:solidFill>
                          <a:latin typeface="微軟正黑體" panose="020B0604030504040204" pitchFamily="34" charset="-120"/>
                          <a:ea typeface="微軟正黑體" panose="020B0604030504040204" pitchFamily="34" charset="-120"/>
                        </a:rPr>
                        <a:t>(</a:t>
                      </a:r>
                      <a:r>
                        <a:rPr lang="zh-TW" altLang="en-US" sz="1050" u="none" dirty="0">
                          <a:solidFill>
                            <a:srgbClr val="0070C0"/>
                          </a:solidFill>
                          <a:latin typeface="微軟正黑體" panose="020B0604030504040204" pitchFamily="34" charset="-120"/>
                          <a:ea typeface="微軟正黑體" panose="020B0604030504040204" pitchFamily="34" charset="-120"/>
                        </a:rPr>
                        <a:t>招收高中生</a:t>
                      </a:r>
                      <a:r>
                        <a:rPr lang="en-US" altLang="zh-TW" sz="1050" u="none" dirty="0">
                          <a:solidFill>
                            <a:srgbClr val="0070C0"/>
                          </a:solidFill>
                          <a:latin typeface="微軟正黑體" panose="020B0604030504040204" pitchFamily="34" charset="-120"/>
                          <a:ea typeface="微軟正黑體" panose="020B0604030504040204" pitchFamily="34" charset="-120"/>
                        </a:rPr>
                        <a:t>)</a:t>
                      </a:r>
                      <a:endParaRPr lang="zh-TW" altLang="en-US" sz="1050" u="none"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039674"/>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四技二專技優保送入學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844333"/>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四技二專技優甄審入學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475842"/>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科技校院繁星計畫聯合推薦甄選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69764"/>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四技二專特殊選才聯合招生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276715"/>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身心障礙學生升學大專校院甄試</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四技二專組</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39614"/>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藝術群單獨招生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495532"/>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四技二專日間部一般單獨招生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3025717"/>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四技二專進修部一般單獨招生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257659"/>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二專在職專班招生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900917"/>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運動績優學生單獨招生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477646"/>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身心障礙學生單獨招生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209695"/>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產學攜手合作計畫專班招生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884042"/>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技術型高中與科技大學合作</a:t>
                      </a:r>
                      <a:r>
                        <a:rPr lang="en-US" altLang="zh-TW" sz="1050" u="none" dirty="0">
                          <a:solidFill>
                            <a:srgbClr val="7030A0"/>
                          </a:solidFill>
                          <a:latin typeface="微軟正黑體" panose="020B0604030504040204" pitchFamily="34" charset="-120"/>
                          <a:ea typeface="微軟正黑體" panose="020B0604030504040204" pitchFamily="34" charset="-120"/>
                        </a:rPr>
                        <a:t>3+2</a:t>
                      </a:r>
                      <a:r>
                        <a:rPr lang="zh-TW" altLang="en-US" sz="1050" u="none" dirty="0">
                          <a:solidFill>
                            <a:srgbClr val="7030A0"/>
                          </a:solidFill>
                          <a:latin typeface="微軟正黑體" panose="020B0604030504040204" pitchFamily="34" charset="-120"/>
                          <a:ea typeface="微軟正黑體" panose="020B0604030504040204" pitchFamily="34" charset="-120"/>
                        </a:rPr>
                        <a:t>新五專模式專班招生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E4C9"/>
                    </a:solidFill>
                  </a:tcPr>
                </a:tc>
                <a:extLst>
                  <a:ext uri="{0D108BD9-81ED-4DB2-BD59-A6C34878D82A}">
                    <a16:rowId xmlns:a16="http://schemas.microsoft.com/office/drawing/2014/main" val="3181258142"/>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新住民入學招生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821901"/>
                  </a:ext>
                </a:extLst>
              </a:tr>
              <a:tr h="237389">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zh-TW" altLang="en-US" sz="1050" u="none" dirty="0">
                          <a:solidFill>
                            <a:srgbClr val="7030A0"/>
                          </a:solidFill>
                          <a:latin typeface="微軟正黑體" panose="020B0604030504040204" pitchFamily="34" charset="-120"/>
                          <a:ea typeface="微軟正黑體" panose="020B0604030504040204" pitchFamily="34" charset="-120"/>
                        </a:rPr>
                        <a:t>四技二專其他入學管道</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92847"/>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空中進修學院二專招生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426047"/>
                  </a:ext>
                </a:extLst>
              </a:tr>
            </a:tbl>
          </a:graphicData>
        </a:graphic>
      </p:graphicFrame>
      <p:sp>
        <p:nvSpPr>
          <p:cNvPr id="33" name="圓角矩形 32"/>
          <p:cNvSpPr/>
          <p:nvPr/>
        </p:nvSpPr>
        <p:spPr>
          <a:xfrm>
            <a:off x="256766" y="945115"/>
            <a:ext cx="1867525" cy="442674"/>
          </a:xfrm>
          <a:prstGeom prst="roundRect">
            <a:avLst/>
          </a:prstGeom>
          <a:solidFill>
            <a:srgbClr val="B24866"/>
          </a:solidFill>
        </p:spPr>
        <p:txBody>
          <a:bodyPr wrap="square">
            <a:spAutoFit/>
          </a:bodyPr>
          <a:lstStyle/>
          <a:p>
            <a:pPr marL="0" lvl="1" algn="ctr"/>
            <a:r>
              <a:rPr lang="zh-TW" altLang="en-US" sz="2000" b="1" dirty="0">
                <a:solidFill>
                  <a:schemeClr val="bg1"/>
                </a:solidFill>
                <a:latin typeface="微軟正黑體" panose="020B0604030504040204" pitchFamily="34" charset="-120"/>
                <a:ea typeface="微軟正黑體" panose="020B0604030504040204" pitchFamily="34" charset="-120"/>
              </a:rPr>
              <a:t>各招生管道</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40" name="矩形: 圓角 3">
            <a:extLst>
              <a:ext uri="{FF2B5EF4-FFF2-40B4-BE49-F238E27FC236}">
                <a16:creationId xmlns:a16="http://schemas.microsoft.com/office/drawing/2014/main" id="{FBDCAE62-9A4A-4837-A8D2-9C1A16B8DF56}"/>
              </a:ext>
            </a:extLst>
          </p:cNvPr>
          <p:cNvSpPr/>
          <p:nvPr/>
        </p:nvSpPr>
        <p:spPr>
          <a:xfrm>
            <a:off x="5166854" y="2075245"/>
            <a:ext cx="1592769" cy="1433146"/>
          </a:xfrm>
          <a:prstGeom prst="roundRect">
            <a:avLst>
              <a:gd name="adj" fmla="val 3644"/>
            </a:avLst>
          </a:prstGeom>
          <a:noFill/>
          <a:ln w="5715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grpSp>
        <p:nvGrpSpPr>
          <p:cNvPr id="36" name="群組 35"/>
          <p:cNvGrpSpPr/>
          <p:nvPr/>
        </p:nvGrpSpPr>
        <p:grpSpPr>
          <a:xfrm flipH="1">
            <a:off x="4004093" y="2025017"/>
            <a:ext cx="813074" cy="471457"/>
            <a:chOff x="8228419" y="777526"/>
            <a:chExt cx="820946" cy="476021"/>
          </a:xfrm>
        </p:grpSpPr>
        <p:sp>
          <p:nvSpPr>
            <p:cNvPr id="37" name="Chevron 2">
              <a:extLst>
                <a:ext uri="{FF2B5EF4-FFF2-40B4-BE49-F238E27FC236}">
                  <a16:creationId xmlns:a16="http://schemas.microsoft.com/office/drawing/2014/main" id="{AB2707A5-BE69-4927-BF06-C5A9B98B5858}"/>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38" name="Chevron 2">
              <a:extLst>
                <a:ext uri="{FF2B5EF4-FFF2-40B4-BE49-F238E27FC236}">
                  <a16:creationId xmlns:a16="http://schemas.microsoft.com/office/drawing/2014/main" id="{AB2707A5-BE69-4927-BF06-C5A9B98B5858}"/>
                </a:ext>
              </a:extLst>
            </p:cNvPr>
            <p:cNvSpPr/>
            <p:nvPr/>
          </p:nvSpPr>
          <p:spPr>
            <a:xfrm rot="5400000">
              <a:off x="840002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39" name="Chevron 2">
              <a:extLst>
                <a:ext uri="{FF2B5EF4-FFF2-40B4-BE49-F238E27FC236}">
                  <a16:creationId xmlns:a16="http://schemas.microsoft.com/office/drawing/2014/main" id="{AB2707A5-BE69-4927-BF06-C5A9B98B5858}"/>
                </a:ext>
              </a:extLst>
            </p:cNvPr>
            <p:cNvSpPr/>
            <p:nvPr/>
          </p:nvSpPr>
          <p:spPr>
            <a:xfrm rot="5400000">
              <a:off x="8162114" y="949232"/>
              <a:ext cx="265219" cy="132610"/>
            </a:xfrm>
            <a:prstGeom prst="triangle">
              <a:avLst/>
            </a:prstGeom>
            <a:solidFill>
              <a:srgbClr val="FFC5C5">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41" name="矩形: 圓角 3">
            <a:extLst>
              <a:ext uri="{FF2B5EF4-FFF2-40B4-BE49-F238E27FC236}">
                <a16:creationId xmlns:a16="http://schemas.microsoft.com/office/drawing/2014/main" id="{FBDCAE62-9A4A-4837-A8D2-9C1A16B8DF56}"/>
              </a:ext>
            </a:extLst>
          </p:cNvPr>
          <p:cNvSpPr/>
          <p:nvPr/>
        </p:nvSpPr>
        <p:spPr>
          <a:xfrm>
            <a:off x="5166854" y="3906673"/>
            <a:ext cx="1592769" cy="1433146"/>
          </a:xfrm>
          <a:prstGeom prst="roundRect">
            <a:avLst>
              <a:gd name="adj" fmla="val 3644"/>
            </a:avLst>
          </a:prstGeom>
          <a:noFill/>
          <a:ln w="57150">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42" name="圓角矩形 41"/>
          <p:cNvSpPr/>
          <p:nvPr/>
        </p:nvSpPr>
        <p:spPr>
          <a:xfrm>
            <a:off x="5018714" y="6204967"/>
            <a:ext cx="6345861" cy="331589"/>
          </a:xfrm>
          <a:prstGeom prst="roundRect">
            <a:avLst>
              <a:gd name="adj" fmla="val 13629"/>
            </a:avLst>
          </a:prstGeom>
          <a:noFill/>
          <a:ln w="38100">
            <a:solidFill>
              <a:srgbClr val="00B0F0"/>
            </a:solidFill>
            <a:prstDash val="solid"/>
          </a:ln>
        </p:spPr>
        <p:txBody>
          <a:bodyPr wrap="square">
            <a:spAutoFit/>
          </a:bodyPr>
          <a:lstStyle/>
          <a:p>
            <a:pPr marL="0" lvl="1"/>
            <a:r>
              <a:rPr lang="zh-TW" altLang="en-US" sz="1400" dirty="0">
                <a:latin typeface="微軟正黑體" panose="020B0604030504040204" pitchFamily="34" charset="-120"/>
                <a:ea typeface="微軟正黑體" panose="020B0604030504040204" pitchFamily="34" charset="-120"/>
              </a:rPr>
              <a:t>查詢全國各地有哪幾所技專校院，招收學制、系科組學程以及有哪些入學管道</a:t>
            </a:r>
            <a:endParaRPr lang="en-US" altLang="zh-TW" sz="1400" b="1" dirty="0">
              <a:latin typeface="微軟正黑體" panose="020B0604030504040204" pitchFamily="34" charset="-120"/>
              <a:ea typeface="微軟正黑體" panose="020B0604030504040204" pitchFamily="34" charset="-120"/>
            </a:endParaRPr>
          </a:p>
        </p:txBody>
      </p:sp>
      <p:grpSp>
        <p:nvGrpSpPr>
          <p:cNvPr id="43" name="群組 42"/>
          <p:cNvGrpSpPr/>
          <p:nvPr/>
        </p:nvGrpSpPr>
        <p:grpSpPr>
          <a:xfrm rot="16200000" flipH="1">
            <a:off x="5404636" y="5651915"/>
            <a:ext cx="661834" cy="389055"/>
            <a:chOff x="8228419" y="777526"/>
            <a:chExt cx="820946" cy="476021"/>
          </a:xfrm>
        </p:grpSpPr>
        <p:sp>
          <p:nvSpPr>
            <p:cNvPr id="44" name="Chevron 2">
              <a:extLst>
                <a:ext uri="{FF2B5EF4-FFF2-40B4-BE49-F238E27FC236}">
                  <a16:creationId xmlns:a16="http://schemas.microsoft.com/office/drawing/2014/main" id="{AB2707A5-BE69-4927-BF06-C5A9B98B5858}"/>
                </a:ext>
              </a:extLst>
            </p:cNvPr>
            <p:cNvSpPr/>
            <p:nvPr/>
          </p:nvSpPr>
          <p:spPr>
            <a:xfrm rot="5400000">
              <a:off x="8662598" y="866780"/>
              <a:ext cx="476021" cy="297513"/>
            </a:xfrm>
            <a:prstGeom prst="triangle">
              <a:avLst/>
            </a:prstGeom>
            <a:solidFill>
              <a:srgbClr val="009ED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45" name="Chevron 2">
              <a:extLst>
                <a:ext uri="{FF2B5EF4-FFF2-40B4-BE49-F238E27FC236}">
                  <a16:creationId xmlns:a16="http://schemas.microsoft.com/office/drawing/2014/main" id="{AB2707A5-BE69-4927-BF06-C5A9B98B5858}"/>
                </a:ext>
              </a:extLst>
            </p:cNvPr>
            <p:cNvSpPr/>
            <p:nvPr/>
          </p:nvSpPr>
          <p:spPr>
            <a:xfrm rot="5400000">
              <a:off x="8400027" y="915610"/>
              <a:ext cx="319764" cy="199854"/>
            </a:xfrm>
            <a:prstGeom prst="triangle">
              <a:avLst/>
            </a:prstGeom>
            <a:solidFill>
              <a:srgbClr val="009ED6">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46" name="Chevron 2">
              <a:extLst>
                <a:ext uri="{FF2B5EF4-FFF2-40B4-BE49-F238E27FC236}">
                  <a16:creationId xmlns:a16="http://schemas.microsoft.com/office/drawing/2014/main" id="{AB2707A5-BE69-4927-BF06-C5A9B98B5858}"/>
                </a:ext>
              </a:extLst>
            </p:cNvPr>
            <p:cNvSpPr/>
            <p:nvPr/>
          </p:nvSpPr>
          <p:spPr>
            <a:xfrm rot="5400000">
              <a:off x="8162114" y="949232"/>
              <a:ext cx="265219" cy="132610"/>
            </a:xfrm>
            <a:prstGeom prst="triangle">
              <a:avLst/>
            </a:prstGeom>
            <a:solidFill>
              <a:srgbClr val="009ED6">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 name="群組 13">
            <a:extLst>
              <a:ext uri="{FF2B5EF4-FFF2-40B4-BE49-F238E27FC236}">
                <a16:creationId xmlns:a16="http://schemas.microsoft.com/office/drawing/2014/main" id="{64CA0CDE-C988-40BF-9968-BFD18458BE24}"/>
              </a:ext>
            </a:extLst>
          </p:cNvPr>
          <p:cNvGrpSpPr/>
          <p:nvPr/>
        </p:nvGrpSpPr>
        <p:grpSpPr>
          <a:xfrm>
            <a:off x="5204180" y="2110401"/>
            <a:ext cx="5858875" cy="3197449"/>
            <a:chOff x="5059680" y="2312030"/>
            <a:chExt cx="5858875" cy="3197449"/>
          </a:xfrm>
        </p:grpSpPr>
        <p:pic>
          <p:nvPicPr>
            <p:cNvPr id="47" name="圖片 46">
              <a:extLst>
                <a:ext uri="{FF2B5EF4-FFF2-40B4-BE49-F238E27FC236}">
                  <a16:creationId xmlns:a16="http://schemas.microsoft.com/office/drawing/2014/main" id="{6F3B3A7E-0BDC-4C0D-9F69-FF8E61C3CAC5}"/>
                </a:ext>
              </a:extLst>
            </p:cNvPr>
            <p:cNvPicPr>
              <a:picLocks noChangeAspect="1"/>
            </p:cNvPicPr>
            <p:nvPr/>
          </p:nvPicPr>
          <p:blipFill>
            <a:blip r:embed="rId3"/>
            <a:stretch>
              <a:fillRect/>
            </a:stretch>
          </p:blipFill>
          <p:spPr>
            <a:xfrm>
              <a:off x="9765009" y="2312030"/>
              <a:ext cx="630970" cy="825114"/>
            </a:xfrm>
            <a:prstGeom prst="rect">
              <a:avLst/>
            </a:prstGeom>
          </p:spPr>
        </p:pic>
        <p:pic>
          <p:nvPicPr>
            <p:cNvPr id="48" name="圖片 47">
              <a:extLst>
                <a:ext uri="{FF2B5EF4-FFF2-40B4-BE49-F238E27FC236}">
                  <a16:creationId xmlns:a16="http://schemas.microsoft.com/office/drawing/2014/main" id="{2C69460C-7A89-40E3-9E14-5D347BFF8ABC}"/>
                </a:ext>
              </a:extLst>
            </p:cNvPr>
            <p:cNvPicPr>
              <a:picLocks noChangeAspect="1"/>
            </p:cNvPicPr>
            <p:nvPr/>
          </p:nvPicPr>
          <p:blipFill>
            <a:blip r:embed="rId4"/>
            <a:stretch>
              <a:fillRect/>
            </a:stretch>
          </p:blipFill>
          <p:spPr>
            <a:xfrm>
              <a:off x="7609905" y="2363508"/>
              <a:ext cx="647149" cy="776579"/>
            </a:xfrm>
            <a:prstGeom prst="rect">
              <a:avLst/>
            </a:prstGeom>
          </p:spPr>
        </p:pic>
        <p:pic>
          <p:nvPicPr>
            <p:cNvPr id="49" name="圖片 48">
              <a:extLst>
                <a:ext uri="{FF2B5EF4-FFF2-40B4-BE49-F238E27FC236}">
                  <a16:creationId xmlns:a16="http://schemas.microsoft.com/office/drawing/2014/main" id="{61478756-3E8F-4482-AF9E-3FC49DC4BE82}"/>
                </a:ext>
              </a:extLst>
            </p:cNvPr>
            <p:cNvPicPr>
              <a:picLocks noChangeAspect="1"/>
            </p:cNvPicPr>
            <p:nvPr/>
          </p:nvPicPr>
          <p:blipFill>
            <a:blip r:embed="rId5"/>
            <a:stretch>
              <a:fillRect/>
            </a:stretch>
          </p:blipFill>
          <p:spPr>
            <a:xfrm>
              <a:off x="5406879" y="2318748"/>
              <a:ext cx="729660" cy="866100"/>
            </a:xfrm>
            <a:prstGeom prst="rect">
              <a:avLst/>
            </a:prstGeom>
          </p:spPr>
        </p:pic>
        <p:pic>
          <p:nvPicPr>
            <p:cNvPr id="50" name="圖片 49">
              <a:extLst>
                <a:ext uri="{FF2B5EF4-FFF2-40B4-BE49-F238E27FC236}">
                  <a16:creationId xmlns:a16="http://schemas.microsoft.com/office/drawing/2014/main" id="{9E604F79-1AE7-41AC-AA44-66E84BF87A7E}"/>
                </a:ext>
              </a:extLst>
            </p:cNvPr>
            <p:cNvPicPr>
              <a:picLocks noChangeAspect="1"/>
            </p:cNvPicPr>
            <p:nvPr/>
          </p:nvPicPr>
          <p:blipFill>
            <a:blip r:embed="rId6"/>
            <a:stretch>
              <a:fillRect/>
            </a:stretch>
          </p:blipFill>
          <p:spPr>
            <a:xfrm>
              <a:off x="7569857" y="4142405"/>
              <a:ext cx="652541" cy="792757"/>
            </a:xfrm>
            <a:prstGeom prst="rect">
              <a:avLst/>
            </a:prstGeom>
          </p:spPr>
        </p:pic>
        <p:pic>
          <p:nvPicPr>
            <p:cNvPr id="51" name="圖片 50">
              <a:extLst>
                <a:ext uri="{FF2B5EF4-FFF2-40B4-BE49-F238E27FC236}">
                  <a16:creationId xmlns:a16="http://schemas.microsoft.com/office/drawing/2014/main" id="{04B315DD-AE60-4E0B-BBF3-831BE6B22A22}"/>
                </a:ext>
              </a:extLst>
            </p:cNvPr>
            <p:cNvPicPr>
              <a:picLocks noChangeAspect="1"/>
            </p:cNvPicPr>
            <p:nvPr/>
          </p:nvPicPr>
          <p:blipFill>
            <a:blip r:embed="rId7"/>
            <a:stretch>
              <a:fillRect/>
            </a:stretch>
          </p:blipFill>
          <p:spPr>
            <a:xfrm>
              <a:off x="5408013" y="4199598"/>
              <a:ext cx="738828" cy="798150"/>
            </a:xfrm>
            <a:prstGeom prst="rect">
              <a:avLst/>
            </a:prstGeom>
          </p:spPr>
        </p:pic>
        <p:pic>
          <p:nvPicPr>
            <p:cNvPr id="5" name="圖片 4">
              <a:extLst>
                <a:ext uri="{FF2B5EF4-FFF2-40B4-BE49-F238E27FC236}">
                  <a16:creationId xmlns:a16="http://schemas.microsoft.com/office/drawing/2014/main" id="{848A604A-4563-4F6A-91DB-2C8D4F34E12D}"/>
                </a:ext>
              </a:extLst>
            </p:cNvPr>
            <p:cNvPicPr>
              <a:picLocks noChangeAspect="1"/>
            </p:cNvPicPr>
            <p:nvPr/>
          </p:nvPicPr>
          <p:blipFill rotWithShape="1">
            <a:blip r:embed="rId8"/>
            <a:srcRect r="1018" b="11414"/>
            <a:stretch/>
          </p:blipFill>
          <p:spPr>
            <a:xfrm>
              <a:off x="5059680" y="3237664"/>
              <a:ext cx="1527851" cy="365859"/>
            </a:xfrm>
            <a:prstGeom prst="rect">
              <a:avLst/>
            </a:prstGeom>
          </p:spPr>
        </p:pic>
        <p:pic>
          <p:nvPicPr>
            <p:cNvPr id="6" name="圖片 5">
              <a:extLst>
                <a:ext uri="{FF2B5EF4-FFF2-40B4-BE49-F238E27FC236}">
                  <a16:creationId xmlns:a16="http://schemas.microsoft.com/office/drawing/2014/main" id="{039ED317-7AA5-4D3E-B940-C3E67CACBF6C}"/>
                </a:ext>
              </a:extLst>
            </p:cNvPr>
            <p:cNvPicPr>
              <a:picLocks noChangeAspect="1"/>
            </p:cNvPicPr>
            <p:nvPr/>
          </p:nvPicPr>
          <p:blipFill>
            <a:blip r:embed="rId9"/>
            <a:stretch>
              <a:fillRect/>
            </a:stretch>
          </p:blipFill>
          <p:spPr>
            <a:xfrm>
              <a:off x="7060470" y="3226429"/>
              <a:ext cx="1746980" cy="497301"/>
            </a:xfrm>
            <a:prstGeom prst="rect">
              <a:avLst/>
            </a:prstGeom>
          </p:spPr>
        </p:pic>
        <p:pic>
          <p:nvPicPr>
            <p:cNvPr id="7" name="圖片 6">
              <a:extLst>
                <a:ext uri="{FF2B5EF4-FFF2-40B4-BE49-F238E27FC236}">
                  <a16:creationId xmlns:a16="http://schemas.microsoft.com/office/drawing/2014/main" id="{C6954EB4-4B4E-4E0A-AAAA-FEEFFE723AD3}"/>
                </a:ext>
              </a:extLst>
            </p:cNvPr>
            <p:cNvPicPr>
              <a:picLocks noChangeAspect="1"/>
            </p:cNvPicPr>
            <p:nvPr/>
          </p:nvPicPr>
          <p:blipFill>
            <a:blip r:embed="rId10"/>
            <a:stretch>
              <a:fillRect/>
            </a:stretch>
          </p:blipFill>
          <p:spPr>
            <a:xfrm>
              <a:off x="9193319" y="3238541"/>
              <a:ext cx="1722331" cy="497297"/>
            </a:xfrm>
            <a:prstGeom prst="rect">
              <a:avLst/>
            </a:prstGeom>
          </p:spPr>
        </p:pic>
        <p:pic>
          <p:nvPicPr>
            <p:cNvPr id="9" name="圖片 8">
              <a:extLst>
                <a:ext uri="{FF2B5EF4-FFF2-40B4-BE49-F238E27FC236}">
                  <a16:creationId xmlns:a16="http://schemas.microsoft.com/office/drawing/2014/main" id="{462ABAAA-F474-4258-8A92-FEF4C004210E}"/>
                </a:ext>
              </a:extLst>
            </p:cNvPr>
            <p:cNvPicPr>
              <a:picLocks noChangeAspect="1"/>
            </p:cNvPicPr>
            <p:nvPr/>
          </p:nvPicPr>
          <p:blipFill>
            <a:blip r:embed="rId11"/>
            <a:stretch>
              <a:fillRect/>
            </a:stretch>
          </p:blipFill>
          <p:spPr>
            <a:xfrm>
              <a:off x="7055027" y="5082206"/>
              <a:ext cx="1752423" cy="379089"/>
            </a:xfrm>
            <a:prstGeom prst="rect">
              <a:avLst/>
            </a:prstGeom>
          </p:spPr>
        </p:pic>
        <p:pic>
          <p:nvPicPr>
            <p:cNvPr id="12" name="圖片 11">
              <a:extLst>
                <a:ext uri="{FF2B5EF4-FFF2-40B4-BE49-F238E27FC236}">
                  <a16:creationId xmlns:a16="http://schemas.microsoft.com/office/drawing/2014/main" id="{DA256EA1-26EF-49DD-B0DA-0A56BC1DBE86}"/>
                </a:ext>
              </a:extLst>
            </p:cNvPr>
            <p:cNvPicPr>
              <a:picLocks noChangeAspect="1"/>
            </p:cNvPicPr>
            <p:nvPr/>
          </p:nvPicPr>
          <p:blipFill>
            <a:blip r:embed="rId12"/>
            <a:stretch>
              <a:fillRect/>
            </a:stretch>
          </p:blipFill>
          <p:spPr>
            <a:xfrm>
              <a:off x="9166131" y="5082722"/>
              <a:ext cx="1752424" cy="426757"/>
            </a:xfrm>
            <a:prstGeom prst="rect">
              <a:avLst/>
            </a:prstGeom>
          </p:spPr>
        </p:pic>
      </p:grpSp>
      <p:pic>
        <p:nvPicPr>
          <p:cNvPr id="13" name="圖片 12">
            <a:extLst>
              <a:ext uri="{FF2B5EF4-FFF2-40B4-BE49-F238E27FC236}">
                <a16:creationId xmlns:a16="http://schemas.microsoft.com/office/drawing/2014/main" id="{CAD1C0CD-42CF-4200-8C4B-D3C19B46ED80}"/>
              </a:ext>
            </a:extLst>
          </p:cNvPr>
          <p:cNvPicPr>
            <a:picLocks noChangeAspect="1"/>
          </p:cNvPicPr>
          <p:nvPr/>
        </p:nvPicPr>
        <p:blipFill>
          <a:blip r:embed="rId13"/>
          <a:stretch>
            <a:fillRect/>
          </a:stretch>
        </p:blipFill>
        <p:spPr>
          <a:xfrm>
            <a:off x="5199184" y="4850581"/>
            <a:ext cx="1525227" cy="424341"/>
          </a:xfrm>
          <a:prstGeom prst="rect">
            <a:avLst/>
          </a:prstGeom>
        </p:spPr>
      </p:pic>
      <p:sp>
        <p:nvSpPr>
          <p:cNvPr id="23" name="圓角矩形 72">
            <a:extLst>
              <a:ext uri="{FF2B5EF4-FFF2-40B4-BE49-F238E27FC236}">
                <a16:creationId xmlns:a16="http://schemas.microsoft.com/office/drawing/2014/main" id="{B457976B-D68C-DD3D-7212-410C3A4E50DD}"/>
              </a:ext>
            </a:extLst>
          </p:cNvPr>
          <p:cNvSpPr/>
          <p:nvPr/>
        </p:nvSpPr>
        <p:spPr>
          <a:xfrm>
            <a:off x="5018714" y="1120583"/>
            <a:ext cx="6172200" cy="4353068"/>
          </a:xfrm>
          <a:prstGeom prst="roundRect">
            <a:avLst>
              <a:gd name="adj" fmla="val 0"/>
            </a:avLst>
          </a:prstGeom>
          <a:noFill/>
          <a:ln w="19050">
            <a:solidFill>
              <a:srgbClr val="8D00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AC8364FF-CC6D-F265-C1B6-0A8A54852050}"/>
              </a:ext>
            </a:extLst>
          </p:cNvPr>
          <p:cNvSpPr/>
          <p:nvPr/>
        </p:nvSpPr>
        <p:spPr>
          <a:xfrm>
            <a:off x="8339489" y="917877"/>
            <a:ext cx="3456000" cy="107417"/>
          </a:xfrm>
          <a:prstGeom prst="rect">
            <a:avLst/>
          </a:prstGeom>
          <a:solidFill>
            <a:srgbClr val="B800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28">
            <a:extLst>
              <a:ext uri="{FF2B5EF4-FFF2-40B4-BE49-F238E27FC236}">
                <a16:creationId xmlns:a16="http://schemas.microsoft.com/office/drawing/2014/main" id="{40FC5C54-2596-75ED-A343-B2D79E7B96AF}"/>
              </a:ext>
            </a:extLst>
          </p:cNvPr>
          <p:cNvSpPr/>
          <p:nvPr/>
        </p:nvSpPr>
        <p:spPr>
          <a:xfrm>
            <a:off x="7102855" y="341582"/>
            <a:ext cx="4520213" cy="61359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FC12CEBA-25BB-6E77-D968-90F1A067C52B}"/>
              </a:ext>
            </a:extLst>
          </p:cNvPr>
          <p:cNvSpPr/>
          <p:nvPr/>
        </p:nvSpPr>
        <p:spPr>
          <a:xfrm>
            <a:off x="7325412" y="590765"/>
            <a:ext cx="3405819" cy="386901"/>
          </a:xfrm>
          <a:prstGeom prst="rect">
            <a:avLst/>
          </a:prstGeom>
          <a:noFill/>
        </p:spPr>
        <p:txBody>
          <a:bodyPr wrap="square">
            <a:spAutoFit/>
          </a:bodyPr>
          <a:lstStyle/>
          <a:p>
            <a:pPr algn="ctr">
              <a:lnSpc>
                <a:spcPts val="2500"/>
              </a:lnSpc>
            </a:pPr>
            <a:r>
              <a:rPr lang="en-US" altLang="zh-TW" sz="1600" spc="-100" dirty="0">
                <a:solidFill>
                  <a:srgbClr val="0070C0"/>
                </a:solidFill>
              </a:rPr>
              <a:t>https://www.techadmi.edu.tw/search.php</a:t>
            </a:r>
            <a:endParaRPr lang="zh-TW" altLang="en-US" sz="1600" spc="-100" dirty="0">
              <a:solidFill>
                <a:srgbClr val="0070C0"/>
              </a:solidFill>
            </a:endParaRPr>
          </a:p>
        </p:txBody>
      </p:sp>
      <p:sp>
        <p:nvSpPr>
          <p:cNvPr id="10" name="矩形 9">
            <a:extLst>
              <a:ext uri="{FF2B5EF4-FFF2-40B4-BE49-F238E27FC236}">
                <a16:creationId xmlns:a16="http://schemas.microsoft.com/office/drawing/2014/main" id="{2119A796-04E1-4BC3-8C4D-348CEF3DADB6}"/>
              </a:ext>
            </a:extLst>
          </p:cNvPr>
          <p:cNvSpPr/>
          <p:nvPr/>
        </p:nvSpPr>
        <p:spPr>
          <a:xfrm>
            <a:off x="7412342" y="314724"/>
            <a:ext cx="3778572" cy="428194"/>
          </a:xfrm>
          <a:prstGeom prst="rect">
            <a:avLst/>
          </a:prstGeom>
        </p:spPr>
        <p:txBody>
          <a:bodyPr wrap="square">
            <a:spAutoFit/>
          </a:bodyPr>
          <a:lstStyle/>
          <a:p>
            <a:pPr>
              <a:lnSpc>
                <a:spcPct val="120000"/>
              </a:lnSpc>
            </a:pPr>
            <a:r>
              <a:rPr lang="zh-TW" altLang="en-US" sz="2000" b="1" dirty="0">
                <a:latin typeface="微軟正黑體" panose="020B0604030504040204" pitchFamily="34" charset="-120"/>
                <a:ea typeface="微軟正黑體" panose="020B0604030504040204" pitchFamily="34" charset="-120"/>
              </a:rPr>
              <a:t>招生資訊查詢系統（原技訊網）</a:t>
            </a:r>
            <a:endParaRPr lang="en-US" altLang="zh-TW" sz="2000" b="1" dirty="0">
              <a:latin typeface="微軟正黑體" panose="020B0604030504040204" pitchFamily="34" charset="-120"/>
              <a:ea typeface="微軟正黑體" panose="020B0604030504040204" pitchFamily="34" charset="-120"/>
            </a:endParaRPr>
          </a:p>
        </p:txBody>
      </p:sp>
      <p:sp>
        <p:nvSpPr>
          <p:cNvPr id="15" name="圓角矩形 72">
            <a:extLst>
              <a:ext uri="{FF2B5EF4-FFF2-40B4-BE49-F238E27FC236}">
                <a16:creationId xmlns:a16="http://schemas.microsoft.com/office/drawing/2014/main" id="{7AB909A4-CFA7-2F06-2B0C-F964865F3EF7}"/>
              </a:ext>
            </a:extLst>
          </p:cNvPr>
          <p:cNvSpPr/>
          <p:nvPr/>
        </p:nvSpPr>
        <p:spPr>
          <a:xfrm>
            <a:off x="11043122" y="185454"/>
            <a:ext cx="741383" cy="741383"/>
          </a:xfrm>
          <a:prstGeom prst="roundRect">
            <a:avLst>
              <a:gd name="adj" fmla="val 5795"/>
            </a:avLst>
          </a:prstGeom>
          <a:solidFill>
            <a:schemeClr val="bg1"/>
          </a:solidFill>
          <a:ln w="19050">
            <a:solidFill>
              <a:srgbClr val="B8005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Oval 15">
            <a:extLst>
              <a:ext uri="{FF2B5EF4-FFF2-40B4-BE49-F238E27FC236}">
                <a16:creationId xmlns:a16="http://schemas.microsoft.com/office/drawing/2014/main" id="{941E33BB-889F-DA7E-3215-127C04A851E4}"/>
              </a:ext>
            </a:extLst>
          </p:cNvPr>
          <p:cNvSpPr/>
          <p:nvPr/>
        </p:nvSpPr>
        <p:spPr>
          <a:xfrm flipH="1">
            <a:off x="6860607" y="359563"/>
            <a:ext cx="540000" cy="540000"/>
          </a:xfrm>
          <a:prstGeom prst="ellipse">
            <a:avLst/>
          </a:prstGeom>
          <a:gradFill flip="none" rotWithShape="1">
            <a:gsLst>
              <a:gs pos="40000">
                <a:srgbClr val="EE0071"/>
              </a:gs>
              <a:gs pos="84000">
                <a:srgbClr val="8D0042"/>
              </a:gs>
            </a:gsLst>
            <a:path path="circle">
              <a:fillToRect l="50000" t="50000" r="50000" b="50000"/>
            </a:path>
            <a:tileRect/>
          </a:gra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pic>
        <p:nvPicPr>
          <p:cNvPr id="98" name="圖片 97">
            <a:extLst>
              <a:ext uri="{FF2B5EF4-FFF2-40B4-BE49-F238E27FC236}">
                <a16:creationId xmlns:a16="http://schemas.microsoft.com/office/drawing/2014/main" id="{99DE5B51-717F-AC95-37ED-AB502B9EA776}"/>
              </a:ext>
            </a:extLst>
          </p:cNvPr>
          <p:cNvPicPr>
            <a:picLocks noChangeAspect="1"/>
          </p:cNvPicPr>
          <p:nvPr/>
        </p:nvPicPr>
        <p:blipFill>
          <a:blip r:embed="rId14"/>
          <a:stretch>
            <a:fillRect/>
          </a:stretch>
        </p:blipFill>
        <p:spPr>
          <a:xfrm>
            <a:off x="11099369" y="244261"/>
            <a:ext cx="632551" cy="626257"/>
          </a:xfrm>
          <a:prstGeom prst="rect">
            <a:avLst/>
          </a:prstGeom>
        </p:spPr>
      </p:pic>
      <p:sp>
        <p:nvSpPr>
          <p:cNvPr id="21" name="Rectangle 7">
            <a:extLst>
              <a:ext uri="{FF2B5EF4-FFF2-40B4-BE49-F238E27FC236}">
                <a16:creationId xmlns:a16="http://schemas.microsoft.com/office/drawing/2014/main" id="{6D10BB7A-67E5-033E-BBDF-CECBAA2D8F7A}"/>
              </a:ext>
            </a:extLst>
          </p:cNvPr>
          <p:cNvSpPr/>
          <p:nvPr/>
        </p:nvSpPr>
        <p:spPr>
          <a:xfrm rot="19373578">
            <a:off x="7081470" y="441061"/>
            <a:ext cx="171631" cy="382358"/>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515790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圓角矩形 206">
            <a:extLst>
              <a:ext uri="{FF2B5EF4-FFF2-40B4-BE49-F238E27FC236}">
                <a16:creationId xmlns:a16="http://schemas.microsoft.com/office/drawing/2014/main" id="{A9BE498D-54FF-362D-0BFB-D560F513E506}"/>
              </a:ext>
            </a:extLst>
          </p:cNvPr>
          <p:cNvSpPr/>
          <p:nvPr/>
        </p:nvSpPr>
        <p:spPr>
          <a:xfrm>
            <a:off x="7213769" y="4220684"/>
            <a:ext cx="3501313" cy="728612"/>
          </a:xfrm>
          <a:prstGeom prst="wedgeRoundRectCallout">
            <a:avLst>
              <a:gd name="adj1" fmla="val -54170"/>
              <a:gd name="adj2" fmla="val 36362"/>
              <a:gd name="adj3" fmla="val 16667"/>
            </a:avLst>
          </a:prstGeom>
          <a:solidFill>
            <a:schemeClr val="bg1"/>
          </a:solidFill>
          <a:ln w="571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1EFC72B-2722-9C15-A022-1287D5EA93DA}"/>
              </a:ext>
            </a:extLst>
          </p:cNvPr>
          <p:cNvSpPr/>
          <p:nvPr/>
        </p:nvSpPr>
        <p:spPr>
          <a:xfrm>
            <a:off x="7490777" y="2159408"/>
            <a:ext cx="3844355" cy="107417"/>
          </a:xfrm>
          <a:prstGeom prst="rect">
            <a:avLst/>
          </a:prstGeom>
          <a:solidFill>
            <a:srgbClr val="FC79B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AE3B232C-CC2B-5A26-3A56-149C242D8FEE}"/>
              </a:ext>
            </a:extLst>
          </p:cNvPr>
          <p:cNvSpPr txBox="1"/>
          <p:nvPr/>
        </p:nvSpPr>
        <p:spPr>
          <a:xfrm>
            <a:off x="7327038" y="4394444"/>
            <a:ext cx="3388044" cy="385747"/>
          </a:xfrm>
          <a:prstGeom prst="rect">
            <a:avLst/>
          </a:prstGeom>
          <a:noFill/>
        </p:spPr>
        <p:txBody>
          <a:bodyPr wrap="square">
            <a:spAutoFit/>
          </a:bodyPr>
          <a:lstStyle/>
          <a:p>
            <a:pPr>
              <a:lnSpc>
                <a:spcPts val="2500"/>
              </a:lnSpc>
            </a:pPr>
            <a:r>
              <a:rPr lang="zh-TW" altLang="en-US" b="1" dirty="0">
                <a:solidFill>
                  <a:schemeClr val="tx1">
                    <a:lumMod val="95000"/>
                    <a:lumOff val="5000"/>
                  </a:schemeClr>
                </a:solidFill>
                <a:latin typeface="微軟正黑體" panose="020B0604030504040204" pitchFamily="34" charset="-120"/>
                <a:ea typeface="微軟正黑體" panose="020B0604030504040204" pitchFamily="34" charset="-120"/>
              </a:rPr>
              <a:t>涵蓋各管道詳細說明與</a:t>
            </a:r>
            <a:r>
              <a:rPr lang="en-US" altLang="zh-TW" b="1" dirty="0">
                <a:solidFill>
                  <a:srgbClr val="C00000"/>
                </a:solidFill>
                <a:latin typeface="微軟正黑體" panose="020B0604030504040204" pitchFamily="34" charset="-120"/>
                <a:ea typeface="微軟正黑體" panose="020B0604030504040204" pitchFamily="34" charset="-120"/>
              </a:rPr>
              <a:t>QA</a:t>
            </a:r>
            <a:r>
              <a:rPr lang="zh-TW" altLang="en-US" b="1" dirty="0">
                <a:solidFill>
                  <a:srgbClr val="C00000"/>
                </a:solidFill>
                <a:latin typeface="微軟正黑體" panose="020B0604030504040204" pitchFamily="34" charset="-120"/>
                <a:ea typeface="微軟正黑體" panose="020B0604030504040204" pitchFamily="34" charset="-120"/>
              </a:rPr>
              <a:t>問答</a:t>
            </a:r>
            <a:endParaRPr lang="en-US" altLang="zh-TW" sz="18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10239616-1AA8-BE90-1A54-54A6C6E74981}"/>
              </a:ext>
            </a:extLst>
          </p:cNvPr>
          <p:cNvSpPr/>
          <p:nvPr/>
        </p:nvSpPr>
        <p:spPr>
          <a:xfrm>
            <a:off x="8049251" y="1784905"/>
            <a:ext cx="3354483" cy="428194"/>
          </a:xfrm>
          <a:prstGeom prst="rect">
            <a:avLst/>
          </a:prstGeom>
        </p:spPr>
        <p:txBody>
          <a:bodyPr wrap="square">
            <a:spAutoFit/>
          </a:bodyPr>
          <a:lstStyle/>
          <a:p>
            <a:pPr>
              <a:lnSpc>
                <a:spcPct val="120000"/>
              </a:lnSpc>
            </a:pPr>
            <a:r>
              <a:rPr lang="zh-TW" altLang="en-US" sz="2000" b="1" dirty="0">
                <a:latin typeface="微軟正黑體" panose="020B0604030504040204" pitchFamily="34" charset="-120"/>
                <a:ea typeface="微軟正黑體" panose="020B0604030504040204" pitchFamily="34" charset="-120"/>
              </a:rPr>
              <a:t>宣導影片專區</a:t>
            </a:r>
            <a:endParaRPr lang="en-US" altLang="zh-TW" sz="2000"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E351B805-0EA7-27A7-4CDA-D61DB70316A8}"/>
              </a:ext>
            </a:extLst>
          </p:cNvPr>
          <p:cNvSpPr txBox="1"/>
          <p:nvPr/>
        </p:nvSpPr>
        <p:spPr>
          <a:xfrm>
            <a:off x="7442706" y="2601085"/>
            <a:ext cx="4102416" cy="1247393"/>
          </a:xfrm>
          <a:prstGeom prst="rect">
            <a:avLst/>
          </a:prstGeom>
          <a:noFill/>
        </p:spPr>
        <p:txBody>
          <a:bodyPr wrap="square">
            <a:spAutoFit/>
          </a:bodyPr>
          <a:lstStyle/>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技專校院考試及招生調整方案宣導影片</a:t>
            </a:r>
            <a:endParaRPr lang="en-US" altLang="zh-TW" sz="16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四技二專統一入學測驗宣導影片</a:t>
            </a:r>
            <a:endParaRPr lang="en-US" altLang="zh-TW" sz="16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學習歷程備審資料準備方式影片</a:t>
            </a:r>
            <a:endParaRPr lang="en-US" altLang="zh-TW" sz="16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新課綱宣導影片</a:t>
            </a:r>
          </a:p>
        </p:txBody>
      </p:sp>
      <p:sp>
        <p:nvSpPr>
          <p:cNvPr id="27" name="文字方塊 26">
            <a:extLst>
              <a:ext uri="{FF2B5EF4-FFF2-40B4-BE49-F238E27FC236}">
                <a16:creationId xmlns:a16="http://schemas.microsoft.com/office/drawing/2014/main" id="{E35D4E17-A0B5-E064-CB30-E5524AB31364}"/>
              </a:ext>
            </a:extLst>
          </p:cNvPr>
          <p:cNvSpPr txBox="1"/>
          <p:nvPr/>
        </p:nvSpPr>
        <p:spPr>
          <a:xfrm>
            <a:off x="7396576" y="2340367"/>
            <a:ext cx="4148546" cy="338554"/>
          </a:xfrm>
          <a:prstGeom prst="rect">
            <a:avLst/>
          </a:prstGeom>
          <a:noFill/>
        </p:spPr>
        <p:txBody>
          <a:bodyPr wrap="square">
            <a:spAutoFit/>
          </a:bodyPr>
          <a:lstStyle/>
          <a:p>
            <a:r>
              <a:rPr lang="en-US" altLang="zh-TW" sz="1600" dirty="0">
                <a:solidFill>
                  <a:srgbClr val="0070C0"/>
                </a:solidFill>
              </a:rPr>
              <a:t>https://www.techadmi.edu.tw/films.php</a:t>
            </a:r>
            <a:endParaRPr lang="zh-TW" altLang="en-US" sz="1600" dirty="0">
              <a:solidFill>
                <a:srgbClr val="0070C0"/>
              </a:solidFill>
            </a:endParaRPr>
          </a:p>
        </p:txBody>
      </p:sp>
      <p:sp>
        <p:nvSpPr>
          <p:cNvPr id="31" name="圓角矩形 72">
            <a:extLst>
              <a:ext uri="{FF2B5EF4-FFF2-40B4-BE49-F238E27FC236}">
                <a16:creationId xmlns:a16="http://schemas.microsoft.com/office/drawing/2014/main" id="{597F0AAC-4229-06A8-9E77-DD68717D163D}"/>
              </a:ext>
            </a:extLst>
          </p:cNvPr>
          <p:cNvSpPr/>
          <p:nvPr/>
        </p:nvSpPr>
        <p:spPr>
          <a:xfrm>
            <a:off x="10102006" y="1501657"/>
            <a:ext cx="838342" cy="838342"/>
          </a:xfrm>
          <a:prstGeom prst="roundRect">
            <a:avLst>
              <a:gd name="adj" fmla="val 5795"/>
            </a:avLst>
          </a:prstGeom>
          <a:solidFill>
            <a:schemeClr val="bg1"/>
          </a:solidFill>
          <a:ln>
            <a:solidFill>
              <a:srgbClr val="CC00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45999063-CBC6-813D-B9A3-B8293A42A96E}"/>
              </a:ext>
            </a:extLst>
          </p:cNvPr>
          <p:cNvPicPr>
            <a:picLocks noChangeAspect="1"/>
          </p:cNvPicPr>
          <p:nvPr/>
        </p:nvPicPr>
        <p:blipFill>
          <a:blip r:embed="rId2"/>
          <a:stretch>
            <a:fillRect/>
          </a:stretch>
        </p:blipFill>
        <p:spPr>
          <a:xfrm>
            <a:off x="10156219" y="1547981"/>
            <a:ext cx="751153" cy="761808"/>
          </a:xfrm>
          <a:prstGeom prst="rect">
            <a:avLst/>
          </a:prstGeom>
        </p:spPr>
      </p:pic>
      <p:sp>
        <p:nvSpPr>
          <p:cNvPr id="37" name="Oval 15">
            <a:extLst>
              <a:ext uri="{FF2B5EF4-FFF2-40B4-BE49-F238E27FC236}">
                <a16:creationId xmlns:a16="http://schemas.microsoft.com/office/drawing/2014/main" id="{BC8D0F95-16C7-BBA4-0538-9754578B5DE0}"/>
              </a:ext>
            </a:extLst>
          </p:cNvPr>
          <p:cNvSpPr/>
          <p:nvPr/>
        </p:nvSpPr>
        <p:spPr>
          <a:xfrm>
            <a:off x="7526736" y="1740051"/>
            <a:ext cx="540000" cy="540000"/>
          </a:xfrm>
          <a:prstGeom prst="ellipse">
            <a:avLst/>
          </a:prstGeom>
          <a:solidFill>
            <a:srgbClr val="FC79B2"/>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47" name="Rectangle 36">
            <a:extLst>
              <a:ext uri="{FF2B5EF4-FFF2-40B4-BE49-F238E27FC236}">
                <a16:creationId xmlns:a16="http://schemas.microsoft.com/office/drawing/2014/main" id="{69A473D4-B5D5-AD4E-CF7B-B560F673B081}"/>
              </a:ext>
            </a:extLst>
          </p:cNvPr>
          <p:cNvSpPr/>
          <p:nvPr/>
        </p:nvSpPr>
        <p:spPr>
          <a:xfrm>
            <a:off x="7606248" y="1874605"/>
            <a:ext cx="360000" cy="288000"/>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9" name="Rounded Rectangle 7">
            <a:extLst>
              <a:ext uri="{FF2B5EF4-FFF2-40B4-BE49-F238E27FC236}">
                <a16:creationId xmlns:a16="http://schemas.microsoft.com/office/drawing/2014/main" id="{CF53A03C-D80A-62BA-AB6A-508DB09A6223}"/>
              </a:ext>
            </a:extLst>
          </p:cNvPr>
          <p:cNvSpPr/>
          <p:nvPr/>
        </p:nvSpPr>
        <p:spPr>
          <a:xfrm>
            <a:off x="5500228" y="954315"/>
            <a:ext cx="433413" cy="374031"/>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50" name="圖片 49">
            <a:extLst>
              <a:ext uri="{FF2B5EF4-FFF2-40B4-BE49-F238E27FC236}">
                <a16:creationId xmlns:a16="http://schemas.microsoft.com/office/drawing/2014/main" id="{56749EB3-EA5D-5410-4B64-F4DD1B12322D}"/>
              </a:ext>
            </a:extLst>
          </p:cNvPr>
          <p:cNvPicPr>
            <a:picLocks noChangeAspect="1"/>
          </p:cNvPicPr>
          <p:nvPr/>
        </p:nvPicPr>
        <p:blipFill rotWithShape="1">
          <a:blip r:embed="rId3">
            <a:extLst>
              <a:ext uri="{28A0092B-C50C-407E-A947-70E740481C1C}">
                <a14:useLocalDpi xmlns:a14="http://schemas.microsoft.com/office/drawing/2010/main" val="0"/>
              </a:ext>
            </a:extLst>
          </a:blip>
          <a:srcRect l="33834" t="68401" r="34225"/>
          <a:stretch/>
        </p:blipFill>
        <p:spPr>
          <a:xfrm>
            <a:off x="4813355" y="3964359"/>
            <a:ext cx="2343779" cy="1738976"/>
          </a:xfrm>
          <a:prstGeom prst="rect">
            <a:avLst/>
          </a:prstGeom>
        </p:spPr>
      </p:pic>
      <p:sp>
        <p:nvSpPr>
          <p:cNvPr id="51" name="矩形 50">
            <a:extLst>
              <a:ext uri="{FF2B5EF4-FFF2-40B4-BE49-F238E27FC236}">
                <a16:creationId xmlns:a16="http://schemas.microsoft.com/office/drawing/2014/main" id="{4EF05F79-9AEE-6B38-CEE3-35D872E72EF6}"/>
              </a:ext>
            </a:extLst>
          </p:cNvPr>
          <p:cNvSpPr/>
          <p:nvPr/>
        </p:nvSpPr>
        <p:spPr>
          <a:xfrm>
            <a:off x="7736427" y="6198000"/>
            <a:ext cx="2611706" cy="103194"/>
          </a:xfrm>
          <a:prstGeom prst="rect">
            <a:avLst/>
          </a:prstGeom>
          <a:solidFill>
            <a:srgbClr val="FC79B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70">
            <a:extLst>
              <a:ext uri="{FF2B5EF4-FFF2-40B4-BE49-F238E27FC236}">
                <a16:creationId xmlns:a16="http://schemas.microsoft.com/office/drawing/2014/main" id="{FDD264B8-1AF1-D965-1D59-3DB4A898D454}"/>
              </a:ext>
            </a:extLst>
          </p:cNvPr>
          <p:cNvSpPr/>
          <p:nvPr/>
        </p:nvSpPr>
        <p:spPr>
          <a:xfrm>
            <a:off x="5007506" y="5548096"/>
            <a:ext cx="5197091" cy="67461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72">
            <a:extLst>
              <a:ext uri="{FF2B5EF4-FFF2-40B4-BE49-F238E27FC236}">
                <a16:creationId xmlns:a16="http://schemas.microsoft.com/office/drawing/2014/main" id="{A560E9F6-D324-22A1-2FEE-765FC779E40D}"/>
              </a:ext>
            </a:extLst>
          </p:cNvPr>
          <p:cNvSpPr/>
          <p:nvPr/>
        </p:nvSpPr>
        <p:spPr>
          <a:xfrm>
            <a:off x="9100719" y="5267109"/>
            <a:ext cx="838342" cy="838342"/>
          </a:xfrm>
          <a:prstGeom prst="roundRect">
            <a:avLst>
              <a:gd name="adj" fmla="val 5795"/>
            </a:avLst>
          </a:prstGeom>
          <a:solidFill>
            <a:schemeClr val="bg1"/>
          </a:solidFill>
          <a:ln>
            <a:solidFill>
              <a:srgbClr val="CC00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FE61311A-2255-07A9-E746-A88393412E04}"/>
              </a:ext>
            </a:extLst>
          </p:cNvPr>
          <p:cNvSpPr/>
          <p:nvPr/>
        </p:nvSpPr>
        <p:spPr>
          <a:xfrm>
            <a:off x="5085275" y="5599944"/>
            <a:ext cx="3990800" cy="307777"/>
          </a:xfrm>
          <a:prstGeom prst="rect">
            <a:avLst/>
          </a:prstGeom>
          <a:noFill/>
        </p:spPr>
        <p:txBody>
          <a:bodyPr wrap="square">
            <a:spAutoFit/>
          </a:bodyPr>
          <a:lstStyle/>
          <a:p>
            <a:pPr algn="just"/>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詳細手冊內容可至</a:t>
            </a:r>
            <a:r>
              <a:rPr lang="zh-TW" altLang="en-US" sz="1400" b="1" dirty="0">
                <a:solidFill>
                  <a:srgbClr val="298A97"/>
                </a:solidFill>
                <a:latin typeface="微軟正黑體" panose="020B0604030504040204" pitchFamily="34" charset="-120"/>
                <a:ea typeface="微軟正黑體" panose="020B0604030504040204" pitchFamily="34" charset="-120"/>
              </a:rPr>
              <a:t>技專校院招生策略委員會</a:t>
            </a:r>
            <a:r>
              <a:rPr lang="zh-TW" altLang="en-US" sz="1400" b="1" dirty="0">
                <a:latin typeface="微軟正黑體" panose="020B0604030504040204" pitchFamily="34" charset="-120"/>
                <a:ea typeface="微軟正黑體" panose="020B0604030504040204" pitchFamily="34" charset="-120"/>
              </a:rPr>
              <a:t>下載</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55" name="矩形 54">
            <a:extLst>
              <a:ext uri="{FF2B5EF4-FFF2-40B4-BE49-F238E27FC236}">
                <a16:creationId xmlns:a16="http://schemas.microsoft.com/office/drawing/2014/main" id="{54A427EC-6491-2FDB-4DC2-FDBBA543AA11}"/>
              </a:ext>
            </a:extLst>
          </p:cNvPr>
          <p:cNvSpPr/>
          <p:nvPr/>
        </p:nvSpPr>
        <p:spPr>
          <a:xfrm>
            <a:off x="5207194" y="5854728"/>
            <a:ext cx="3674403" cy="307777"/>
          </a:xfrm>
          <a:prstGeom prst="rect">
            <a:avLst/>
          </a:prstGeom>
        </p:spPr>
        <p:txBody>
          <a:bodyPr wrap="square">
            <a:spAutoFit/>
          </a:bodyPr>
          <a:lstStyle/>
          <a:p>
            <a:pPr algn="just"/>
            <a:r>
              <a:rPr lang="en-US" altLang="zh-TW" sz="1400" spc="-100" dirty="0">
                <a:solidFill>
                  <a:srgbClr val="0070C0"/>
                </a:solidFill>
              </a:rPr>
              <a:t>https://www.techadmi.edu.tw/page.php?pid=61</a:t>
            </a:r>
            <a:endParaRPr lang="zh-TW" altLang="en-US" sz="1400" dirty="0">
              <a:solidFill>
                <a:srgbClr val="0070C0"/>
              </a:solidFill>
            </a:endParaRPr>
          </a:p>
        </p:txBody>
      </p:sp>
      <p:pic>
        <p:nvPicPr>
          <p:cNvPr id="56" name="圖片 55">
            <a:extLst>
              <a:ext uri="{FF2B5EF4-FFF2-40B4-BE49-F238E27FC236}">
                <a16:creationId xmlns:a16="http://schemas.microsoft.com/office/drawing/2014/main" id="{D97B4DC7-4B0E-C57D-5026-8F8B2B3FF23F}"/>
              </a:ext>
            </a:extLst>
          </p:cNvPr>
          <p:cNvPicPr>
            <a:picLocks noChangeAspect="1"/>
          </p:cNvPicPr>
          <p:nvPr/>
        </p:nvPicPr>
        <p:blipFill>
          <a:blip r:embed="rId4"/>
          <a:stretch>
            <a:fillRect/>
          </a:stretch>
        </p:blipFill>
        <p:spPr>
          <a:xfrm>
            <a:off x="9153844" y="5312309"/>
            <a:ext cx="732601" cy="735519"/>
          </a:xfrm>
          <a:prstGeom prst="rect">
            <a:avLst/>
          </a:prstGeom>
        </p:spPr>
      </p:pic>
      <p:sp>
        <p:nvSpPr>
          <p:cNvPr id="57" name="矩形 56">
            <a:extLst>
              <a:ext uri="{FF2B5EF4-FFF2-40B4-BE49-F238E27FC236}">
                <a16:creationId xmlns:a16="http://schemas.microsoft.com/office/drawing/2014/main" id="{5B3C7ECF-400B-6172-5720-51DC60BF4D16}"/>
              </a:ext>
            </a:extLst>
          </p:cNvPr>
          <p:cNvSpPr/>
          <p:nvPr/>
        </p:nvSpPr>
        <p:spPr>
          <a:xfrm>
            <a:off x="851455" y="6909642"/>
            <a:ext cx="5001691" cy="327397"/>
          </a:xfrm>
          <a:prstGeom prst="rect">
            <a:avLst/>
          </a:prstGeom>
        </p:spPr>
        <p:txBody>
          <a:bodyPr wrap="square">
            <a:spAutoFit/>
          </a:bodyPr>
          <a:lstStyle/>
          <a:p>
            <a:pPr>
              <a:lnSpc>
                <a:spcPct val="120000"/>
              </a:lnSpc>
            </a:pPr>
            <a:r>
              <a:rPr lang="zh-TW" altLang="en-US" sz="1400" dirty="0">
                <a:highlight>
                  <a:srgbClr val="FFE1FF"/>
                </a:highlight>
                <a:latin typeface="微軟正黑體" panose="020B0604030504040204" pitchFamily="34" charset="-120"/>
                <a:ea typeface="微軟正黑體" panose="020B0604030504040204" pitchFamily="34" charset="-120"/>
              </a:rPr>
              <a:t>*</a:t>
            </a:r>
            <a:r>
              <a:rPr lang="en-US" altLang="zh-TW" sz="1400" dirty="0">
                <a:highlight>
                  <a:srgbClr val="FFE1FF"/>
                </a:highlight>
                <a:latin typeface="微軟正黑體" panose="020B0604030504040204" pitchFamily="34" charset="-120"/>
                <a:ea typeface="微軟正黑體" panose="020B0604030504040204" pitchFamily="34" charset="-120"/>
              </a:rPr>
              <a:t>114</a:t>
            </a:r>
            <a:r>
              <a:rPr lang="zh-TW" altLang="en-US" sz="1400" dirty="0">
                <a:highlight>
                  <a:srgbClr val="FFE1FF"/>
                </a:highlight>
                <a:latin typeface="微軟正黑體" panose="020B0604030504040204" pitchFamily="34" charset="-120"/>
                <a:ea typeface="微軟正黑體" panose="020B0604030504040204" pitchFamily="34" charset="-120"/>
              </a:rPr>
              <a:t>學年度進路指南手冊預定於</a:t>
            </a:r>
            <a:r>
              <a:rPr lang="en-US" altLang="zh-TW" sz="1400" dirty="0">
                <a:highlight>
                  <a:srgbClr val="FFE1FF"/>
                </a:highlight>
                <a:latin typeface="微軟正黑體" panose="020B0604030504040204" pitchFamily="34" charset="-120"/>
                <a:ea typeface="微軟正黑體" panose="020B0604030504040204" pitchFamily="34" charset="-120"/>
              </a:rPr>
              <a:t>114</a:t>
            </a:r>
            <a:r>
              <a:rPr lang="zh-TW" altLang="en-US" sz="1400" dirty="0">
                <a:highlight>
                  <a:srgbClr val="FFE1FF"/>
                </a:highlight>
                <a:latin typeface="微軟正黑體" panose="020B0604030504040204" pitchFamily="34" charset="-120"/>
                <a:ea typeface="微軟正黑體" panose="020B0604030504040204" pitchFamily="34" charset="-120"/>
              </a:rPr>
              <a:t>年</a:t>
            </a:r>
            <a:r>
              <a:rPr lang="en-US" altLang="zh-TW" sz="1400" dirty="0">
                <a:highlight>
                  <a:srgbClr val="FFE1FF"/>
                </a:highlight>
                <a:latin typeface="微軟正黑體" panose="020B0604030504040204" pitchFamily="34" charset="-120"/>
                <a:ea typeface="微軟正黑體" panose="020B0604030504040204" pitchFamily="34" charset="-120"/>
              </a:rPr>
              <a:t>1</a:t>
            </a:r>
            <a:r>
              <a:rPr lang="zh-TW" altLang="en-US" sz="1400" dirty="0">
                <a:highlight>
                  <a:srgbClr val="FFE1FF"/>
                </a:highlight>
                <a:latin typeface="微軟正黑體" panose="020B0604030504040204" pitchFamily="34" charset="-120"/>
                <a:ea typeface="微軟正黑體" panose="020B0604030504040204" pitchFamily="34" charset="-120"/>
              </a:rPr>
              <a:t>月底上架本會官網</a:t>
            </a:r>
            <a:endParaRPr lang="zh-TW" altLang="en-US" sz="1400" dirty="0">
              <a:solidFill>
                <a:srgbClr val="C00000"/>
              </a:solidFill>
              <a:highlight>
                <a:srgbClr val="FFE1FF"/>
              </a:highlight>
              <a:latin typeface="微軟正黑體" panose="020B0604030504040204" pitchFamily="34" charset="-120"/>
              <a:ea typeface="微軟正黑體" panose="020B0604030504040204" pitchFamily="34" charset="-120"/>
            </a:endParaRPr>
          </a:p>
        </p:txBody>
      </p:sp>
      <p:sp>
        <p:nvSpPr>
          <p:cNvPr id="58" name="箭號: ＞形 57">
            <a:extLst>
              <a:ext uri="{FF2B5EF4-FFF2-40B4-BE49-F238E27FC236}">
                <a16:creationId xmlns:a16="http://schemas.microsoft.com/office/drawing/2014/main" id="{74B71F84-3B3F-1590-C8DA-81D8C72EA229}"/>
              </a:ext>
            </a:extLst>
          </p:cNvPr>
          <p:cNvSpPr/>
          <p:nvPr/>
        </p:nvSpPr>
        <p:spPr>
          <a:xfrm flipH="1">
            <a:off x="629581" y="515146"/>
            <a:ext cx="6914246" cy="360000"/>
          </a:xfrm>
          <a:prstGeom prst="chevron">
            <a:avLst/>
          </a:prstGeom>
          <a:solidFill>
            <a:srgbClr val="FED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9" name="Oval 15">
            <a:extLst>
              <a:ext uri="{FF2B5EF4-FFF2-40B4-BE49-F238E27FC236}">
                <a16:creationId xmlns:a16="http://schemas.microsoft.com/office/drawing/2014/main" id="{CB517739-0F82-2688-16D9-ABD5B7627598}"/>
              </a:ext>
            </a:extLst>
          </p:cNvPr>
          <p:cNvSpPr/>
          <p:nvPr/>
        </p:nvSpPr>
        <p:spPr>
          <a:xfrm>
            <a:off x="359589" y="432893"/>
            <a:ext cx="540000" cy="540000"/>
          </a:xfrm>
          <a:prstGeom prst="ellipse">
            <a:avLst/>
          </a:prstGeom>
          <a:solidFill>
            <a:srgbClr val="FC79B2"/>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60" name="Rectangle 9">
            <a:extLst>
              <a:ext uri="{FF2B5EF4-FFF2-40B4-BE49-F238E27FC236}">
                <a16:creationId xmlns:a16="http://schemas.microsoft.com/office/drawing/2014/main" id="{564D8218-24AC-664B-2EB4-A5FB4B131FE6}"/>
              </a:ext>
            </a:extLst>
          </p:cNvPr>
          <p:cNvSpPr/>
          <p:nvPr/>
        </p:nvSpPr>
        <p:spPr>
          <a:xfrm>
            <a:off x="449897" y="531961"/>
            <a:ext cx="353868" cy="31454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矩形 60">
            <a:extLst>
              <a:ext uri="{FF2B5EF4-FFF2-40B4-BE49-F238E27FC236}">
                <a16:creationId xmlns:a16="http://schemas.microsoft.com/office/drawing/2014/main" id="{768D45CF-B83E-9EB8-6E99-0516C4365986}"/>
              </a:ext>
            </a:extLst>
          </p:cNvPr>
          <p:cNvSpPr/>
          <p:nvPr/>
        </p:nvSpPr>
        <p:spPr>
          <a:xfrm>
            <a:off x="851455" y="476672"/>
            <a:ext cx="5001690" cy="428194"/>
          </a:xfrm>
          <a:prstGeom prst="rect">
            <a:avLst/>
          </a:prstGeom>
        </p:spPr>
        <p:txBody>
          <a:bodyPr wrap="none">
            <a:spAutoFit/>
          </a:bodyPr>
          <a:lstStyle/>
          <a:p>
            <a:pPr>
              <a:lnSpc>
                <a:spcPct val="120000"/>
              </a:lnSpc>
            </a:pPr>
            <a:r>
              <a:rPr lang="en-US" altLang="zh-TW" sz="2000" b="1" dirty="0">
                <a:latin typeface="微軟正黑體" panose="020B0604030504040204" pitchFamily="34" charset="-120"/>
                <a:ea typeface="微軟正黑體" panose="020B0604030504040204" pitchFamily="34" charset="-120"/>
              </a:rPr>
              <a:t>114</a:t>
            </a:r>
            <a:r>
              <a:rPr lang="zh-TW" altLang="en-US" sz="2000" b="1" dirty="0">
                <a:latin typeface="微軟正黑體" panose="020B0604030504040204" pitchFamily="34" charset="-120"/>
                <a:ea typeface="微軟正黑體" panose="020B0604030504040204" pitchFamily="34" charset="-120"/>
              </a:rPr>
              <a:t>學年度技專校院多元入學進路指南手冊</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2FBCE680-63EF-7718-1149-93388BFDAFF0}"/>
              </a:ext>
            </a:extLst>
          </p:cNvPr>
          <p:cNvPicPr>
            <a:picLocks noChangeAspect="1"/>
          </p:cNvPicPr>
          <p:nvPr/>
        </p:nvPicPr>
        <p:blipFill>
          <a:blip r:embed="rId5"/>
          <a:stretch>
            <a:fillRect/>
          </a:stretch>
        </p:blipFill>
        <p:spPr>
          <a:xfrm>
            <a:off x="2935379" y="922933"/>
            <a:ext cx="2154031" cy="2970000"/>
          </a:xfrm>
          <a:prstGeom prst="rect">
            <a:avLst/>
          </a:prstGeom>
          <a:ln>
            <a:solidFill>
              <a:schemeClr val="tx1"/>
            </a:solidFill>
          </a:ln>
        </p:spPr>
      </p:pic>
      <p:pic>
        <p:nvPicPr>
          <p:cNvPr id="10" name="圖片 9">
            <a:extLst>
              <a:ext uri="{FF2B5EF4-FFF2-40B4-BE49-F238E27FC236}">
                <a16:creationId xmlns:a16="http://schemas.microsoft.com/office/drawing/2014/main" id="{D169E802-03F3-04CA-7BE7-B440FF8336F8}"/>
              </a:ext>
            </a:extLst>
          </p:cNvPr>
          <p:cNvPicPr>
            <a:picLocks noChangeAspect="1"/>
          </p:cNvPicPr>
          <p:nvPr/>
        </p:nvPicPr>
        <p:blipFill>
          <a:blip r:embed="rId6"/>
          <a:stretch>
            <a:fillRect/>
          </a:stretch>
        </p:blipFill>
        <p:spPr>
          <a:xfrm>
            <a:off x="821370" y="922933"/>
            <a:ext cx="2042764" cy="2970000"/>
          </a:xfrm>
          <a:prstGeom prst="rect">
            <a:avLst/>
          </a:prstGeom>
          <a:ln>
            <a:solidFill>
              <a:schemeClr val="tx1"/>
            </a:solidFill>
          </a:ln>
        </p:spPr>
      </p:pic>
      <p:pic>
        <p:nvPicPr>
          <p:cNvPr id="12" name="圖片 11">
            <a:extLst>
              <a:ext uri="{FF2B5EF4-FFF2-40B4-BE49-F238E27FC236}">
                <a16:creationId xmlns:a16="http://schemas.microsoft.com/office/drawing/2014/main" id="{A224EE18-0011-65EC-2342-BACCF98650E9}"/>
              </a:ext>
            </a:extLst>
          </p:cNvPr>
          <p:cNvPicPr>
            <a:picLocks noChangeAspect="1"/>
          </p:cNvPicPr>
          <p:nvPr/>
        </p:nvPicPr>
        <p:blipFill>
          <a:blip r:embed="rId7"/>
          <a:stretch>
            <a:fillRect/>
          </a:stretch>
        </p:blipFill>
        <p:spPr>
          <a:xfrm>
            <a:off x="5156118" y="927013"/>
            <a:ext cx="2153172" cy="2967193"/>
          </a:xfrm>
          <a:prstGeom prst="rect">
            <a:avLst/>
          </a:prstGeom>
          <a:ln>
            <a:solidFill>
              <a:schemeClr val="tx1"/>
            </a:solidFill>
          </a:ln>
        </p:spPr>
      </p:pic>
    </p:spTree>
    <p:extLst>
      <p:ext uri="{BB962C8B-B14F-4D97-AF65-F5344CB8AC3E}">
        <p14:creationId xmlns:p14="http://schemas.microsoft.com/office/powerpoint/2010/main" val="2307177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7183006-10F0-49E9-8EA7-60B68068B195}"/>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marL="1160463" fontAlgn="auto">
              <a:spcAft>
                <a:spcPts val="0"/>
              </a:spcAft>
            </a:pPr>
            <a:r>
              <a:rPr kumimoji="0" lang="zh-TW" altLang="en-US" sz="2400" dirty="0">
                <a:solidFill>
                  <a:schemeClr val="bg1"/>
                </a:solidFill>
                <a:latin typeface="+mn-ea"/>
                <a:ea typeface="+mn-ea"/>
                <a:cs typeface="Oswald"/>
              </a:rPr>
              <a:t>科大教授怎麼看備審資料</a:t>
            </a:r>
            <a:r>
              <a:rPr kumimoji="0" lang="zh-TW" altLang="en-US" sz="2400" dirty="0">
                <a:solidFill>
                  <a:srgbClr val="FFFF00"/>
                </a:solidFill>
                <a:latin typeface="+mn-ea"/>
                <a:ea typeface="+mn-ea"/>
                <a:cs typeface="Oswald"/>
              </a:rPr>
              <a:t> 影片　　　　　　</a:t>
            </a:r>
            <a:r>
              <a:rPr kumimoji="0" lang="en-US" altLang="zh-TW" sz="1400" dirty="0">
                <a:solidFill>
                  <a:schemeClr val="bg1"/>
                </a:solidFill>
                <a:latin typeface="+mn-ea"/>
                <a:ea typeface="+mn-ea"/>
                <a:cs typeface="Oswald"/>
              </a:rPr>
              <a:t>https://www.youtube.com/@</a:t>
            </a:r>
            <a:r>
              <a:rPr kumimoji="0" lang="zh-TW" altLang="en-US" sz="1400" dirty="0">
                <a:solidFill>
                  <a:schemeClr val="bg1"/>
                </a:solidFill>
                <a:latin typeface="+mn-ea"/>
                <a:ea typeface="+mn-ea"/>
                <a:cs typeface="Oswald"/>
              </a:rPr>
              <a:t>技專校院招生策略委員</a:t>
            </a:r>
            <a:r>
              <a:rPr kumimoji="0" lang="en-US" altLang="zh-TW" sz="1400" dirty="0">
                <a:solidFill>
                  <a:schemeClr val="bg1"/>
                </a:solidFill>
                <a:latin typeface="+mn-ea"/>
                <a:ea typeface="+mn-ea"/>
                <a:cs typeface="Oswald"/>
              </a:rPr>
              <a:t>/videos</a:t>
            </a:r>
            <a:endParaRPr kumimoji="0" lang="en-US" altLang="zh-TW" sz="2400" dirty="0">
              <a:solidFill>
                <a:schemeClr val="bg1"/>
              </a:solidFill>
              <a:latin typeface="+mn-ea"/>
              <a:ea typeface="+mn-ea"/>
              <a:cs typeface="Oswald"/>
            </a:endParaRPr>
          </a:p>
        </p:txBody>
      </p:sp>
      <p:sp>
        <p:nvSpPr>
          <p:cNvPr id="5" name="矩形: 圓角 4">
            <a:extLst>
              <a:ext uri="{FF2B5EF4-FFF2-40B4-BE49-F238E27FC236}">
                <a16:creationId xmlns:a16="http://schemas.microsoft.com/office/drawing/2014/main" id="{EC200E80-2076-4827-AAB1-7CEA09DD0108}"/>
              </a:ext>
            </a:extLst>
          </p:cNvPr>
          <p:cNvSpPr/>
          <p:nvPr/>
        </p:nvSpPr>
        <p:spPr>
          <a:xfrm>
            <a:off x="364209" y="3061649"/>
            <a:ext cx="2131500" cy="646986"/>
          </a:xfrm>
          <a:prstGeom prst="roundRect">
            <a:avLst/>
          </a:prstGeom>
          <a:solidFill>
            <a:srgbClr val="FCFEB0"/>
          </a:solidFill>
        </p:spPr>
        <p:txBody>
          <a:bodyPr wrap="square">
            <a:spAutoFit/>
          </a:bodyPr>
          <a:lstStyle/>
          <a:p>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個</a:t>
            </a:r>
            <a:r>
              <a:rPr lang="zh-TW" altLang="en-US" sz="2400" b="1" dirty="0">
                <a:latin typeface="微軟正黑體" panose="020B0604030504040204" pitchFamily="34" charset="-120"/>
                <a:ea typeface="微軟正黑體" panose="020B0604030504040204" pitchFamily="34" charset="-120"/>
              </a:rPr>
              <a:t>審查重點</a:t>
            </a:r>
            <a:endParaRPr lang="zh-TW" altLang="en-US" sz="2400" dirty="0"/>
          </a:p>
        </p:txBody>
      </p:sp>
      <p:sp>
        <p:nvSpPr>
          <p:cNvPr id="6" name="矩形 5">
            <a:extLst>
              <a:ext uri="{FF2B5EF4-FFF2-40B4-BE49-F238E27FC236}">
                <a16:creationId xmlns:a16="http://schemas.microsoft.com/office/drawing/2014/main" id="{9B052BC1-2449-4BB8-B8AA-7A22594FC8D2}"/>
              </a:ext>
            </a:extLst>
          </p:cNvPr>
          <p:cNvSpPr/>
          <p:nvPr/>
        </p:nvSpPr>
        <p:spPr>
          <a:xfrm>
            <a:off x="787744" y="3708635"/>
            <a:ext cx="4700646" cy="2118913"/>
          </a:xfrm>
          <a:prstGeom prst="rect">
            <a:avLst/>
          </a:prstGeom>
        </p:spPr>
        <p:txBody>
          <a:bodyPr wrap="none">
            <a:spAutoFit/>
          </a:bodyPr>
          <a:lstStyle/>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重視學生務實致用的</a:t>
            </a:r>
            <a:r>
              <a:rPr lang="zh-TW" altLang="en-US" b="1" dirty="0">
                <a:solidFill>
                  <a:srgbClr val="C00000"/>
                </a:solidFill>
                <a:latin typeface="微軟正黑體" panose="020B0604030504040204" pitchFamily="34" charset="-120"/>
                <a:ea typeface="微軟正黑體" panose="020B0604030504040204" pitchFamily="34" charset="-120"/>
              </a:rPr>
              <a:t>專業知識及實作能力</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以</a:t>
            </a:r>
            <a:r>
              <a:rPr lang="zh-TW" altLang="en-US" b="1" dirty="0">
                <a:solidFill>
                  <a:srgbClr val="C00000"/>
                </a:solidFill>
                <a:latin typeface="微軟正黑體" panose="020B0604030504040204" pitchFamily="34" charset="-120"/>
                <a:ea typeface="微軟正黑體" panose="020B0604030504040204" pitchFamily="34" charset="-120"/>
              </a:rPr>
              <a:t>學習相關活動</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為主，質重於量</a:t>
            </a:r>
            <a:endPar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重視學生有意義且具關連學習</a:t>
            </a:r>
            <a:r>
              <a:rPr lang="zh-TW" altLang="en-US" b="1" dirty="0">
                <a:solidFill>
                  <a:srgbClr val="C00000"/>
                </a:solidFill>
                <a:latin typeface="微軟正黑體" panose="020B0604030504040204" pitchFamily="34" charset="-120"/>
                <a:ea typeface="微軟正黑體" panose="020B0604030504040204" pitchFamily="34" charset="-120"/>
              </a:rPr>
              <a:t>反思</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重視資料</a:t>
            </a:r>
            <a:r>
              <a:rPr lang="zh-TW" altLang="en-US" b="1" dirty="0">
                <a:solidFill>
                  <a:srgbClr val="C00000"/>
                </a:solidFill>
                <a:latin typeface="微軟正黑體" panose="020B0604030504040204" pitchFamily="34" charset="-120"/>
                <a:ea typeface="微軟正黑體" panose="020B0604030504040204" pitchFamily="34" charset="-120"/>
              </a:rPr>
              <a:t>真實性</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及學生自主準備</a:t>
            </a: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採多面向綜合評量，</a:t>
            </a:r>
            <a:r>
              <a:rPr lang="zh-TW" altLang="en-US" b="1" dirty="0">
                <a:solidFill>
                  <a:srgbClr val="C00000"/>
                </a:solidFill>
                <a:latin typeface="微軟正黑體" panose="020B0604030504040204" pitchFamily="34" charset="-120"/>
                <a:ea typeface="微軟正黑體" panose="020B0604030504040204" pitchFamily="34" charset="-120"/>
              </a:rPr>
              <a:t>並非所列項都要具備</a:t>
            </a:r>
          </a:p>
        </p:txBody>
      </p:sp>
      <p:sp>
        <p:nvSpPr>
          <p:cNvPr id="11" name="矩形: 圓角 10">
            <a:extLst>
              <a:ext uri="{FF2B5EF4-FFF2-40B4-BE49-F238E27FC236}">
                <a16:creationId xmlns:a16="http://schemas.microsoft.com/office/drawing/2014/main" id="{9F71EE87-6DFC-4D2A-871A-9F6BA0243D68}"/>
              </a:ext>
            </a:extLst>
          </p:cNvPr>
          <p:cNvSpPr/>
          <p:nvPr/>
        </p:nvSpPr>
        <p:spPr>
          <a:xfrm>
            <a:off x="364209" y="867403"/>
            <a:ext cx="2269059" cy="1692236"/>
          </a:xfrm>
          <a:prstGeom prst="roundRect">
            <a:avLst/>
          </a:prstGeom>
          <a:solidFill>
            <a:srgbClr val="DBEEF4"/>
          </a:solidFill>
        </p:spPr>
        <p:txBody>
          <a:bodyPr wrap="square">
            <a:spAutoFit/>
          </a:bodyPr>
          <a:lstStyle/>
          <a:p>
            <a:pPr>
              <a:lnSpc>
                <a:spcPct val="120000"/>
              </a:lnSpc>
            </a:pPr>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項</a:t>
            </a:r>
            <a:endParaRPr lang="en-US" altLang="zh-TW" sz="3200" b="1" dirty="0">
              <a:latin typeface="微軟正黑體" panose="020B0604030504040204" pitchFamily="34" charset="-120"/>
              <a:ea typeface="微軟正黑體" panose="020B0604030504040204" pitchFamily="34" charset="-120"/>
            </a:endParaRPr>
          </a:p>
          <a:p>
            <a:pPr>
              <a:lnSpc>
                <a:spcPct val="120000"/>
              </a:lnSpc>
            </a:pPr>
            <a:r>
              <a:rPr lang="zh-TW" altLang="en-US" sz="2400" b="1" dirty="0">
                <a:latin typeface="微軟正黑體" panose="020B0604030504040204" pitchFamily="34" charset="-120"/>
                <a:ea typeface="微軟正黑體" panose="020B0604030504040204" pitchFamily="34" charset="-120"/>
              </a:rPr>
              <a:t>課程學習成果準備原則</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6A4D145D-2CDF-4893-8D25-29E9C4CCB767}"/>
              </a:ext>
            </a:extLst>
          </p:cNvPr>
          <p:cNvSpPr/>
          <p:nvPr/>
        </p:nvSpPr>
        <p:spPr>
          <a:xfrm>
            <a:off x="2726511" y="867403"/>
            <a:ext cx="3993401" cy="1785104"/>
          </a:xfrm>
          <a:prstGeom prst="rect">
            <a:avLst/>
          </a:prstGeom>
        </p:spPr>
        <p:txBody>
          <a:bodyPr wrap="none">
            <a:spAutoFit/>
          </a:bodyPr>
          <a:lstStyle/>
          <a:p>
            <a:pPr marL="342900" indent="-342900">
              <a:spcBef>
                <a:spcPts val="600"/>
              </a:spcBef>
              <a:buFont typeface="+mj-lt"/>
              <a:buAutoNum type="arabicPeriod"/>
            </a:pP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展現溝通互動及表達能力</a:t>
            </a:r>
            <a:endParaRPr lang="en-US" altLang="zh-TW" b="1" kern="0" dirty="0">
              <a:solidFill>
                <a:srgbClr val="C00000"/>
              </a:solidFill>
              <a:latin typeface="微軟正黑體" panose="020B0604030504040204" pitchFamily="34" charset="-120"/>
              <a:ea typeface="微軟正黑體" panose="020B0604030504040204" pitchFamily="34" charset="-120"/>
              <a:cs typeface="Poppins"/>
              <a:sym typeface="Poppins"/>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能展現</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個人特色</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或特質</a:t>
            </a:r>
            <a:endParaRPr lang="zh-TW" altLang="en-US" dirty="0">
              <a:solidFill>
                <a:schemeClr val="tx1">
                  <a:lumMod val="75000"/>
                  <a:lumOff val="25000"/>
                </a:schemeClr>
              </a:solidFill>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需包含</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心得</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或學習反思</a:t>
            </a:r>
            <a:endParaRPr lang="zh-TW" altLang="en-US" dirty="0">
              <a:solidFill>
                <a:schemeClr val="tx1">
                  <a:lumMod val="75000"/>
                  <a:lumOff val="25000"/>
                </a:schemeClr>
              </a:solidFill>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呈現課程學習或體驗的</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過程</a:t>
            </a:r>
            <a:endParaRPr lang="zh-TW" altLang="en-US" dirty="0">
              <a:solidFill>
                <a:srgbClr val="C00000"/>
              </a:solidFill>
            </a:endParaRPr>
          </a:p>
          <a:p>
            <a:pPr marL="342900" indent="-342900">
              <a:spcBef>
                <a:spcPts val="600"/>
              </a:spcBef>
              <a:buFont typeface="+mj-lt"/>
              <a:buAutoNum type="arabicPeriod"/>
            </a:pP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延伸學習</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應用於生活幫助生涯定向</a:t>
            </a:r>
            <a:endParaRPr lang="zh-TW" altLang="en-US" dirty="0">
              <a:solidFill>
                <a:schemeClr val="tx1">
                  <a:lumMod val="75000"/>
                  <a:lumOff val="25000"/>
                </a:schemeClr>
              </a:solidFill>
            </a:endParaRPr>
          </a:p>
        </p:txBody>
      </p:sp>
      <p:pic>
        <p:nvPicPr>
          <p:cNvPr id="18" name="圖片 17">
            <a:extLst>
              <a:ext uri="{FF2B5EF4-FFF2-40B4-BE49-F238E27FC236}">
                <a16:creationId xmlns:a16="http://schemas.microsoft.com/office/drawing/2014/main" id="{D0E9368B-B1F2-4D7A-95B2-ADD355A84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550" y="3963094"/>
            <a:ext cx="1433702" cy="1609994"/>
          </a:xfrm>
          <a:prstGeom prst="rect">
            <a:avLst/>
          </a:prstGeom>
        </p:spPr>
      </p:pic>
      <p:pic>
        <p:nvPicPr>
          <p:cNvPr id="13" name="圖片 12">
            <a:extLst>
              <a:ext uri="{FF2B5EF4-FFF2-40B4-BE49-F238E27FC236}">
                <a16:creationId xmlns:a16="http://schemas.microsoft.com/office/drawing/2014/main" id="{2A0BD794-E68E-4877-A5AA-7FD05E8B4AB4}"/>
              </a:ext>
            </a:extLst>
          </p:cNvPr>
          <p:cNvPicPr>
            <a:picLocks noChangeAspect="1"/>
          </p:cNvPicPr>
          <p:nvPr/>
        </p:nvPicPr>
        <p:blipFill>
          <a:blip r:embed="rId3"/>
          <a:stretch>
            <a:fillRect/>
          </a:stretch>
        </p:blipFill>
        <p:spPr>
          <a:xfrm>
            <a:off x="6878624" y="1654761"/>
            <a:ext cx="4910132" cy="175429"/>
          </a:xfrm>
          <a:prstGeom prst="rect">
            <a:avLst/>
          </a:prstGeom>
        </p:spPr>
      </p:pic>
      <p:pic>
        <p:nvPicPr>
          <p:cNvPr id="12" name="圖片 11">
            <a:extLst>
              <a:ext uri="{FF2B5EF4-FFF2-40B4-BE49-F238E27FC236}">
                <a16:creationId xmlns:a16="http://schemas.microsoft.com/office/drawing/2014/main" id="{473FA9A8-5CF4-46D8-BC82-05EADE586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7321" y="587824"/>
            <a:ext cx="1630144" cy="1562317"/>
          </a:xfrm>
          <a:prstGeom prst="rect">
            <a:avLst/>
          </a:prstGeom>
        </p:spPr>
      </p:pic>
      <p:sp>
        <p:nvSpPr>
          <p:cNvPr id="9" name="矩形: 圓角 8">
            <a:extLst>
              <a:ext uri="{FF2B5EF4-FFF2-40B4-BE49-F238E27FC236}">
                <a16:creationId xmlns:a16="http://schemas.microsoft.com/office/drawing/2014/main" id="{CD44BB5D-E985-4DBC-BADF-7F2D690C011E}"/>
              </a:ext>
            </a:extLst>
          </p:cNvPr>
          <p:cNvSpPr/>
          <p:nvPr/>
        </p:nvSpPr>
        <p:spPr>
          <a:xfrm>
            <a:off x="7350850" y="1559900"/>
            <a:ext cx="3116471" cy="400110"/>
          </a:xfrm>
          <a:prstGeom prst="roundRect">
            <a:avLst>
              <a:gd name="adj" fmla="val 0"/>
            </a:avLst>
          </a:prstGeom>
          <a:solidFill>
            <a:srgbClr val="FFC000"/>
          </a:solidFill>
        </p:spPr>
        <p:txBody>
          <a:bodyPr wrap="square">
            <a:spAutoFit/>
          </a:bodyPr>
          <a:lstStyle/>
          <a:p>
            <a:pPr algn="ctr"/>
            <a:r>
              <a:rPr lang="zh-TW" altLang="en-US" sz="2000" b="1" dirty="0">
                <a:latin typeface="微軟正黑體" panose="020B0604030504040204" pitchFamily="34" charset="-120"/>
                <a:ea typeface="微軟正黑體" panose="020B0604030504040204" pitchFamily="34" charset="-120"/>
              </a:rPr>
              <a:t>科大教授怎麼看備審資料</a:t>
            </a:r>
            <a:endParaRPr lang="zh-TW" altLang="en-US" sz="1600" dirty="0"/>
          </a:p>
        </p:txBody>
      </p:sp>
      <p:grpSp>
        <p:nvGrpSpPr>
          <p:cNvPr id="2" name="群組 1">
            <a:extLst>
              <a:ext uri="{FF2B5EF4-FFF2-40B4-BE49-F238E27FC236}">
                <a16:creationId xmlns:a16="http://schemas.microsoft.com/office/drawing/2014/main" id="{6FA709C2-CAC9-66B5-22DB-0A6BA030F784}"/>
              </a:ext>
            </a:extLst>
          </p:cNvPr>
          <p:cNvGrpSpPr/>
          <p:nvPr/>
        </p:nvGrpSpPr>
        <p:grpSpPr>
          <a:xfrm>
            <a:off x="7031494" y="2054871"/>
            <a:ext cx="3808776" cy="4470474"/>
            <a:chOff x="8099399" y="1308423"/>
            <a:chExt cx="3808776" cy="4470474"/>
          </a:xfrm>
        </p:grpSpPr>
        <p:pic>
          <p:nvPicPr>
            <p:cNvPr id="3" name="圖片 2">
              <a:extLst>
                <a:ext uri="{FF2B5EF4-FFF2-40B4-BE49-F238E27FC236}">
                  <a16:creationId xmlns:a16="http://schemas.microsoft.com/office/drawing/2014/main" id="{51ACBB65-304C-914E-ED01-F0A242FF7264}"/>
                </a:ext>
              </a:extLst>
            </p:cNvPr>
            <p:cNvPicPr>
              <a:picLocks noChangeAspect="1"/>
            </p:cNvPicPr>
            <p:nvPr/>
          </p:nvPicPr>
          <p:blipFill rotWithShape="1">
            <a:blip r:embed="rId5"/>
            <a:srcRect l="951" t="1691"/>
            <a:stretch/>
          </p:blipFill>
          <p:spPr>
            <a:xfrm>
              <a:off x="8099399" y="1322646"/>
              <a:ext cx="3774484" cy="2011638"/>
            </a:xfrm>
            <a:prstGeom prst="rect">
              <a:avLst/>
            </a:prstGeom>
          </p:spPr>
        </p:pic>
        <p:sp>
          <p:nvSpPr>
            <p:cNvPr id="7" name="矩形 6">
              <a:extLst>
                <a:ext uri="{FF2B5EF4-FFF2-40B4-BE49-F238E27FC236}">
                  <a16:creationId xmlns:a16="http://schemas.microsoft.com/office/drawing/2014/main" id="{8BB87CF3-FA54-6BAF-4997-9691C6BDCD57}"/>
                </a:ext>
              </a:extLst>
            </p:cNvPr>
            <p:cNvSpPr/>
            <p:nvPr/>
          </p:nvSpPr>
          <p:spPr>
            <a:xfrm>
              <a:off x="8420586" y="3352110"/>
              <a:ext cx="3313834" cy="338554"/>
            </a:xfrm>
            <a:prstGeom prst="rect">
              <a:avLst/>
            </a:prstGeom>
            <a:solidFill>
              <a:schemeClr val="bg1"/>
            </a:solidFill>
          </p:spPr>
          <p:txBody>
            <a:bodyPr wrap="square">
              <a:spAutoFit/>
            </a:bodyPr>
            <a:lstStyle/>
            <a:p>
              <a:pPr algn="l"/>
              <a:r>
                <a:rPr lang="zh-TW" altLang="en-US" sz="1600" b="1" i="0" dirty="0">
                  <a:solidFill>
                    <a:srgbClr val="0F0F0F"/>
                  </a:solidFill>
                  <a:effectLst/>
                  <a:latin typeface="微軟正黑體" panose="020B0604030504040204" pitchFamily="34" charset="-120"/>
                  <a:ea typeface="微軟正黑體" panose="020B0604030504040204" pitchFamily="34" charset="-120"/>
                </a:rPr>
                <a:t>國立雲林科技大學 李傳房前教務長</a:t>
              </a:r>
              <a:endParaRPr lang="en-US" altLang="zh-TW" sz="1600" b="1" i="0" dirty="0">
                <a:solidFill>
                  <a:srgbClr val="0F0F0F"/>
                </a:solidFill>
                <a:effectLst/>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5A2641AC-633D-111B-A7C9-63A1E17019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8099399" y="1997990"/>
              <a:ext cx="1095528" cy="1267002"/>
            </a:xfrm>
            <a:prstGeom prst="rect">
              <a:avLst/>
            </a:prstGeom>
          </p:spPr>
        </p:pic>
        <p:sp>
          <p:nvSpPr>
            <p:cNvPr id="14" name="矩形 13">
              <a:extLst>
                <a:ext uri="{FF2B5EF4-FFF2-40B4-BE49-F238E27FC236}">
                  <a16:creationId xmlns:a16="http://schemas.microsoft.com/office/drawing/2014/main" id="{0B6CA74A-7825-E214-CFA2-34063A33D185}"/>
                </a:ext>
              </a:extLst>
            </p:cNvPr>
            <p:cNvSpPr/>
            <p:nvPr/>
          </p:nvSpPr>
          <p:spPr>
            <a:xfrm>
              <a:off x="8099399" y="1308423"/>
              <a:ext cx="3795856" cy="238920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58A5FF8D-9B04-00D1-B88D-83763118DF17}"/>
                </a:ext>
              </a:extLst>
            </p:cNvPr>
            <p:cNvSpPr/>
            <p:nvPr/>
          </p:nvSpPr>
          <p:spPr>
            <a:xfrm>
              <a:off x="8112319" y="3752833"/>
              <a:ext cx="3795856" cy="2026064"/>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a:extLst>
              <a:ext uri="{FF2B5EF4-FFF2-40B4-BE49-F238E27FC236}">
                <a16:creationId xmlns:a16="http://schemas.microsoft.com/office/drawing/2014/main" id="{73593E4C-0000-54A3-3743-365847485AF6}"/>
              </a:ext>
            </a:extLst>
          </p:cNvPr>
          <p:cNvPicPr>
            <a:picLocks noChangeAspect="1"/>
          </p:cNvPicPr>
          <p:nvPr/>
        </p:nvPicPr>
        <p:blipFill rotWithShape="1">
          <a:blip r:embed="rId8"/>
          <a:srcRect r="1800"/>
          <a:stretch/>
        </p:blipFill>
        <p:spPr>
          <a:xfrm>
            <a:off x="7074037" y="4601394"/>
            <a:ext cx="3768217" cy="1832176"/>
          </a:xfrm>
          <a:prstGeom prst="rect">
            <a:avLst/>
          </a:prstGeom>
          <a:ln>
            <a:solidFill>
              <a:schemeClr val="tx1"/>
            </a:solidFill>
          </a:ln>
        </p:spPr>
      </p:pic>
      <p:pic>
        <p:nvPicPr>
          <p:cNvPr id="19" name="圖片 18">
            <a:extLst>
              <a:ext uri="{FF2B5EF4-FFF2-40B4-BE49-F238E27FC236}">
                <a16:creationId xmlns:a16="http://schemas.microsoft.com/office/drawing/2014/main" id="{53FE7438-FCB8-46D8-FED0-1A30F26968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4081" y="344174"/>
            <a:ext cx="962171" cy="962171"/>
          </a:xfrm>
          <a:prstGeom prst="rect">
            <a:avLst/>
          </a:prstGeom>
        </p:spPr>
      </p:pic>
    </p:spTree>
    <p:extLst>
      <p:ext uri="{BB962C8B-B14F-4D97-AF65-F5344CB8AC3E}">
        <p14:creationId xmlns:p14="http://schemas.microsoft.com/office/powerpoint/2010/main" val="1940331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mn-ea"/>
                <a:ea typeface="+mn-ea"/>
                <a:cs typeface="Oswald"/>
              </a:rPr>
              <a:t>備審資料準備指引</a:t>
            </a:r>
            <a:r>
              <a:rPr kumimoji="0" lang="zh-TW" altLang="en-US" sz="2400" dirty="0">
                <a:solidFill>
                  <a:srgbClr val="FFFF00"/>
                </a:solidFill>
                <a:latin typeface="+mn-ea"/>
                <a:ea typeface="+mn-ea"/>
                <a:cs typeface="Oswald"/>
              </a:rPr>
              <a:t>查詢平台 </a:t>
            </a:r>
            <a:r>
              <a:rPr kumimoji="0" lang="en-US" altLang="zh-TW" sz="2400" dirty="0">
                <a:solidFill>
                  <a:schemeClr val="bg1"/>
                </a:solidFill>
                <a:latin typeface="+mn-ea"/>
                <a:ea typeface="+mn-ea"/>
                <a:cs typeface="Oswald"/>
              </a:rPr>
              <a:t>https://gotech114.ntust.edu.tw</a:t>
            </a:r>
          </a:p>
        </p:txBody>
      </p:sp>
      <p:sp>
        <p:nvSpPr>
          <p:cNvPr id="4" name="矩形 3">
            <a:extLst>
              <a:ext uri="{FF2B5EF4-FFF2-40B4-BE49-F238E27FC236}">
                <a16:creationId xmlns:a16="http://schemas.microsoft.com/office/drawing/2014/main" id="{E95FAF7A-D9DF-B931-DEE4-5F38EF373369}"/>
              </a:ext>
            </a:extLst>
          </p:cNvPr>
          <p:cNvSpPr/>
          <p:nvPr/>
        </p:nvSpPr>
        <p:spPr>
          <a:xfrm>
            <a:off x="488410" y="689861"/>
            <a:ext cx="11270998" cy="830997"/>
          </a:xfrm>
          <a:prstGeom prst="rect">
            <a:avLst/>
          </a:prstGeom>
          <a:noFill/>
        </p:spPr>
        <p:txBody>
          <a:bodyPr wrap="square">
            <a:spAutoFit/>
          </a:bodyPr>
          <a:lstStyle/>
          <a:p>
            <a:pPr marL="285750" indent="-285750" algn="just">
              <a:spcBef>
                <a:spcPts val="600"/>
              </a:spcBef>
              <a:buFont typeface="Arial" panose="020B0604020202020204" pitchFamily="34" charset="0"/>
              <a:buChar char="•"/>
              <a:tabLst>
                <a:tab pos="4754563" algn="l"/>
              </a:tabLst>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為幫助欲升學技專校院之考生如何準備備審資料，各招生校系將</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甄選入學、技優甄審</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四技申請入學</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等入學管道指引內容公告於</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技專校院招生專業化總辦公室建置之「備審資料準備指引查詢平台」</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供考生查看，亦可透過</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「本會官網／</a:t>
            </a:r>
            <a:r>
              <a:rPr lang="zh-TW" altLang="en-US" sz="1600" b="1" dirty="0">
                <a:solidFill>
                  <a:schemeClr val="accent5">
                    <a:lumMod val="75000"/>
                  </a:schemeClr>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學習歷程檔案專區</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連結查詢。</a:t>
            </a:r>
            <a:endParaRPr lang="zh-TW" altLang="en-US" sz="1600" b="1" dirty="0">
              <a:latin typeface="微軟正黑體" panose="020B0604030504040204" pitchFamily="34" charset="-120"/>
              <a:ea typeface="微軟正黑體" panose="020B0604030504040204" pitchFamily="34" charset="-120"/>
            </a:endParaRPr>
          </a:p>
        </p:txBody>
      </p:sp>
      <p:sp>
        <p:nvSpPr>
          <p:cNvPr id="82" name="矩形 81">
            <a:extLst>
              <a:ext uri="{FF2B5EF4-FFF2-40B4-BE49-F238E27FC236}">
                <a16:creationId xmlns:a16="http://schemas.microsoft.com/office/drawing/2014/main" id="{E8D63159-D0D0-8A7B-3E51-F83018E88E1A}"/>
              </a:ext>
            </a:extLst>
          </p:cNvPr>
          <p:cNvSpPr/>
          <p:nvPr/>
        </p:nvSpPr>
        <p:spPr>
          <a:xfrm>
            <a:off x="528010" y="-508014"/>
            <a:ext cx="11135980" cy="307777"/>
          </a:xfrm>
          <a:prstGeom prst="rect">
            <a:avLst/>
          </a:prstGeom>
          <a:solidFill>
            <a:schemeClr val="accent4">
              <a:lumMod val="20000"/>
              <a:lumOff val="80000"/>
            </a:schemeClr>
          </a:solidFill>
        </p:spPr>
        <p:txBody>
          <a:bodyPr wrap="square">
            <a:spAutoFit/>
          </a:bodyPr>
          <a:lstStyle/>
          <a:p>
            <a:pPr marL="179388" indent="-179388" algn="just">
              <a:spcBef>
                <a:spcPts val="300"/>
              </a:spcBef>
              <a:buFont typeface="Arial" panose="020B0604020202020204" pitchFamily="34" charset="0"/>
              <a:buChar char="•"/>
              <a:tabLst>
                <a:tab pos="4754563" algn="l"/>
              </a:tabLst>
            </a:pP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學年度系統</a:t>
            </a:r>
            <a:r>
              <a:rPr lang="zh-TW" altLang="en-US" sz="14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預計於</a:t>
            </a:r>
            <a:r>
              <a:rPr lang="en-US" altLang="zh-TW" sz="14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sz="14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前開放查詢</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，高三生可先參考</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學年度資料，或查詢招生委員會</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月公告之當學年度招生簡章分則。</a:t>
            </a:r>
            <a:endParaRPr lang="zh-TW" altLang="en-US" sz="1400" b="1" dirty="0">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7AD8D97C-3100-40F9-43B3-4A2D06CC244A}"/>
              </a:ext>
            </a:extLst>
          </p:cNvPr>
          <p:cNvSpPr/>
          <p:nvPr/>
        </p:nvSpPr>
        <p:spPr>
          <a:xfrm>
            <a:off x="162911" y="1813563"/>
            <a:ext cx="6245429" cy="3826494"/>
          </a:xfrm>
          <a:prstGeom prst="rect">
            <a:avLst/>
          </a:prstGeom>
          <a:solidFill>
            <a:schemeClr val="bg1"/>
          </a:solidFill>
          <a:ln w="3175">
            <a:solidFill>
              <a:schemeClr val="tx1">
                <a:lumMod val="50000"/>
                <a:lumOff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8D1473FD-CED6-9CBF-EBE2-5111BD078AF0}"/>
              </a:ext>
            </a:extLst>
          </p:cNvPr>
          <p:cNvPicPr>
            <a:picLocks noChangeAspect="1"/>
          </p:cNvPicPr>
          <p:nvPr/>
        </p:nvPicPr>
        <p:blipFill>
          <a:blip r:embed="rId2"/>
          <a:stretch>
            <a:fillRect/>
          </a:stretch>
        </p:blipFill>
        <p:spPr>
          <a:xfrm>
            <a:off x="214313" y="1845663"/>
            <a:ext cx="6095998" cy="1755268"/>
          </a:xfrm>
          <a:prstGeom prst="rect">
            <a:avLst/>
          </a:prstGeom>
        </p:spPr>
      </p:pic>
      <p:pic>
        <p:nvPicPr>
          <p:cNvPr id="12" name="圖片 11">
            <a:extLst>
              <a:ext uri="{FF2B5EF4-FFF2-40B4-BE49-F238E27FC236}">
                <a16:creationId xmlns:a16="http://schemas.microsoft.com/office/drawing/2014/main" id="{97691D54-86D4-362B-B0A3-D929ED7D082D}"/>
              </a:ext>
            </a:extLst>
          </p:cNvPr>
          <p:cNvPicPr>
            <a:picLocks noChangeAspect="1"/>
          </p:cNvPicPr>
          <p:nvPr/>
        </p:nvPicPr>
        <p:blipFill rotWithShape="1">
          <a:blip r:embed="rId3"/>
          <a:srcRect t="-1" r="5341" b="-2640"/>
          <a:stretch/>
        </p:blipFill>
        <p:spPr>
          <a:xfrm>
            <a:off x="2572848" y="3593759"/>
            <a:ext cx="3737464" cy="329193"/>
          </a:xfrm>
          <a:prstGeom prst="rect">
            <a:avLst/>
          </a:prstGeom>
        </p:spPr>
      </p:pic>
      <p:pic>
        <p:nvPicPr>
          <p:cNvPr id="13" name="圖片 12">
            <a:extLst>
              <a:ext uri="{FF2B5EF4-FFF2-40B4-BE49-F238E27FC236}">
                <a16:creationId xmlns:a16="http://schemas.microsoft.com/office/drawing/2014/main" id="{86B395AD-2E55-6B72-83BF-B8C22248293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572849" y="4052335"/>
            <a:ext cx="3748552" cy="1587722"/>
          </a:xfrm>
          <a:prstGeom prst="rect">
            <a:avLst/>
          </a:prstGeom>
        </p:spPr>
      </p:pic>
      <p:sp>
        <p:nvSpPr>
          <p:cNvPr id="15" name="矩形 14">
            <a:extLst>
              <a:ext uri="{FF2B5EF4-FFF2-40B4-BE49-F238E27FC236}">
                <a16:creationId xmlns:a16="http://schemas.microsoft.com/office/drawing/2014/main" id="{358CD1A6-7126-0BF5-E3BE-743BA6470EF9}"/>
              </a:ext>
            </a:extLst>
          </p:cNvPr>
          <p:cNvSpPr/>
          <p:nvPr/>
        </p:nvSpPr>
        <p:spPr>
          <a:xfrm>
            <a:off x="214313" y="3643515"/>
            <a:ext cx="2251148" cy="329193"/>
          </a:xfrm>
          <a:prstGeom prst="rect">
            <a:avLst/>
          </a:prstGeom>
          <a:solidFill>
            <a:srgbClr val="8D0042"/>
          </a:solidFill>
        </p:spPr>
        <p:txBody>
          <a:bodyPr wrap="square">
            <a:spAutoFit/>
          </a:bodyPr>
          <a:lstStyle/>
          <a:p>
            <a:pPr algn="ctr">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學習歷程檔案專區</a:t>
            </a:r>
          </a:p>
        </p:txBody>
      </p:sp>
      <p:sp>
        <p:nvSpPr>
          <p:cNvPr id="16" name="矩形 15">
            <a:extLst>
              <a:ext uri="{FF2B5EF4-FFF2-40B4-BE49-F238E27FC236}">
                <a16:creationId xmlns:a16="http://schemas.microsoft.com/office/drawing/2014/main" id="{5D7C054C-C309-7F7D-57DC-55DE1B40AB80}"/>
              </a:ext>
            </a:extLst>
          </p:cNvPr>
          <p:cNvSpPr/>
          <p:nvPr/>
        </p:nvSpPr>
        <p:spPr>
          <a:xfrm>
            <a:off x="214313" y="4046262"/>
            <a:ext cx="1415772" cy="293863"/>
          </a:xfrm>
          <a:prstGeom prst="rect">
            <a:avLst/>
          </a:prstGeom>
          <a:noFill/>
        </p:spPr>
        <p:txBody>
          <a:bodyPr wrap="none">
            <a:spAutoFit/>
          </a:bodyPr>
          <a:lstStyle/>
          <a:p>
            <a:pPr>
              <a:lnSpc>
                <a:spcPct val="120000"/>
              </a:lnSpc>
            </a:pPr>
            <a:r>
              <a:rPr lang="zh-TW" altLang="en-US" sz="1200" dirty="0">
                <a:latin typeface="微軟正黑體" panose="020B0604030504040204" pitchFamily="34" charset="-120"/>
                <a:ea typeface="微軟正黑體" panose="020B0604030504040204" pitchFamily="34" charset="-120"/>
              </a:rPr>
              <a:t>關於學習歷程檔案</a:t>
            </a:r>
          </a:p>
        </p:txBody>
      </p:sp>
      <p:sp>
        <p:nvSpPr>
          <p:cNvPr id="17" name="矩形 16">
            <a:extLst>
              <a:ext uri="{FF2B5EF4-FFF2-40B4-BE49-F238E27FC236}">
                <a16:creationId xmlns:a16="http://schemas.microsoft.com/office/drawing/2014/main" id="{F5F06CA1-37B8-B53E-AFA7-53183C0F829C}"/>
              </a:ext>
            </a:extLst>
          </p:cNvPr>
          <p:cNvSpPr/>
          <p:nvPr/>
        </p:nvSpPr>
        <p:spPr>
          <a:xfrm>
            <a:off x="214313" y="4393429"/>
            <a:ext cx="2031325" cy="293863"/>
          </a:xfrm>
          <a:prstGeom prst="rect">
            <a:avLst/>
          </a:prstGeom>
          <a:noFill/>
        </p:spPr>
        <p:txBody>
          <a:bodyPr wrap="none">
            <a:spAutoFit/>
          </a:bodyPr>
          <a:lstStyle/>
          <a:p>
            <a:pPr>
              <a:lnSpc>
                <a:spcPct val="120000"/>
              </a:lnSpc>
            </a:pPr>
            <a:r>
              <a:rPr lang="zh-TW" altLang="en-US" sz="1200" dirty="0">
                <a:latin typeface="微軟正黑體" panose="020B0604030504040204" pitchFamily="34" charset="-120"/>
                <a:ea typeface="微軟正黑體" panose="020B0604030504040204" pitchFamily="34" charset="-120"/>
              </a:rPr>
              <a:t>招生選才參採學習歷程檔案</a:t>
            </a:r>
          </a:p>
        </p:txBody>
      </p:sp>
      <p:sp>
        <p:nvSpPr>
          <p:cNvPr id="18" name="矩形 17">
            <a:extLst>
              <a:ext uri="{FF2B5EF4-FFF2-40B4-BE49-F238E27FC236}">
                <a16:creationId xmlns:a16="http://schemas.microsoft.com/office/drawing/2014/main" id="{D1613829-B56D-65E9-EA5C-7BAF81950F19}"/>
              </a:ext>
            </a:extLst>
          </p:cNvPr>
          <p:cNvSpPr/>
          <p:nvPr/>
        </p:nvSpPr>
        <p:spPr>
          <a:xfrm>
            <a:off x="214313" y="4740596"/>
            <a:ext cx="1415772" cy="293863"/>
          </a:xfrm>
          <a:prstGeom prst="rect">
            <a:avLst/>
          </a:prstGeom>
          <a:noFill/>
        </p:spPr>
        <p:txBody>
          <a:bodyPr wrap="none">
            <a:spAutoFit/>
          </a:bodyPr>
          <a:lstStyle/>
          <a:p>
            <a:pPr>
              <a:lnSpc>
                <a:spcPct val="120000"/>
              </a:lnSpc>
            </a:pPr>
            <a:r>
              <a:rPr lang="zh-TW" altLang="en-US" sz="1200" dirty="0">
                <a:latin typeface="微軟正黑體" panose="020B0604030504040204" pitchFamily="34" charset="-120"/>
                <a:ea typeface="微軟正黑體" panose="020B0604030504040204" pitchFamily="34" charset="-120"/>
              </a:rPr>
              <a:t>學習準備建議方向</a:t>
            </a:r>
          </a:p>
        </p:txBody>
      </p:sp>
      <p:sp>
        <p:nvSpPr>
          <p:cNvPr id="19" name="矩形 18">
            <a:extLst>
              <a:ext uri="{FF2B5EF4-FFF2-40B4-BE49-F238E27FC236}">
                <a16:creationId xmlns:a16="http://schemas.microsoft.com/office/drawing/2014/main" id="{87F9782B-964E-15E2-940E-046ED1817B87}"/>
              </a:ext>
            </a:extLst>
          </p:cNvPr>
          <p:cNvSpPr/>
          <p:nvPr/>
        </p:nvSpPr>
        <p:spPr>
          <a:xfrm>
            <a:off x="214313" y="5087762"/>
            <a:ext cx="2185214" cy="293863"/>
          </a:xfrm>
          <a:prstGeom prst="rect">
            <a:avLst/>
          </a:prstGeom>
          <a:solidFill>
            <a:srgbClr val="E4007F"/>
          </a:solidFill>
        </p:spPr>
        <p:txBody>
          <a:bodyPr wrap="none">
            <a:spAutoFit/>
          </a:bodyPr>
          <a:lstStyle/>
          <a:p>
            <a:pPr>
              <a:lnSpc>
                <a:spcPct val="120000"/>
              </a:lnSpc>
            </a:pPr>
            <a:r>
              <a:rPr lang="zh-TW" altLang="en-US" sz="1200" dirty="0">
                <a:solidFill>
                  <a:schemeClr val="bg1"/>
                </a:solidFill>
                <a:latin typeface="微軟正黑體" panose="020B0604030504040204" pitchFamily="34" charset="-120"/>
                <a:ea typeface="微軟正黑體" panose="020B0604030504040204" pitchFamily="34" charset="-120"/>
              </a:rPr>
              <a:t>備審資料審查重點及準備指引</a:t>
            </a:r>
          </a:p>
        </p:txBody>
      </p:sp>
      <p:cxnSp>
        <p:nvCxnSpPr>
          <p:cNvPr id="20" name="直線接點 19">
            <a:extLst>
              <a:ext uri="{FF2B5EF4-FFF2-40B4-BE49-F238E27FC236}">
                <a16:creationId xmlns:a16="http://schemas.microsoft.com/office/drawing/2014/main" id="{8C00064E-F279-FDCE-1B53-BE80ADA352BE}"/>
              </a:ext>
            </a:extLst>
          </p:cNvPr>
          <p:cNvCxnSpPr/>
          <p:nvPr/>
        </p:nvCxnSpPr>
        <p:spPr>
          <a:xfrm>
            <a:off x="314214" y="4375141"/>
            <a:ext cx="2088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F7583DD-2120-C2FA-547B-D565921BA19E}"/>
              </a:ext>
            </a:extLst>
          </p:cNvPr>
          <p:cNvCxnSpPr/>
          <p:nvPr/>
        </p:nvCxnSpPr>
        <p:spPr>
          <a:xfrm>
            <a:off x="314214" y="4722613"/>
            <a:ext cx="2088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23A8AAE6-6891-1A0F-9CB6-E5AC0BB879C2}"/>
              </a:ext>
            </a:extLst>
          </p:cNvPr>
          <p:cNvCxnSpPr/>
          <p:nvPr/>
        </p:nvCxnSpPr>
        <p:spPr>
          <a:xfrm>
            <a:off x="314214" y="5024060"/>
            <a:ext cx="2088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24D2B3A-1C2A-301D-37B3-BEDDAFA7CCEE}"/>
              </a:ext>
            </a:extLst>
          </p:cNvPr>
          <p:cNvSpPr/>
          <p:nvPr/>
        </p:nvSpPr>
        <p:spPr>
          <a:xfrm>
            <a:off x="196024" y="4071310"/>
            <a:ext cx="2261495" cy="140415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C6AA13CF-9D90-40A4-0980-905428092257}"/>
              </a:ext>
            </a:extLst>
          </p:cNvPr>
          <p:cNvSpPr/>
          <p:nvPr/>
        </p:nvSpPr>
        <p:spPr>
          <a:xfrm>
            <a:off x="2691471" y="5309007"/>
            <a:ext cx="3564137" cy="296767"/>
          </a:xfrm>
          <a:prstGeom prst="roundRect">
            <a:avLst/>
          </a:prstGeom>
          <a:solidFill>
            <a:schemeClr val="bg1"/>
          </a:solidFill>
          <a:ln w="19050">
            <a:solidFill>
              <a:srgbClr val="E4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DA1307B7-D05B-4F81-2763-7E19B1DA8242}"/>
              </a:ext>
            </a:extLst>
          </p:cNvPr>
          <p:cNvSpPr/>
          <p:nvPr/>
        </p:nvSpPr>
        <p:spPr>
          <a:xfrm>
            <a:off x="2863700" y="5315997"/>
            <a:ext cx="3483646" cy="260264"/>
          </a:xfrm>
          <a:prstGeom prst="rect">
            <a:avLst/>
          </a:prstGeom>
          <a:noFill/>
        </p:spPr>
        <p:txBody>
          <a:bodyPr wrap="none">
            <a:spAutoFit/>
          </a:bodyPr>
          <a:lstStyle/>
          <a:p>
            <a:pPr>
              <a:lnSpc>
                <a:spcPct val="120000"/>
              </a:lnSpc>
            </a:pPr>
            <a:r>
              <a:rPr lang="en-US" altLang="zh-TW" sz="1000" dirty="0">
                <a:latin typeface="微軟正黑體" panose="020B0604030504040204" pitchFamily="34" charset="-120"/>
                <a:ea typeface="微軟正黑體" panose="020B0604030504040204" pitchFamily="34" charset="-120"/>
              </a:rPr>
              <a:t>114</a:t>
            </a:r>
            <a:r>
              <a:rPr lang="zh-TW" altLang="en-US" sz="1000" dirty="0">
                <a:latin typeface="微軟正黑體" panose="020B0604030504040204" pitchFamily="34" charset="-120"/>
                <a:ea typeface="微軟正黑體" panose="020B0604030504040204" pitchFamily="34" charset="-120"/>
              </a:rPr>
              <a:t>學年度四技二專各入學管道備審資料準備指引查詢平台</a:t>
            </a:r>
          </a:p>
        </p:txBody>
      </p:sp>
      <p:pic>
        <p:nvPicPr>
          <p:cNvPr id="26" name="圖片 25">
            <a:extLst>
              <a:ext uri="{FF2B5EF4-FFF2-40B4-BE49-F238E27FC236}">
                <a16:creationId xmlns:a16="http://schemas.microsoft.com/office/drawing/2014/main" id="{4B2FAFCD-A090-882F-57C0-CCEB19655B09}"/>
              </a:ext>
            </a:extLst>
          </p:cNvPr>
          <p:cNvPicPr>
            <a:picLocks noChangeAspect="1"/>
          </p:cNvPicPr>
          <p:nvPr/>
        </p:nvPicPr>
        <p:blipFill>
          <a:blip r:embed="rId6"/>
          <a:stretch>
            <a:fillRect/>
          </a:stretch>
        </p:blipFill>
        <p:spPr>
          <a:xfrm>
            <a:off x="2729095" y="5338312"/>
            <a:ext cx="238158" cy="238158"/>
          </a:xfrm>
          <a:prstGeom prst="rect">
            <a:avLst/>
          </a:prstGeom>
        </p:spPr>
      </p:pic>
      <p:sp>
        <p:nvSpPr>
          <p:cNvPr id="27" name="矩形 26">
            <a:extLst>
              <a:ext uri="{FF2B5EF4-FFF2-40B4-BE49-F238E27FC236}">
                <a16:creationId xmlns:a16="http://schemas.microsoft.com/office/drawing/2014/main" id="{793DCF16-A5EB-0CB7-DA4B-DAEC1C8C75B7}"/>
              </a:ext>
            </a:extLst>
          </p:cNvPr>
          <p:cNvSpPr/>
          <p:nvPr/>
        </p:nvSpPr>
        <p:spPr>
          <a:xfrm>
            <a:off x="4194880" y="2089738"/>
            <a:ext cx="923544" cy="4009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73874E24-24B6-3A47-6A3C-FF13C17594B9}"/>
              </a:ext>
            </a:extLst>
          </p:cNvPr>
          <p:cNvSpPr/>
          <p:nvPr/>
        </p:nvSpPr>
        <p:spPr>
          <a:xfrm>
            <a:off x="127374" y="5024838"/>
            <a:ext cx="2358536" cy="4009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2CDFE854-CC90-C731-44FD-93BB0699E000}"/>
              </a:ext>
            </a:extLst>
          </p:cNvPr>
          <p:cNvSpPr/>
          <p:nvPr/>
        </p:nvSpPr>
        <p:spPr>
          <a:xfrm>
            <a:off x="2635036" y="5265297"/>
            <a:ext cx="3712309" cy="127873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478AACC2-E440-DF75-130F-E293637133DF}"/>
              </a:ext>
            </a:extLst>
          </p:cNvPr>
          <p:cNvSpPr/>
          <p:nvPr/>
        </p:nvSpPr>
        <p:spPr>
          <a:xfrm>
            <a:off x="4970259" y="2365817"/>
            <a:ext cx="296332" cy="323973"/>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1</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id="{4A1DC3D4-1CF5-9E3C-DFDB-6EBFBF1B52C8}"/>
              </a:ext>
            </a:extLst>
          </p:cNvPr>
          <p:cNvSpPr/>
          <p:nvPr/>
        </p:nvSpPr>
        <p:spPr>
          <a:xfrm>
            <a:off x="313426" y="5365385"/>
            <a:ext cx="296332" cy="323973"/>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2</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32" name="矩形 31">
            <a:extLst>
              <a:ext uri="{FF2B5EF4-FFF2-40B4-BE49-F238E27FC236}">
                <a16:creationId xmlns:a16="http://schemas.microsoft.com/office/drawing/2014/main" id="{1827B767-303C-FC9D-809B-99589B6D21B5}"/>
              </a:ext>
            </a:extLst>
          </p:cNvPr>
          <p:cNvSpPr/>
          <p:nvPr/>
        </p:nvSpPr>
        <p:spPr>
          <a:xfrm>
            <a:off x="5506873" y="5024060"/>
            <a:ext cx="296332" cy="323973"/>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3</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grpSp>
        <p:nvGrpSpPr>
          <p:cNvPr id="33" name="群組 32">
            <a:extLst>
              <a:ext uri="{FF2B5EF4-FFF2-40B4-BE49-F238E27FC236}">
                <a16:creationId xmlns:a16="http://schemas.microsoft.com/office/drawing/2014/main" id="{2FED4EB5-5389-EBD6-7BFC-E78734C355B7}"/>
              </a:ext>
            </a:extLst>
          </p:cNvPr>
          <p:cNvGrpSpPr/>
          <p:nvPr/>
        </p:nvGrpSpPr>
        <p:grpSpPr>
          <a:xfrm>
            <a:off x="6494853" y="1843212"/>
            <a:ext cx="5513222" cy="3260759"/>
            <a:chOff x="6506925" y="2070985"/>
            <a:chExt cx="5513222" cy="3260759"/>
          </a:xfrm>
        </p:grpSpPr>
        <p:sp>
          <p:nvSpPr>
            <p:cNvPr id="34" name="矩形 33">
              <a:extLst>
                <a:ext uri="{FF2B5EF4-FFF2-40B4-BE49-F238E27FC236}">
                  <a16:creationId xmlns:a16="http://schemas.microsoft.com/office/drawing/2014/main" id="{6200D2E4-010B-D746-B07C-D95E36F1067F}"/>
                </a:ext>
              </a:extLst>
            </p:cNvPr>
            <p:cNvSpPr/>
            <p:nvPr/>
          </p:nvSpPr>
          <p:spPr>
            <a:xfrm>
              <a:off x="6506925" y="2070985"/>
              <a:ext cx="5513222" cy="3260759"/>
            </a:xfrm>
            <a:prstGeom prst="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564F2569-2259-0666-5164-60311C662C40}"/>
                </a:ext>
              </a:extLst>
            </p:cNvPr>
            <p:cNvSpPr/>
            <p:nvPr/>
          </p:nvSpPr>
          <p:spPr>
            <a:xfrm>
              <a:off x="6632176" y="2169811"/>
              <a:ext cx="5228391" cy="1701477"/>
            </a:xfrm>
            <a:prstGeom prst="rect">
              <a:avLst/>
            </a:prstGeom>
            <a:solidFill>
              <a:srgbClr val="F0F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A71DF456-E9A6-FDCA-387C-ADC8F2E6DCCC}"/>
                </a:ext>
              </a:extLst>
            </p:cNvPr>
            <p:cNvPicPr>
              <a:picLocks noChangeAspect="1"/>
            </p:cNvPicPr>
            <p:nvPr/>
          </p:nvPicPr>
          <p:blipFill>
            <a:blip r:embed="rId7"/>
            <a:stretch>
              <a:fillRect/>
            </a:stretch>
          </p:blipFill>
          <p:spPr>
            <a:xfrm>
              <a:off x="6880743" y="2178187"/>
              <a:ext cx="4636034" cy="3107328"/>
            </a:xfrm>
            <a:prstGeom prst="rect">
              <a:avLst/>
            </a:prstGeom>
          </p:spPr>
        </p:pic>
      </p:grpSp>
      <p:sp>
        <p:nvSpPr>
          <p:cNvPr id="37" name="文字方塊 36">
            <a:extLst>
              <a:ext uri="{FF2B5EF4-FFF2-40B4-BE49-F238E27FC236}">
                <a16:creationId xmlns:a16="http://schemas.microsoft.com/office/drawing/2014/main" id="{C1201A5B-3514-805F-96AF-A45932FADC8F}"/>
              </a:ext>
            </a:extLst>
          </p:cNvPr>
          <p:cNvSpPr txBox="1"/>
          <p:nvPr/>
        </p:nvSpPr>
        <p:spPr>
          <a:xfrm>
            <a:off x="7202226" y="5253740"/>
            <a:ext cx="1132030" cy="307777"/>
          </a:xfrm>
          <a:prstGeom prst="rect">
            <a:avLst/>
          </a:prstGeom>
          <a:noFill/>
        </p:spPr>
        <p:txBody>
          <a:bodyPr wrap="square">
            <a:spAutoFit/>
          </a:bodyPr>
          <a:lstStyle/>
          <a:p>
            <a:pPr algn="just"/>
            <a:r>
              <a:rPr lang="zh-TW" altLang="zh-TW" sz="1400" b="1" kern="100" spc="75" dirty="0">
                <a:effectLst/>
                <a:latin typeface="Times New Roman" panose="02020603050405020304" pitchFamily="18" charset="0"/>
                <a:ea typeface="微軟正黑體" panose="020B0604030504040204" pitchFamily="34" charset="-120"/>
                <a:cs typeface="Poppins" panose="00000500000000000000" pitchFamily="2" charset="0"/>
              </a:rPr>
              <a:t>資料來源：</a:t>
            </a:r>
            <a:endParaRPr lang="zh-TW" alt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9" name="文字方塊 38">
            <a:extLst>
              <a:ext uri="{FF2B5EF4-FFF2-40B4-BE49-F238E27FC236}">
                <a16:creationId xmlns:a16="http://schemas.microsoft.com/office/drawing/2014/main" id="{F6BABC4D-9114-46D5-833C-7FA270274DBE}"/>
              </a:ext>
            </a:extLst>
          </p:cNvPr>
          <p:cNvSpPr txBox="1"/>
          <p:nvPr/>
        </p:nvSpPr>
        <p:spPr>
          <a:xfrm>
            <a:off x="8794899" y="5172929"/>
            <a:ext cx="2312630" cy="276999"/>
          </a:xfrm>
          <a:prstGeom prst="rect">
            <a:avLst/>
          </a:prstGeom>
          <a:noFill/>
        </p:spPr>
        <p:txBody>
          <a:bodyPr wrap="square">
            <a:spAutoFit/>
          </a:bodyPr>
          <a:lstStyle/>
          <a:p>
            <a:pPr algn="just"/>
            <a:r>
              <a:rPr lang="zh-TW" altLang="zh-TW" sz="1200" b="1" kern="100" spc="75" dirty="0">
                <a:effectLst/>
                <a:latin typeface="Times New Roman" panose="02020603050405020304" pitchFamily="18" charset="0"/>
                <a:ea typeface="微軟正黑體" panose="020B0604030504040204" pitchFamily="34" charset="-120"/>
                <a:cs typeface="Poppins" panose="00000500000000000000" pitchFamily="2" charset="0"/>
              </a:rPr>
              <a:t>技專校院招生專業化總辦公室</a:t>
            </a:r>
            <a:endParaRPr lang="zh-TW" altLang="zh-TW" sz="12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1" name="圖片 40">
            <a:extLst>
              <a:ext uri="{FF2B5EF4-FFF2-40B4-BE49-F238E27FC236}">
                <a16:creationId xmlns:a16="http://schemas.microsoft.com/office/drawing/2014/main" id="{186400C4-75CD-109D-02FE-53151ED27FC3}"/>
              </a:ext>
            </a:extLst>
          </p:cNvPr>
          <p:cNvPicPr>
            <a:picLocks noChangeAspect="1"/>
          </p:cNvPicPr>
          <p:nvPr/>
        </p:nvPicPr>
        <p:blipFill rotWithShape="1">
          <a:blip r:embed="rId8"/>
          <a:srcRect t="4058"/>
          <a:stretch/>
        </p:blipFill>
        <p:spPr>
          <a:xfrm>
            <a:off x="8266696" y="5192684"/>
            <a:ext cx="549751" cy="517584"/>
          </a:xfrm>
          <a:prstGeom prst="rect">
            <a:avLst/>
          </a:prstGeom>
        </p:spPr>
      </p:pic>
      <p:sp>
        <p:nvSpPr>
          <p:cNvPr id="42" name="矩形 41">
            <a:extLst>
              <a:ext uri="{FF2B5EF4-FFF2-40B4-BE49-F238E27FC236}">
                <a16:creationId xmlns:a16="http://schemas.microsoft.com/office/drawing/2014/main" id="{B90535E4-FE76-C95B-17D7-39E621187140}"/>
              </a:ext>
            </a:extLst>
          </p:cNvPr>
          <p:cNvSpPr/>
          <p:nvPr/>
        </p:nvSpPr>
        <p:spPr>
          <a:xfrm>
            <a:off x="8876834" y="5632880"/>
            <a:ext cx="2160000" cy="108000"/>
          </a:xfrm>
          <a:prstGeom prst="rect">
            <a:avLst/>
          </a:prstGeom>
          <a:solidFill>
            <a:srgbClr val="005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圓角矩形 70">
            <a:extLst>
              <a:ext uri="{FF2B5EF4-FFF2-40B4-BE49-F238E27FC236}">
                <a16:creationId xmlns:a16="http://schemas.microsoft.com/office/drawing/2014/main" id="{D8456671-9F7B-A63A-0007-E4CA211AA178}"/>
              </a:ext>
            </a:extLst>
          </p:cNvPr>
          <p:cNvSpPr/>
          <p:nvPr/>
        </p:nvSpPr>
        <p:spPr>
          <a:xfrm>
            <a:off x="8809965" y="5436154"/>
            <a:ext cx="2088000" cy="25072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BD95DD27-4195-45D2-10A4-547E8B825845}"/>
              </a:ext>
            </a:extLst>
          </p:cNvPr>
          <p:cNvSpPr txBox="1"/>
          <p:nvPr/>
        </p:nvSpPr>
        <p:spPr>
          <a:xfrm>
            <a:off x="8885941" y="5430712"/>
            <a:ext cx="1955343" cy="261610"/>
          </a:xfrm>
          <a:prstGeom prst="rect">
            <a:avLst/>
          </a:prstGeom>
          <a:noFill/>
        </p:spPr>
        <p:txBody>
          <a:bodyPr wrap="square" rtlCol="0">
            <a:spAutoFit/>
          </a:bodyPr>
          <a:lstStyle/>
          <a:p>
            <a:r>
              <a:rPr lang="en-US" altLang="zh-TW" sz="1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https://tvea.ntust.edu.tw</a:t>
            </a:r>
            <a:endParaRPr lang="zh-TW" altLang="en-US" sz="1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5" name="圓角矩形 36">
            <a:extLst>
              <a:ext uri="{FF2B5EF4-FFF2-40B4-BE49-F238E27FC236}">
                <a16:creationId xmlns:a16="http://schemas.microsoft.com/office/drawing/2014/main" id="{5FE20B19-6FF8-BC5C-1AC0-2E8DABE63CB5}"/>
              </a:ext>
            </a:extLst>
          </p:cNvPr>
          <p:cNvSpPr/>
          <p:nvPr/>
        </p:nvSpPr>
        <p:spPr>
          <a:xfrm>
            <a:off x="11109523" y="5085155"/>
            <a:ext cx="808121" cy="773739"/>
          </a:xfrm>
          <a:prstGeom prst="roundRect">
            <a:avLst>
              <a:gd name="adj" fmla="val 10323"/>
            </a:avLst>
          </a:prstGeom>
          <a:solidFill>
            <a:schemeClr val="bg1"/>
          </a:solidFill>
          <a:ln w="38100">
            <a:solidFill>
              <a:srgbClr val="005B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6" name="圖片 45">
            <a:extLst>
              <a:ext uri="{FF2B5EF4-FFF2-40B4-BE49-F238E27FC236}">
                <a16:creationId xmlns:a16="http://schemas.microsoft.com/office/drawing/2014/main" id="{72759653-7063-9FFE-11BF-CE872C35DB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1008" y="5120921"/>
            <a:ext cx="707393" cy="709087"/>
          </a:xfrm>
          <a:prstGeom prst="rect">
            <a:avLst/>
          </a:prstGeom>
        </p:spPr>
      </p:pic>
      <p:sp>
        <p:nvSpPr>
          <p:cNvPr id="47" name="弧形 46">
            <a:extLst>
              <a:ext uri="{FF2B5EF4-FFF2-40B4-BE49-F238E27FC236}">
                <a16:creationId xmlns:a16="http://schemas.microsoft.com/office/drawing/2014/main" id="{79BD8C1A-14D7-AD35-64B1-7DA83ED93D69}"/>
              </a:ext>
            </a:extLst>
          </p:cNvPr>
          <p:cNvSpPr/>
          <p:nvPr/>
        </p:nvSpPr>
        <p:spPr>
          <a:xfrm rot="14259235">
            <a:off x="6810583" y="3598686"/>
            <a:ext cx="492068" cy="2480373"/>
          </a:xfrm>
          <a:prstGeom prst="arc">
            <a:avLst>
              <a:gd name="adj1" fmla="val 16513583"/>
              <a:gd name="adj2" fmla="val 1733289"/>
            </a:avLst>
          </a:prstGeom>
          <a:ln w="38100">
            <a:solidFill>
              <a:srgbClr val="00B0F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rgbClr val="FF00FF"/>
              </a:solidFill>
            </a:endParaRPr>
          </a:p>
        </p:txBody>
      </p:sp>
      <p:sp>
        <p:nvSpPr>
          <p:cNvPr id="48" name="矩形 47">
            <a:extLst>
              <a:ext uri="{FF2B5EF4-FFF2-40B4-BE49-F238E27FC236}">
                <a16:creationId xmlns:a16="http://schemas.microsoft.com/office/drawing/2014/main" id="{48DEF4CB-A821-A9A7-0C5F-3C6217AD5B28}"/>
              </a:ext>
            </a:extLst>
          </p:cNvPr>
          <p:cNvSpPr/>
          <p:nvPr/>
        </p:nvSpPr>
        <p:spPr>
          <a:xfrm>
            <a:off x="2732100" y="6350140"/>
            <a:ext cx="3096000" cy="108000"/>
          </a:xfrm>
          <a:prstGeom prst="rect">
            <a:avLst/>
          </a:prstGeom>
          <a:solidFill>
            <a:srgbClr val="0051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70">
            <a:extLst>
              <a:ext uri="{FF2B5EF4-FFF2-40B4-BE49-F238E27FC236}">
                <a16:creationId xmlns:a16="http://schemas.microsoft.com/office/drawing/2014/main" id="{D521CCE3-CC4D-8C8C-2128-71DEC8F1B0DB}"/>
              </a:ext>
            </a:extLst>
          </p:cNvPr>
          <p:cNvSpPr/>
          <p:nvPr/>
        </p:nvSpPr>
        <p:spPr>
          <a:xfrm>
            <a:off x="2808995" y="6153414"/>
            <a:ext cx="2700000" cy="250726"/>
          </a:xfrm>
          <a:prstGeom prst="roundRect">
            <a:avLst>
              <a:gd name="adj" fmla="val 0"/>
            </a:avLst>
          </a:prstGeom>
          <a:solidFill>
            <a:srgbClr val="00B5C7"/>
          </a:soli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49">
            <a:extLst>
              <a:ext uri="{FF2B5EF4-FFF2-40B4-BE49-F238E27FC236}">
                <a16:creationId xmlns:a16="http://schemas.microsoft.com/office/drawing/2014/main" id="{4BDCCB55-29BF-284B-EC8B-BD1C0A192493}"/>
              </a:ext>
            </a:extLst>
          </p:cNvPr>
          <p:cNvSpPr txBox="1"/>
          <p:nvPr/>
        </p:nvSpPr>
        <p:spPr>
          <a:xfrm>
            <a:off x="2755729" y="6058536"/>
            <a:ext cx="2784244" cy="339837"/>
          </a:xfrm>
          <a:prstGeom prst="rect">
            <a:avLst/>
          </a:prstGeom>
          <a:noFill/>
        </p:spPr>
        <p:txBody>
          <a:bodyPr wrap="square">
            <a:spAutoFit/>
          </a:bodyPr>
          <a:lstStyle/>
          <a:p>
            <a:pPr algn="r">
              <a:lnSpc>
                <a:spcPts val="2200"/>
              </a:lnSpc>
            </a:pPr>
            <a:r>
              <a:rPr lang="en-US" altLang="zh-TW" sz="1200" b="1" kern="100" spc="75" dirty="0">
                <a:solidFill>
                  <a:schemeClr val="bg1"/>
                </a:solidFill>
                <a:effectLst/>
                <a:latin typeface="微軟正黑體" panose="020B0604030504040204" pitchFamily="34" charset="-120"/>
                <a:ea typeface="標楷體" panose="03000509000000000000" pitchFamily="65" charset="-120"/>
                <a:cs typeface="Poppins" panose="00000500000000000000" pitchFamily="2" charset="0"/>
              </a:rPr>
              <a:t>https://gotech114.ntust.edu.tw</a:t>
            </a:r>
            <a:endParaRPr lang="zh-TW" altLang="zh-TW" sz="12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1" name="圓角矩形 72">
            <a:extLst>
              <a:ext uri="{FF2B5EF4-FFF2-40B4-BE49-F238E27FC236}">
                <a16:creationId xmlns:a16="http://schemas.microsoft.com/office/drawing/2014/main" id="{50F43D6C-ABCF-CFB0-7BA0-C0A697DA9DBE}"/>
              </a:ext>
            </a:extLst>
          </p:cNvPr>
          <p:cNvSpPr/>
          <p:nvPr/>
        </p:nvSpPr>
        <p:spPr>
          <a:xfrm>
            <a:off x="5576016" y="5749549"/>
            <a:ext cx="714714" cy="714714"/>
          </a:xfrm>
          <a:prstGeom prst="roundRect">
            <a:avLst>
              <a:gd name="adj" fmla="val 5795"/>
            </a:avLst>
          </a:prstGeom>
          <a:solidFill>
            <a:srgbClr val="00B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2" name="圖片 51">
            <a:extLst>
              <a:ext uri="{FF2B5EF4-FFF2-40B4-BE49-F238E27FC236}">
                <a16:creationId xmlns:a16="http://schemas.microsoft.com/office/drawing/2014/main" id="{C3B82059-DC0B-5580-3161-5DFD03F561D2}"/>
              </a:ext>
            </a:extLst>
          </p:cNvPr>
          <p:cNvPicPr>
            <a:picLocks noChangeAspect="1"/>
          </p:cNvPicPr>
          <p:nvPr/>
        </p:nvPicPr>
        <p:blipFill rotWithShape="1">
          <a:blip r:embed="rId10">
            <a:extLst>
              <a:ext uri="{28A0092B-C50C-407E-A947-70E740481C1C}">
                <a14:useLocalDpi xmlns:a14="http://schemas.microsoft.com/office/drawing/2010/main" val="0"/>
              </a:ext>
            </a:extLst>
          </a:blip>
          <a:srcRect l="6133" t="6443" r="6343" b="6026"/>
          <a:stretch/>
        </p:blipFill>
        <p:spPr>
          <a:xfrm>
            <a:off x="5616445" y="5788453"/>
            <a:ext cx="632722" cy="632778"/>
          </a:xfrm>
          <a:prstGeom prst="rect">
            <a:avLst/>
          </a:prstGeom>
        </p:spPr>
      </p:pic>
      <p:pic>
        <p:nvPicPr>
          <p:cNvPr id="53" name="圖片 52">
            <a:extLst>
              <a:ext uri="{FF2B5EF4-FFF2-40B4-BE49-F238E27FC236}">
                <a16:creationId xmlns:a16="http://schemas.microsoft.com/office/drawing/2014/main" id="{EAE602D1-2435-7561-A9AB-65A2574E0C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4080431" y="5558336"/>
            <a:ext cx="896871" cy="633281"/>
          </a:xfrm>
          <a:prstGeom prst="rect">
            <a:avLst/>
          </a:prstGeom>
        </p:spPr>
      </p:pic>
    </p:spTree>
    <p:extLst>
      <p:ext uri="{BB962C8B-B14F-4D97-AF65-F5344CB8AC3E}">
        <p14:creationId xmlns:p14="http://schemas.microsoft.com/office/powerpoint/2010/main" val="37133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2530" name="內容版面配置區 2"/>
          <p:cNvSpPr txBox="1">
            <a:spLocks noGrp="1"/>
          </p:cNvSpPr>
          <p:nvPr>
            <p:ph idx="1"/>
          </p:nvPr>
        </p:nvSpPr>
        <p:spPr>
          <a:xfrm>
            <a:off x="3143672" y="1979548"/>
            <a:ext cx="7200800" cy="2889612"/>
          </a:xfrm>
        </p:spPr>
        <p:txBody>
          <a:bodyPr anchor="t"/>
          <a:lstStyle/>
          <a:p>
            <a:pPr marL="342900" indent="-342900">
              <a:spcBef>
                <a:spcPts val="363"/>
              </a:spcBef>
              <a:buFont typeface="Wingdings" panose="05000000000000000000" pitchFamily="2" charset="2"/>
              <a:buChar char="p"/>
            </a:pPr>
            <a:r>
              <a:rPr lang="zh-TW" altLang="en-US" b="1" dirty="0">
                <a:solidFill>
                  <a:srgbClr val="FFFF00"/>
                </a:solidFill>
                <a:latin typeface="微軟正黑體" panose="020B0604030504040204" pitchFamily="34" charset="-120"/>
                <a:ea typeface="微軟正黑體" panose="020B0604030504040204" pitchFamily="34" charset="-120"/>
                <a:sym typeface="Roboto Condensed"/>
              </a:rPr>
              <a:t>報名日期：</a:t>
            </a:r>
            <a:r>
              <a:rPr lang="en-US" altLang="zh-TW" b="1" dirty="0">
                <a:solidFill>
                  <a:srgbClr val="FFFF00"/>
                </a:solidFill>
                <a:latin typeface="微軟正黑體" panose="020B0604030504040204" pitchFamily="34" charset="-120"/>
                <a:ea typeface="微軟正黑體" panose="020B0604030504040204" pitchFamily="34" charset="-120"/>
                <a:sym typeface="Roboto Condensed"/>
              </a:rPr>
              <a:t>113/12/6-18</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報名</a:t>
            </a:r>
            <a:r>
              <a:rPr lang="zh-TW" altLang="en-US" b="1" dirty="0">
                <a:solidFill>
                  <a:schemeClr val="bg1"/>
                </a:solidFill>
                <a:latin typeface="微軟正黑體" panose="020B0604030504040204" pitchFamily="34" charset="-120"/>
                <a:ea typeface="微軟正黑體" panose="020B0604030504040204" pitchFamily="34" charset="-120"/>
              </a:rPr>
              <a:t>方式：應屆畢業生由學校集體報名、個人網路報名</a:t>
            </a:r>
            <a:endParaRPr lang="en-US" altLang="zh-TW" b="1" dirty="0">
              <a:solidFill>
                <a:schemeClr val="bg1"/>
              </a:solidFill>
              <a:latin typeface="微軟正黑體" panose="020B0604030504040204" pitchFamily="34" charset="-120"/>
              <a:ea typeface="微軟正黑體" panose="020B0604030504040204" pitchFamily="34" charset="-120"/>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rPr>
              <a:t>報名結果查詢：</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114</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年</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月上旬</a:t>
            </a:r>
            <a:endParaRPr lang="en-US" altLang="zh-TW" b="1" dirty="0">
              <a:solidFill>
                <a:schemeClr val="bg1"/>
              </a:solidFill>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endParaRPr lang="en-US" altLang="zh-TW" b="1" dirty="0">
              <a:solidFill>
                <a:schemeClr val="bg1"/>
              </a:solidFill>
              <a:latin typeface="微軟正黑體" panose="020B0604030504040204" pitchFamily="34" charset="-120"/>
              <a:ea typeface="微軟正黑體" panose="020B0604030504040204" pitchFamily="34" charset="-120"/>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寄發准考證：</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114</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年</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3</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月</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19</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日</a:t>
            </a:r>
            <a:endParaRPr lang="en-US" altLang="zh-TW" b="1" dirty="0">
              <a:solidFill>
                <a:schemeClr val="bg1"/>
              </a:solidFill>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考試日期：</a:t>
            </a:r>
            <a:r>
              <a:rPr lang="en-US" altLang="zh-TW" b="1" dirty="0">
                <a:solidFill>
                  <a:srgbClr val="FFFF00"/>
                </a:solidFill>
                <a:latin typeface="微軟正黑體" panose="020B0604030504040204" pitchFamily="34" charset="-120"/>
                <a:ea typeface="微軟正黑體" panose="020B0604030504040204" pitchFamily="34" charset="-120"/>
              </a:rPr>
              <a:t>114</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4</a:t>
            </a:r>
            <a:r>
              <a:rPr lang="zh-TW" altLang="en-US" b="1" dirty="0">
                <a:solidFill>
                  <a:srgbClr val="FFFF00"/>
                </a:solidFill>
                <a:latin typeface="微軟正黑體" panose="020B0604030504040204" pitchFamily="34" charset="-120"/>
                <a:ea typeface="微軟正黑體" panose="020B0604030504040204" pitchFamily="34" charset="-120"/>
              </a:rPr>
              <a:t>月</a:t>
            </a:r>
            <a:r>
              <a:rPr lang="en-US" altLang="zh-TW" b="1" dirty="0">
                <a:solidFill>
                  <a:srgbClr val="FFFF00"/>
                </a:solidFill>
                <a:latin typeface="微軟正黑體" panose="020B0604030504040204" pitchFamily="34" charset="-120"/>
                <a:ea typeface="微軟正黑體" panose="020B0604030504040204" pitchFamily="34" charset="-120"/>
              </a:rPr>
              <a:t>26</a:t>
            </a:r>
            <a:r>
              <a:rPr lang="zh-TW" altLang="en-US" b="1" dirty="0">
                <a:solidFill>
                  <a:srgbClr val="FFFF00"/>
                </a:solidFill>
                <a:latin typeface="微軟正黑體" panose="020B0604030504040204" pitchFamily="34" charset="-120"/>
                <a:ea typeface="微軟正黑體" panose="020B0604030504040204" pitchFamily="34" charset="-120"/>
              </a:rPr>
              <a:t>、</a:t>
            </a:r>
            <a:r>
              <a:rPr lang="en-US" altLang="zh-TW" b="1" dirty="0">
                <a:solidFill>
                  <a:srgbClr val="FFFF00"/>
                </a:solidFill>
                <a:latin typeface="微軟正黑體" panose="020B0604030504040204" pitchFamily="34" charset="-120"/>
                <a:ea typeface="微軟正黑體" panose="020B0604030504040204" pitchFamily="34" charset="-120"/>
              </a:rPr>
              <a:t>27</a:t>
            </a:r>
            <a:r>
              <a:rPr lang="zh-TW" altLang="en-US" b="1" dirty="0">
                <a:solidFill>
                  <a:srgbClr val="FFFF00"/>
                </a:solidFill>
                <a:latin typeface="微軟正黑體" panose="020B0604030504040204" pitchFamily="34" charset="-120"/>
                <a:ea typeface="微軟正黑體" panose="020B0604030504040204" pitchFamily="34" charset="-120"/>
              </a:rPr>
              <a:t>日</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週六、日</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考試科目：國文、英文、數學、專業科目</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一</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、專業科目</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二</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成績單</a:t>
            </a:r>
            <a:r>
              <a:rPr lang="en-US" altLang="zh-TW" b="1" dirty="0">
                <a:solidFill>
                  <a:srgbClr val="FFFF00"/>
                </a:solidFill>
                <a:latin typeface="微軟正黑體" panose="020B0604030504040204" pitchFamily="34" charset="-120"/>
                <a:ea typeface="微軟正黑體" panose="020B0604030504040204" pitchFamily="34" charset="-120"/>
              </a:rPr>
              <a:t>114</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5</a:t>
            </a:r>
            <a:r>
              <a:rPr lang="zh-TW" altLang="en-US" b="1" dirty="0">
                <a:solidFill>
                  <a:srgbClr val="FFFF00"/>
                </a:solidFill>
                <a:latin typeface="微軟正黑體" panose="020B0604030504040204" pitchFamily="34" charset="-120"/>
                <a:ea typeface="微軟正黑體" panose="020B0604030504040204" pitchFamily="34" charset="-120"/>
              </a:rPr>
              <a:t>月</a:t>
            </a:r>
            <a:r>
              <a:rPr lang="en-US" altLang="zh-TW" b="1" dirty="0">
                <a:solidFill>
                  <a:srgbClr val="FFFF00"/>
                </a:solidFill>
                <a:latin typeface="微軟正黑體" panose="020B0604030504040204" pitchFamily="34" charset="-120"/>
                <a:ea typeface="微軟正黑體" panose="020B0604030504040204" pitchFamily="34" charset="-120"/>
              </a:rPr>
              <a:t>15</a:t>
            </a:r>
            <a:r>
              <a:rPr lang="zh-TW" altLang="en-US" b="1" dirty="0">
                <a:solidFill>
                  <a:srgbClr val="FFFF00"/>
                </a:solidFill>
                <a:latin typeface="微軟正黑體" panose="020B0604030504040204" pitchFamily="34" charset="-120"/>
                <a:ea typeface="微軟正黑體" panose="020B0604030504040204" pitchFamily="34" charset="-120"/>
              </a:rPr>
              <a:t>日</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寄發、</a:t>
            </a:r>
            <a:r>
              <a:rPr lang="zh-TW" altLang="en-US"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當日</a:t>
            </a:r>
            <a:r>
              <a:rPr lang="en-US" altLang="zh-TW"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14:00</a:t>
            </a:r>
            <a:r>
              <a:rPr lang="zh-TW" altLang="en-US"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起開放網路查詢</a:t>
            </a:r>
            <a:endParaRPr lang="en-US" altLang="zh-TW"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endParaRPr lang="en-US" altLang="zh-TW" b="1" dirty="0">
              <a:solidFill>
                <a:schemeClr val="tx1"/>
              </a:solidFill>
              <a:latin typeface="微軟正黑體" panose="020B0604030504040204" pitchFamily="34" charset="-120"/>
              <a:ea typeface="微軟正黑體" panose="020B0604030504040204" pitchFamily="34" charset="-120"/>
              <a:sym typeface="Roboto Condensed"/>
            </a:endParaRPr>
          </a:p>
        </p:txBody>
      </p:sp>
      <p:sp>
        <p:nvSpPr>
          <p:cNvPr id="8" name="矩形 7"/>
          <p:cNvSpPr/>
          <p:nvPr/>
        </p:nvSpPr>
        <p:spPr>
          <a:xfrm>
            <a:off x="1838481" y="2054992"/>
            <a:ext cx="1223412"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報        名 </a:t>
            </a:r>
            <a:endParaRPr kumimoji="1" lang="zh-TW" altLang="en-US" sz="1800" b="0"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9" name="矩形 8"/>
          <p:cNvSpPr/>
          <p:nvPr/>
        </p:nvSpPr>
        <p:spPr>
          <a:xfrm>
            <a:off x="1838481" y="3491716"/>
            <a:ext cx="120659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考        試 </a:t>
            </a:r>
            <a:endParaRPr kumimoji="1" lang="zh-TW" altLang="en-US" sz="1800" b="0"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14" name="矩形 13"/>
          <p:cNvSpPr/>
          <p:nvPr/>
        </p:nvSpPr>
        <p:spPr>
          <a:xfrm>
            <a:off x="1821663" y="1165950"/>
            <a:ext cx="1223412" cy="369332"/>
          </a:xfrm>
          <a:prstGeom prst="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簡章發售 </a:t>
            </a:r>
            <a:endParaRPr kumimoji="1" lang="zh-TW" altLang="en-US" sz="1800" b="0"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4" name="矩形 3"/>
          <p:cNvSpPr/>
          <p:nvPr/>
        </p:nvSpPr>
        <p:spPr>
          <a:xfrm>
            <a:off x="3143672" y="1115452"/>
            <a:ext cx="8193269" cy="707886"/>
          </a:xfrm>
          <a:prstGeom prst="rect">
            <a:avLst/>
          </a:prstGeom>
        </p:spPr>
        <p:txBody>
          <a:bodyPr wrap="non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113</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年</a:t>
            </a:r>
            <a:r>
              <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11</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月中旬發售</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，現場購買僅在</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雲科大校門</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或</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統測中心</a:t>
            </a:r>
            <a:r>
              <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1F</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服務台</a:t>
            </a:r>
            <a:endPar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可網站訂購或</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免費下載</a:t>
            </a:r>
            <a:endParaRPr kumimoji="1" lang="zh-TW" altLang="en-US" sz="2000" b="0"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mn-cs"/>
            </a:endParaRPr>
          </a:p>
        </p:txBody>
      </p:sp>
      <p:sp>
        <p:nvSpPr>
          <p:cNvPr id="16" name="標題 1"/>
          <p:cNvSpPr txBox="1">
            <a:spLocks/>
          </p:cNvSpPr>
          <p:nvPr/>
        </p:nvSpPr>
        <p:spPr>
          <a:xfrm>
            <a:off x="263352" y="0"/>
            <a:ext cx="10404648" cy="827426"/>
          </a:xfrm>
          <a:prstGeom prst="homePlate">
            <a:avLst>
              <a:gd name="adj" fmla="val 0"/>
            </a:avLst>
          </a:prstGeom>
          <a:solidFill>
            <a:schemeClr val="accent1">
              <a:lumMod val="75000"/>
            </a:schemeClr>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微軟正黑體"/>
                <a:ea typeface="微軟正黑體"/>
                <a:cs typeface="Oswald"/>
              </a:rPr>
              <a:t>四技二專統一入學測驗</a:t>
            </a:r>
            <a:r>
              <a:rPr kumimoji="0" lang="zh-TW" altLang="en-US" sz="2800" b="1" i="0" u="none" strike="noStrike" kern="1200" cap="none" spc="0" normalizeH="0" baseline="0" noProof="0" dirty="0">
                <a:ln>
                  <a:noFill/>
                </a:ln>
                <a:solidFill>
                  <a:prstClr val="white"/>
                </a:solidFill>
                <a:effectLst/>
                <a:uLnTx/>
                <a:uFillTx/>
                <a:latin typeface="微軟正黑體"/>
                <a:ea typeface="微軟正黑體"/>
                <a:cs typeface="Oswald"/>
              </a:rPr>
              <a:t>簡介</a:t>
            </a:r>
            <a:endParaRPr kumimoji="0" lang="zh-TW" altLang="en-US" sz="2800" b="1" i="0" u="none" strike="noStrike" kern="1200" cap="none" spc="0" normalizeH="0" baseline="0" noProof="0" dirty="0">
              <a:ln>
                <a:noFill/>
              </a:ln>
              <a:solidFill>
                <a:prstClr val="white"/>
              </a:solidFill>
              <a:effectLst/>
              <a:uLnTx/>
              <a:uFillTx/>
              <a:latin typeface="微軟正黑體"/>
              <a:ea typeface="微軟正黑體"/>
              <a:cs typeface="Oswald"/>
              <a:sym typeface="Oswald"/>
            </a:endParaRPr>
          </a:p>
        </p:txBody>
      </p:sp>
      <p:sp>
        <p:nvSpPr>
          <p:cNvPr id="3" name="文字方塊 2"/>
          <p:cNvSpPr txBox="1"/>
          <p:nvPr/>
        </p:nvSpPr>
        <p:spPr>
          <a:xfrm>
            <a:off x="8876289" y="505988"/>
            <a:ext cx="1737030" cy="408623"/>
          </a:xfrm>
          <a:prstGeom prst="wedgeRoundRectCallout">
            <a:avLst>
              <a:gd name="adj1" fmla="val -50327"/>
              <a:gd name="adj2" fmla="val 87116"/>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超商不賣紙本</a:t>
            </a:r>
          </a:p>
        </p:txBody>
      </p:sp>
      <p:sp>
        <p:nvSpPr>
          <p:cNvPr id="25" name="矩形 24"/>
          <p:cNvSpPr/>
          <p:nvPr/>
        </p:nvSpPr>
        <p:spPr>
          <a:xfrm>
            <a:off x="5005791" y="5599647"/>
            <a:ext cx="4572000" cy="759182"/>
          </a:xfrm>
          <a:prstGeom prst="rect">
            <a:avLst/>
          </a:prstGeom>
        </p:spPr>
        <p:txBody>
          <a:bodyPr>
            <a:spAutoFit/>
          </a:bodyPr>
          <a:lstStyle/>
          <a:p>
            <a:pPr marL="288925" marR="0" lvl="2" indent="0" algn="l" defTabSz="914400" rtl="0" eaLnBrk="0" fontAlgn="base" latinLnBrk="0" hangingPunct="0">
              <a:lnSpc>
                <a:spcPct val="100000"/>
              </a:lnSpc>
              <a:spcBef>
                <a:spcPts val="363"/>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https://www.tcte.edu.tw/</a:t>
            </a:r>
          </a:p>
          <a:p>
            <a:pPr marL="288925" marR="0" lvl="2" indent="0" algn="l" defTabSz="914400" rtl="0" eaLnBrk="0" fontAlgn="base" latinLnBrk="0" hangingPunct="0">
              <a:lnSpc>
                <a:spcPct val="100000"/>
              </a:lnSpc>
              <a:spcBef>
                <a:spcPts val="363"/>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電話：</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05-5379000</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轉</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300</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600</a:t>
            </a:r>
          </a:p>
        </p:txBody>
      </p:sp>
      <p:cxnSp>
        <p:nvCxnSpPr>
          <p:cNvPr id="28" name="直線接點 27"/>
          <p:cNvCxnSpPr/>
          <p:nvPr/>
        </p:nvCxnSpPr>
        <p:spPr>
          <a:xfrm flipV="1">
            <a:off x="263352" y="868498"/>
            <a:ext cx="7632848" cy="46113"/>
          </a:xfrm>
          <a:prstGeom prst="line">
            <a:avLst/>
          </a:prstGeom>
          <a:ln w="38100">
            <a:solidFill>
              <a:srgbClr val="66FFFF"/>
            </a:solidFill>
            <a:prstDash val="sysDot"/>
          </a:ln>
        </p:spPr>
        <p:style>
          <a:lnRef idx="1">
            <a:schemeClr val="accent4"/>
          </a:lnRef>
          <a:fillRef idx="0">
            <a:schemeClr val="accent4"/>
          </a:fillRef>
          <a:effectRef idx="0">
            <a:schemeClr val="accent4"/>
          </a:effectRef>
          <a:fontRef idx="minor">
            <a:schemeClr val="tx1"/>
          </a:fontRef>
        </p:style>
      </p:cxnSp>
      <p:sp>
        <p:nvSpPr>
          <p:cNvPr id="17" name="文字方塊 16">
            <a:extLst>
              <a:ext uri="{FF2B5EF4-FFF2-40B4-BE49-F238E27FC236}">
                <a16:creationId xmlns:a16="http://schemas.microsoft.com/office/drawing/2014/main" id="{66F366B5-846D-42F5-B2A9-5295AE65026B}"/>
              </a:ext>
            </a:extLst>
          </p:cNvPr>
          <p:cNvSpPr txBox="1"/>
          <p:nvPr/>
        </p:nvSpPr>
        <p:spPr>
          <a:xfrm rot="21055385">
            <a:off x="9721382" y="4553496"/>
            <a:ext cx="1443373" cy="690801"/>
          </a:xfrm>
          <a:prstGeom prst="star16">
            <a:avLst/>
          </a:prstGeom>
          <a:solidFill>
            <a:srgbClr val="FFFD9B"/>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b="1" dirty="0">
                <a:solidFill>
                  <a:srgbClr val="FF0000"/>
                </a:solidFill>
                <a:latin typeface="微軟正黑體" panose="020B0604030504040204" pitchFamily="34" charset="-120"/>
                <a:ea typeface="微軟正黑體" panose="020B0604030504040204" pitchFamily="34" charset="-120"/>
              </a:rPr>
              <a:t>注意</a:t>
            </a:r>
            <a:endPar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pic>
        <p:nvPicPr>
          <p:cNvPr id="18" name="圖片 17">
            <a:extLst>
              <a:ext uri="{FF2B5EF4-FFF2-40B4-BE49-F238E27FC236}">
                <a16:creationId xmlns:a16="http://schemas.microsoft.com/office/drawing/2014/main" id="{61588E9C-5639-4D36-8EFD-D3111B2FEBEB}"/>
              </a:ext>
            </a:extLst>
          </p:cNvPr>
          <p:cNvPicPr>
            <a:picLocks noChangeAspect="1"/>
          </p:cNvPicPr>
          <p:nvPr/>
        </p:nvPicPr>
        <p:blipFill>
          <a:blip r:embed="rId3"/>
          <a:stretch>
            <a:fillRect/>
          </a:stretch>
        </p:blipFill>
        <p:spPr>
          <a:xfrm>
            <a:off x="48405" y="5636158"/>
            <a:ext cx="5166806" cy="746765"/>
          </a:xfrm>
          <a:prstGeom prst="rect">
            <a:avLst/>
          </a:prstGeom>
        </p:spPr>
      </p:pic>
      <p:pic>
        <p:nvPicPr>
          <p:cNvPr id="5" name="圖片 4">
            <a:extLst>
              <a:ext uri="{FF2B5EF4-FFF2-40B4-BE49-F238E27FC236}">
                <a16:creationId xmlns:a16="http://schemas.microsoft.com/office/drawing/2014/main" id="{92548D65-40F8-EBD2-B39A-ACAE80609E10}"/>
              </a:ext>
            </a:extLst>
          </p:cNvPr>
          <p:cNvPicPr>
            <a:picLocks noChangeAspect="1"/>
          </p:cNvPicPr>
          <p:nvPr/>
        </p:nvPicPr>
        <p:blipFill>
          <a:blip r:embed="rId4"/>
          <a:stretch>
            <a:fillRect/>
          </a:stretch>
        </p:blipFill>
        <p:spPr>
          <a:xfrm>
            <a:off x="9421672" y="5353826"/>
            <a:ext cx="1279029" cy="127902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1800" dirty="0">
                <a:solidFill>
                  <a:schemeClr val="bg1"/>
                </a:solidFill>
                <a:latin typeface="+mn-ea"/>
                <a:ea typeface="+mn-ea"/>
                <a:cs typeface="Oswald"/>
              </a:rPr>
              <a:t>○○科技大學「材料科學與工程系」 四技二專</a:t>
            </a:r>
            <a:r>
              <a:rPr kumimoji="0" lang="zh-TW" altLang="en-US" sz="1800" dirty="0">
                <a:solidFill>
                  <a:srgbClr val="FFFF00"/>
                </a:solidFill>
                <a:latin typeface="+mn-ea"/>
                <a:ea typeface="+mn-ea"/>
                <a:cs typeface="Oswald"/>
              </a:rPr>
              <a:t>甄選入學</a:t>
            </a:r>
            <a:r>
              <a:rPr kumimoji="0" lang="zh-TW" altLang="en-US" sz="1800" dirty="0">
                <a:solidFill>
                  <a:schemeClr val="bg1"/>
                </a:solidFill>
                <a:latin typeface="+mn-ea"/>
                <a:ea typeface="+mn-ea"/>
                <a:cs typeface="Oswald"/>
              </a:rPr>
              <a:t>第二階段甄試「備審資料準備指引」 </a:t>
            </a:r>
            <a:r>
              <a:rPr kumimoji="0" lang="zh-TW" altLang="en-US" sz="1800" dirty="0">
                <a:solidFill>
                  <a:srgbClr val="FFFF00"/>
                </a:solidFill>
                <a:latin typeface="+mn-ea"/>
                <a:ea typeface="+mn-ea"/>
                <a:cs typeface="Oswald"/>
              </a:rPr>
              <a:t>（示例） </a:t>
            </a:r>
            <a:endParaRPr kumimoji="0" lang="zh-TW" altLang="en-US" sz="2400" dirty="0">
              <a:solidFill>
                <a:srgbClr val="FFFF00"/>
              </a:solidFill>
              <a:latin typeface="+mn-ea"/>
              <a:ea typeface="+mn-ea"/>
              <a:cs typeface="Oswald"/>
            </a:endParaRPr>
          </a:p>
        </p:txBody>
      </p:sp>
      <p:grpSp>
        <p:nvGrpSpPr>
          <p:cNvPr id="2" name="群組 1">
            <a:extLst>
              <a:ext uri="{FF2B5EF4-FFF2-40B4-BE49-F238E27FC236}">
                <a16:creationId xmlns:a16="http://schemas.microsoft.com/office/drawing/2014/main" id="{67133C7E-6A2B-B273-0212-22D57AA825A8}"/>
              </a:ext>
            </a:extLst>
          </p:cNvPr>
          <p:cNvGrpSpPr/>
          <p:nvPr/>
        </p:nvGrpSpPr>
        <p:grpSpPr>
          <a:xfrm>
            <a:off x="93655" y="692729"/>
            <a:ext cx="5739576" cy="1354239"/>
            <a:chOff x="288949" y="984563"/>
            <a:chExt cx="5187159" cy="1354239"/>
          </a:xfrm>
        </p:grpSpPr>
        <p:sp>
          <p:nvSpPr>
            <p:cNvPr id="3" name="矩形 2">
              <a:extLst>
                <a:ext uri="{FF2B5EF4-FFF2-40B4-BE49-F238E27FC236}">
                  <a16:creationId xmlns:a16="http://schemas.microsoft.com/office/drawing/2014/main" id="{1943370D-61F4-18BA-411B-6016D7E32FC3}"/>
                </a:ext>
              </a:extLst>
            </p:cNvPr>
            <p:cNvSpPr/>
            <p:nvPr/>
          </p:nvSpPr>
          <p:spPr>
            <a:xfrm>
              <a:off x="288949" y="984563"/>
              <a:ext cx="5187159" cy="130834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4206F443-DCC9-9F4E-DDF4-41028EBAFAC7}"/>
                </a:ext>
              </a:extLst>
            </p:cNvPr>
            <p:cNvGrpSpPr/>
            <p:nvPr/>
          </p:nvGrpSpPr>
          <p:grpSpPr>
            <a:xfrm>
              <a:off x="291280" y="1352834"/>
              <a:ext cx="481115" cy="255389"/>
              <a:chOff x="2214722" y="1337463"/>
              <a:chExt cx="481115" cy="255389"/>
            </a:xfrm>
          </p:grpSpPr>
          <p:sp>
            <p:nvSpPr>
              <p:cNvPr id="6" name="矩形: 圓角 5">
                <a:extLst>
                  <a:ext uri="{FF2B5EF4-FFF2-40B4-BE49-F238E27FC236}">
                    <a16:creationId xmlns:a16="http://schemas.microsoft.com/office/drawing/2014/main" id="{C1E50CA0-6E17-4920-DD9B-2A14AEF1E3B5}"/>
                  </a:ext>
                </a:extLst>
              </p:cNvPr>
              <p:cNvSpPr/>
              <p:nvPr/>
            </p:nvSpPr>
            <p:spPr>
              <a:xfrm>
                <a:off x="2346532" y="1356338"/>
                <a:ext cx="216236" cy="21140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CDC3BE42-4824-2510-48E9-8BF1DC08AE26}"/>
                  </a:ext>
                </a:extLst>
              </p:cNvPr>
              <p:cNvSpPr txBox="1"/>
              <p:nvPr/>
            </p:nvSpPr>
            <p:spPr>
              <a:xfrm>
                <a:off x="2214722" y="1337463"/>
                <a:ext cx="481115" cy="255389"/>
              </a:xfrm>
              <a:prstGeom prst="roundRect">
                <a:avLst/>
              </a:prstGeom>
              <a:noFill/>
            </p:spPr>
            <p:txBody>
              <a:bodyPr wrap="square" rtlCol="0">
                <a:spAutoFit/>
              </a:bodyPr>
              <a:lstStyle/>
              <a:p>
                <a:pPr marL="92075" indent="-92075" algn="ctr"/>
                <a:r>
                  <a:rPr lang="en-US" altLang="zh-TW" sz="900" kern="100" spc="75" dirty="0">
                    <a:solidFill>
                      <a:schemeClr val="accent1">
                        <a:lumMod val="75000"/>
                      </a:schemeClr>
                    </a:solidFill>
                    <a:effectLst/>
                    <a:latin typeface="Times New Roman" panose="02020603050405020304" pitchFamily="18" charset="0"/>
                    <a:ea typeface="微軟正黑體" panose="020B0604030504040204" pitchFamily="34" charset="-120"/>
                    <a:cs typeface="Poppins" panose="00000500000000000000" pitchFamily="2" charset="0"/>
                  </a:rPr>
                  <a:t>A</a:t>
                </a:r>
              </a:p>
            </p:txBody>
          </p:sp>
        </p:grpSp>
        <p:sp>
          <p:nvSpPr>
            <p:cNvPr id="5" name="文字方塊 4">
              <a:extLst>
                <a:ext uri="{FF2B5EF4-FFF2-40B4-BE49-F238E27FC236}">
                  <a16:creationId xmlns:a16="http://schemas.microsoft.com/office/drawing/2014/main" id="{0005BA04-702A-ED4C-7B7B-AE87E1540760}"/>
                </a:ext>
              </a:extLst>
            </p:cNvPr>
            <p:cNvSpPr txBox="1"/>
            <p:nvPr/>
          </p:nvSpPr>
          <p:spPr>
            <a:xfrm>
              <a:off x="297558" y="1669600"/>
              <a:ext cx="5093776" cy="669202"/>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本系參考學生各課程</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屬性</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之修課紀錄進行綜合評量，不會以修課紀錄的課程與學分數為唯一評量指標。</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本系參考科目之審查重點為</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自然領域、數學領域、語文領域</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8" name="矩形 7">
            <a:extLst>
              <a:ext uri="{FF2B5EF4-FFF2-40B4-BE49-F238E27FC236}">
                <a16:creationId xmlns:a16="http://schemas.microsoft.com/office/drawing/2014/main" id="{EAB94DB6-EDC4-004A-35F0-7DD13074B55F}"/>
              </a:ext>
            </a:extLst>
          </p:cNvPr>
          <p:cNvSpPr/>
          <p:nvPr/>
        </p:nvSpPr>
        <p:spPr>
          <a:xfrm>
            <a:off x="103182" y="2030257"/>
            <a:ext cx="5705767" cy="1648792"/>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B4CBBA82-7560-262E-21C9-669AD07A9677}"/>
              </a:ext>
            </a:extLst>
          </p:cNvPr>
          <p:cNvSpPr txBox="1"/>
          <p:nvPr/>
        </p:nvSpPr>
        <p:spPr>
          <a:xfrm>
            <a:off x="93655" y="2978955"/>
            <a:ext cx="5391787" cy="1446550"/>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繳交作品應為個人於高中階段中，最具有代表性及最高貢獻度之報告、作品或成果。</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應避免只作步驟及結果之敘述，需進行討論及與主題相關之衍生性學習及反思。</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b="0" i="0" dirty="0">
                <a:effectLst/>
                <a:latin typeface="微軟正黑體" panose="020B0604030504040204" pitchFamily="34" charset="-120"/>
                <a:ea typeface="微軟正黑體" panose="020B0604030504040204" pitchFamily="34" charset="-120"/>
              </a:rPr>
              <a:t>若為小組團體之報告、作品或成果，請務必敘明負責部分或個人貢獻度。</a:t>
            </a:r>
          </a:p>
          <a:p>
            <a:pPr marL="87313" indent="-87313" algn="just">
              <a:spcBef>
                <a:spcPts val="600"/>
              </a:spcBef>
            </a:pP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0" name="文字方塊 9">
            <a:extLst>
              <a:ext uri="{FF2B5EF4-FFF2-40B4-BE49-F238E27FC236}">
                <a16:creationId xmlns:a16="http://schemas.microsoft.com/office/drawing/2014/main" id="{CE54369F-78EF-4A3C-653E-B71BAFF2FE30}"/>
              </a:ext>
            </a:extLst>
          </p:cNvPr>
          <p:cNvSpPr txBox="1"/>
          <p:nvPr/>
        </p:nvSpPr>
        <p:spPr>
          <a:xfrm>
            <a:off x="3438229" y="2414013"/>
            <a:ext cx="1622652"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1" name="文字方塊 10">
            <a:extLst>
              <a:ext uri="{FF2B5EF4-FFF2-40B4-BE49-F238E27FC236}">
                <a16:creationId xmlns:a16="http://schemas.microsoft.com/office/drawing/2014/main" id="{1EF75157-3600-FDFE-1E12-2FBBA3FD74C5}"/>
              </a:ext>
            </a:extLst>
          </p:cNvPr>
          <p:cNvSpPr txBox="1"/>
          <p:nvPr/>
        </p:nvSpPr>
        <p:spPr>
          <a:xfrm>
            <a:off x="2018625" y="2710106"/>
            <a:ext cx="1622652"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12" name="群組 11">
            <a:extLst>
              <a:ext uri="{FF2B5EF4-FFF2-40B4-BE49-F238E27FC236}">
                <a16:creationId xmlns:a16="http://schemas.microsoft.com/office/drawing/2014/main" id="{BAC8104E-EEEC-A520-8378-191E71DB74A7}"/>
              </a:ext>
            </a:extLst>
          </p:cNvPr>
          <p:cNvGrpSpPr/>
          <p:nvPr/>
        </p:nvGrpSpPr>
        <p:grpSpPr>
          <a:xfrm>
            <a:off x="81492" y="3732990"/>
            <a:ext cx="5739414" cy="2619876"/>
            <a:chOff x="235676" y="3756994"/>
            <a:chExt cx="5700813" cy="2800443"/>
          </a:xfrm>
        </p:grpSpPr>
        <p:sp>
          <p:nvSpPr>
            <p:cNvPr id="13" name="矩形 12">
              <a:extLst>
                <a:ext uri="{FF2B5EF4-FFF2-40B4-BE49-F238E27FC236}">
                  <a16:creationId xmlns:a16="http://schemas.microsoft.com/office/drawing/2014/main" id="{14BFDE50-6B8D-11C5-24F4-C94BE0D60A06}"/>
                </a:ext>
              </a:extLst>
            </p:cNvPr>
            <p:cNvSpPr/>
            <p:nvPr/>
          </p:nvSpPr>
          <p:spPr>
            <a:xfrm>
              <a:off x="246468" y="3756994"/>
              <a:ext cx="5690021" cy="2800443"/>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文字方塊 13">
              <a:extLst>
                <a:ext uri="{FF2B5EF4-FFF2-40B4-BE49-F238E27FC236}">
                  <a16:creationId xmlns:a16="http://schemas.microsoft.com/office/drawing/2014/main" id="{B8853FC6-AC9A-A43D-ACA4-F860E25DFC21}"/>
                </a:ext>
              </a:extLst>
            </p:cNvPr>
            <p:cNvSpPr txBox="1"/>
            <p:nvPr/>
          </p:nvSpPr>
          <p:spPr>
            <a:xfrm>
              <a:off x="235676" y="5867629"/>
              <a:ext cx="5614283" cy="627148"/>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 競賽表現</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algn="just">
                <a:spcBef>
                  <a:spcPts val="600"/>
                </a:spcBef>
              </a:pP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提供自然科學、數學或語文領域相關之最具代表性的競賽成果及證明文件，並描述歷程及反思以展現個人特質及能力。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5" name="文字方塊 14">
              <a:extLst>
                <a:ext uri="{FF2B5EF4-FFF2-40B4-BE49-F238E27FC236}">
                  <a16:creationId xmlns:a16="http://schemas.microsoft.com/office/drawing/2014/main" id="{18A0931B-A3A7-2B4C-CFC7-97126A2ED4EA}"/>
                </a:ext>
              </a:extLst>
            </p:cNvPr>
            <p:cNvSpPr txBox="1"/>
            <p:nvPr/>
          </p:nvSpPr>
          <p:spPr>
            <a:xfrm>
              <a:off x="1915216" y="5549126"/>
              <a:ext cx="3008088"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（以上項目</a:t>
              </a:r>
              <a:r>
                <a:rPr lang="zh-TW" altLang="en-US" sz="900" u="sng"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無須全部具備</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4</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16" name="群組 15">
            <a:extLst>
              <a:ext uri="{FF2B5EF4-FFF2-40B4-BE49-F238E27FC236}">
                <a16:creationId xmlns:a16="http://schemas.microsoft.com/office/drawing/2014/main" id="{98CB5EF7-C16E-F268-4BC4-8A99CDC7008F}"/>
              </a:ext>
            </a:extLst>
          </p:cNvPr>
          <p:cNvGrpSpPr/>
          <p:nvPr/>
        </p:nvGrpSpPr>
        <p:grpSpPr>
          <a:xfrm>
            <a:off x="6047579" y="692696"/>
            <a:ext cx="5764848" cy="1623754"/>
            <a:chOff x="293176" y="984564"/>
            <a:chExt cx="5209999" cy="1623754"/>
          </a:xfrm>
        </p:grpSpPr>
        <p:sp>
          <p:nvSpPr>
            <p:cNvPr id="17" name="矩形 16">
              <a:extLst>
                <a:ext uri="{FF2B5EF4-FFF2-40B4-BE49-F238E27FC236}">
                  <a16:creationId xmlns:a16="http://schemas.microsoft.com/office/drawing/2014/main" id="{FAD05F7E-364C-C5E8-C751-55F71652A980}"/>
                </a:ext>
              </a:extLst>
            </p:cNvPr>
            <p:cNvSpPr/>
            <p:nvPr/>
          </p:nvSpPr>
          <p:spPr>
            <a:xfrm>
              <a:off x="297558" y="984564"/>
              <a:ext cx="5205617" cy="1562198"/>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A6422ACD-F799-281E-5C8F-8C8AD978084D}"/>
                </a:ext>
              </a:extLst>
            </p:cNvPr>
            <p:cNvSpPr txBox="1"/>
            <p:nvPr/>
          </p:nvSpPr>
          <p:spPr>
            <a:xfrm>
              <a:off x="293176" y="1669599"/>
              <a:ext cx="5209998" cy="938719"/>
            </a:xfrm>
            <a:prstGeom prst="rect">
              <a:avLst/>
            </a:prstGeom>
            <a:noFill/>
            <a:ln>
              <a:noFill/>
            </a:ln>
          </p:spPr>
          <p:txBody>
            <a:bodyPr wrap="square" rtlCol="0">
              <a:spAutoFit/>
            </a:bodyPr>
            <a:lstStyle/>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請以所提供的多元表現項次資料進行描述所學習到的能力或探索發現自身的特質。</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多元表現經歷能展現自身於自然科學、數學或語文領域的學習熱忱。</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經歷及反思能展現具有解決問題、自我精進、溝通協調或團隊合作的能力。</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4.</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多元表現項次不須每項都提供，應挑選於高中階段中最具有代表性且與本系相關性較高的資料上傳。</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19" name="群組 18">
            <a:extLst>
              <a:ext uri="{FF2B5EF4-FFF2-40B4-BE49-F238E27FC236}">
                <a16:creationId xmlns:a16="http://schemas.microsoft.com/office/drawing/2014/main" id="{9CD03CD1-4C30-8BD1-EA51-29BCF77F2945}"/>
              </a:ext>
            </a:extLst>
          </p:cNvPr>
          <p:cNvGrpSpPr/>
          <p:nvPr/>
        </p:nvGrpSpPr>
        <p:grpSpPr>
          <a:xfrm>
            <a:off x="6029896" y="2264980"/>
            <a:ext cx="5772872" cy="2331519"/>
            <a:chOff x="263479" y="3868985"/>
            <a:chExt cx="5728548" cy="2331519"/>
          </a:xfrm>
        </p:grpSpPr>
        <p:sp>
          <p:nvSpPr>
            <p:cNvPr id="20" name="矩形 19">
              <a:extLst>
                <a:ext uri="{FF2B5EF4-FFF2-40B4-BE49-F238E27FC236}">
                  <a16:creationId xmlns:a16="http://schemas.microsoft.com/office/drawing/2014/main" id="{5B87796A-F7EB-7F49-30CC-B4556F886652}"/>
                </a:ext>
              </a:extLst>
            </p:cNvPr>
            <p:cNvSpPr/>
            <p:nvPr/>
          </p:nvSpPr>
          <p:spPr>
            <a:xfrm>
              <a:off x="263479" y="3868985"/>
              <a:ext cx="5728548" cy="2285353"/>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9BEB3D02-11C9-5C2B-794C-9C1BD451B9F3}"/>
                </a:ext>
              </a:extLst>
            </p:cNvPr>
            <p:cNvSpPr txBox="1"/>
            <p:nvPr/>
          </p:nvSpPr>
          <p:spPr>
            <a:xfrm>
              <a:off x="298837" y="4535673"/>
              <a:ext cx="5614283" cy="969496"/>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 高中階段的學習歷程反思</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以學習歷程中的事件或經歷，反思所學習到的能力或發現自身的特質。</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能展現對自然科學、數學或語文領域的學習熱忱。</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能展現解決問題、自我精進、溝通協調或團隊合作的能力。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22" name="文字方塊 21">
              <a:extLst>
                <a:ext uri="{FF2B5EF4-FFF2-40B4-BE49-F238E27FC236}">
                  <a16:creationId xmlns:a16="http://schemas.microsoft.com/office/drawing/2014/main" id="{8BEC3B97-DE14-C54C-1E37-55E5522439AD}"/>
                </a:ext>
              </a:extLst>
            </p:cNvPr>
            <p:cNvSpPr txBox="1"/>
            <p:nvPr/>
          </p:nvSpPr>
          <p:spPr>
            <a:xfrm>
              <a:off x="298837" y="5469535"/>
              <a:ext cx="5614283" cy="730969"/>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 我的就讀動機</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effectLst/>
                  <a:latin typeface="Times New Roman" panose="02020603050405020304" pitchFamily="18" charset="0"/>
                  <a:ea typeface="微軟正黑體" panose="020B0604030504040204" pitchFamily="34" charset="-120"/>
                  <a:cs typeface="Poppins" panose="00000500000000000000" pitchFamily="2" charset="0"/>
                </a:rPr>
                <a:t>以個人的經歷或事件描述與報考本系動機的連結。</a:t>
              </a:r>
              <a:endPar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展現對本系已有初步的認識及瞭解（如：課程安排、研究領域、各項資源、就業方向等等）。</a:t>
              </a:r>
              <a:endPar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23" name="群組 22">
            <a:extLst>
              <a:ext uri="{FF2B5EF4-FFF2-40B4-BE49-F238E27FC236}">
                <a16:creationId xmlns:a16="http://schemas.microsoft.com/office/drawing/2014/main" id="{CE4359A7-7465-6061-4BA1-97B8A6776ECE}"/>
              </a:ext>
            </a:extLst>
          </p:cNvPr>
          <p:cNvGrpSpPr/>
          <p:nvPr/>
        </p:nvGrpSpPr>
        <p:grpSpPr>
          <a:xfrm>
            <a:off x="6052321" y="4595649"/>
            <a:ext cx="5760000" cy="1669498"/>
            <a:chOff x="297557" y="984564"/>
            <a:chExt cx="5205618" cy="1669498"/>
          </a:xfrm>
        </p:grpSpPr>
        <p:sp>
          <p:nvSpPr>
            <p:cNvPr id="24" name="矩形 23">
              <a:extLst>
                <a:ext uri="{FF2B5EF4-FFF2-40B4-BE49-F238E27FC236}">
                  <a16:creationId xmlns:a16="http://schemas.microsoft.com/office/drawing/2014/main" id="{9B524D34-F423-67C6-2973-C5A564F8A37E}"/>
                </a:ext>
              </a:extLst>
            </p:cNvPr>
            <p:cNvSpPr/>
            <p:nvPr/>
          </p:nvSpPr>
          <p:spPr>
            <a:xfrm>
              <a:off x="297558" y="984564"/>
              <a:ext cx="5205617" cy="1669498"/>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C5D6BCE6-034A-D04D-0842-B08FA6803EE1}"/>
                </a:ext>
              </a:extLst>
            </p:cNvPr>
            <p:cNvSpPr txBox="1"/>
            <p:nvPr/>
          </p:nvSpPr>
          <p:spPr>
            <a:xfrm>
              <a:off x="297557" y="1599927"/>
              <a:ext cx="5205617" cy="1054135"/>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本系需求之補充資料：自我推薦摘要表（表</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）及課程學習成果工作內容與貢獻度（表</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B</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），請至本校網站（首頁／招生資訊／大學部招生／四技甄選）下載。請以電腦繕打並親簽完成轉</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PDF</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檔後，上傳至「</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D-3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其他有利審查資料」項目。</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可自行提供其他任何有關能讓大學老師更認識你的資料文件或心得反思。</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來自各類弱勢、偏鄉離島等資源不足的族群，請上傳相關證明文件。</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26" name="矩形 25">
            <a:extLst>
              <a:ext uri="{FF2B5EF4-FFF2-40B4-BE49-F238E27FC236}">
                <a16:creationId xmlns:a16="http://schemas.microsoft.com/office/drawing/2014/main" id="{3882E0A4-EE21-17ED-AB56-536F6620053B}"/>
              </a:ext>
            </a:extLst>
          </p:cNvPr>
          <p:cNvSpPr/>
          <p:nvPr/>
        </p:nvSpPr>
        <p:spPr>
          <a:xfrm>
            <a:off x="103180" y="702563"/>
            <a:ext cx="5728548" cy="293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文字方塊 26">
            <a:extLst>
              <a:ext uri="{FF2B5EF4-FFF2-40B4-BE49-F238E27FC236}">
                <a16:creationId xmlns:a16="http://schemas.microsoft.com/office/drawing/2014/main" id="{B54BB0D3-DA9D-1723-BFB1-6C8752A798A0}"/>
              </a:ext>
            </a:extLst>
          </p:cNvPr>
          <p:cNvSpPr txBox="1"/>
          <p:nvPr/>
        </p:nvSpPr>
        <p:spPr>
          <a:xfrm>
            <a:off x="130959" y="748920"/>
            <a:ext cx="914832"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修課紀錄</a:t>
            </a:r>
          </a:p>
        </p:txBody>
      </p:sp>
      <p:sp>
        <p:nvSpPr>
          <p:cNvPr id="28" name="文字方塊 27">
            <a:extLst>
              <a:ext uri="{FF2B5EF4-FFF2-40B4-BE49-F238E27FC236}">
                <a16:creationId xmlns:a16="http://schemas.microsoft.com/office/drawing/2014/main" id="{AF60BF9E-5FFD-EA26-D02F-A6D39CA81DC9}"/>
              </a:ext>
            </a:extLst>
          </p:cNvPr>
          <p:cNvSpPr txBox="1"/>
          <p:nvPr/>
        </p:nvSpPr>
        <p:spPr>
          <a:xfrm>
            <a:off x="481346" y="1069573"/>
            <a:ext cx="1028630" cy="253916"/>
          </a:xfrm>
          <a:prstGeom prst="rect">
            <a:avLst/>
          </a:prstGeom>
          <a:noFill/>
        </p:spPr>
        <p:txBody>
          <a:bodyPr wrap="square" rtlCol="0">
            <a:spAutoFit/>
          </a:bodyPr>
          <a:lstStyle/>
          <a:p>
            <a:r>
              <a:rPr lang="zh-TW" altLang="en-US" sz="1050" dirty="0">
                <a:solidFill>
                  <a:schemeClr val="accent1">
                    <a:lumMod val="75000"/>
                  </a:schemeClr>
                </a:solidFill>
                <a:latin typeface="微軟正黑體" panose="020B0604030504040204" pitchFamily="34" charset="-120"/>
                <a:ea typeface="微軟正黑體" panose="020B0604030504040204" pitchFamily="34" charset="-120"/>
              </a:rPr>
              <a:t>修課紀錄</a:t>
            </a:r>
          </a:p>
        </p:txBody>
      </p:sp>
      <p:sp>
        <p:nvSpPr>
          <p:cNvPr id="29" name="矩形 28">
            <a:extLst>
              <a:ext uri="{FF2B5EF4-FFF2-40B4-BE49-F238E27FC236}">
                <a16:creationId xmlns:a16="http://schemas.microsoft.com/office/drawing/2014/main" id="{F7E10F7C-29C8-918B-34B7-36E44177CC3C}"/>
              </a:ext>
            </a:extLst>
          </p:cNvPr>
          <p:cNvSpPr/>
          <p:nvPr/>
        </p:nvSpPr>
        <p:spPr>
          <a:xfrm>
            <a:off x="121434" y="2041966"/>
            <a:ext cx="5680859" cy="282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文字方塊 29">
            <a:extLst>
              <a:ext uri="{FF2B5EF4-FFF2-40B4-BE49-F238E27FC236}">
                <a16:creationId xmlns:a16="http://schemas.microsoft.com/office/drawing/2014/main" id="{4F079C77-26DE-69E9-D240-D416705D1240}"/>
              </a:ext>
            </a:extLst>
          </p:cNvPr>
          <p:cNvSpPr txBox="1"/>
          <p:nvPr/>
        </p:nvSpPr>
        <p:spPr>
          <a:xfrm>
            <a:off x="153968" y="2051174"/>
            <a:ext cx="1472562"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課程學習成果</a:t>
            </a:r>
          </a:p>
        </p:txBody>
      </p:sp>
      <p:sp>
        <p:nvSpPr>
          <p:cNvPr id="31" name="矩形: 圓角 30">
            <a:extLst>
              <a:ext uri="{FF2B5EF4-FFF2-40B4-BE49-F238E27FC236}">
                <a16:creationId xmlns:a16="http://schemas.microsoft.com/office/drawing/2014/main" id="{E31DFA6A-FFF5-AFDB-C277-A947A6374561}"/>
              </a:ext>
            </a:extLst>
          </p:cNvPr>
          <p:cNvSpPr/>
          <p:nvPr/>
        </p:nvSpPr>
        <p:spPr>
          <a:xfrm>
            <a:off x="174132" y="2422628"/>
            <a:ext cx="487836" cy="221752"/>
          </a:xfrm>
          <a:prstGeom prst="roundRect">
            <a:avLst>
              <a:gd name="adj"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B-1</a:t>
            </a:r>
            <a:endParaRPr lang="zh-TW" altLang="en-US" sz="1050" dirty="0">
              <a:solidFill>
                <a:schemeClr val="accent1">
                  <a:lumMod val="75000"/>
                </a:schemeClr>
              </a:solidFill>
            </a:endParaRPr>
          </a:p>
        </p:txBody>
      </p:sp>
      <p:sp>
        <p:nvSpPr>
          <p:cNvPr id="32" name="文字方塊 31">
            <a:extLst>
              <a:ext uri="{FF2B5EF4-FFF2-40B4-BE49-F238E27FC236}">
                <a16:creationId xmlns:a16="http://schemas.microsoft.com/office/drawing/2014/main" id="{B47FBB21-3D0A-378C-CAB8-F066306A9717}"/>
              </a:ext>
            </a:extLst>
          </p:cNvPr>
          <p:cNvSpPr txBox="1"/>
          <p:nvPr/>
        </p:nvSpPr>
        <p:spPr>
          <a:xfrm>
            <a:off x="638111" y="2409628"/>
            <a:ext cx="293289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專題實作 、 實習科目學習成果（含技能領域）</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3" name="矩形: 圓角 32">
            <a:extLst>
              <a:ext uri="{FF2B5EF4-FFF2-40B4-BE49-F238E27FC236}">
                <a16:creationId xmlns:a16="http://schemas.microsoft.com/office/drawing/2014/main" id="{3EB62D1E-E60F-AB5F-B67B-DD7D258CF88B}"/>
              </a:ext>
            </a:extLst>
          </p:cNvPr>
          <p:cNvSpPr/>
          <p:nvPr/>
        </p:nvSpPr>
        <p:spPr>
          <a:xfrm>
            <a:off x="165686" y="2719429"/>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B-2</a:t>
            </a:r>
            <a:endParaRPr lang="zh-TW" altLang="en-US" sz="1050" dirty="0">
              <a:solidFill>
                <a:schemeClr val="accent1">
                  <a:lumMod val="75000"/>
                </a:schemeClr>
              </a:solidFill>
            </a:endParaRPr>
          </a:p>
        </p:txBody>
      </p:sp>
      <p:sp>
        <p:nvSpPr>
          <p:cNvPr id="34" name="文字方塊 33">
            <a:extLst>
              <a:ext uri="{FF2B5EF4-FFF2-40B4-BE49-F238E27FC236}">
                <a16:creationId xmlns:a16="http://schemas.microsoft.com/office/drawing/2014/main" id="{DEC2E28E-E6CB-0AA3-5BC4-19E188F3794A}"/>
              </a:ext>
            </a:extLst>
          </p:cNvPr>
          <p:cNvSpPr txBox="1"/>
          <p:nvPr/>
        </p:nvSpPr>
        <p:spPr>
          <a:xfrm>
            <a:off x="638111" y="2715140"/>
            <a:ext cx="293289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其他課程學習作品成果</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96B83C47-8392-FE5C-77F1-31E4D104A862}"/>
              </a:ext>
            </a:extLst>
          </p:cNvPr>
          <p:cNvSpPr/>
          <p:nvPr/>
        </p:nvSpPr>
        <p:spPr>
          <a:xfrm>
            <a:off x="113891" y="3758164"/>
            <a:ext cx="5708636" cy="2993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文字方塊 35">
            <a:extLst>
              <a:ext uri="{FF2B5EF4-FFF2-40B4-BE49-F238E27FC236}">
                <a16:creationId xmlns:a16="http://schemas.microsoft.com/office/drawing/2014/main" id="{4B27072D-5F53-226B-78B9-97010DD606C9}"/>
              </a:ext>
            </a:extLst>
          </p:cNvPr>
          <p:cNvSpPr txBox="1"/>
          <p:nvPr/>
        </p:nvSpPr>
        <p:spPr>
          <a:xfrm>
            <a:off x="140484" y="3805983"/>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多元表現</a:t>
            </a:r>
          </a:p>
        </p:txBody>
      </p:sp>
      <p:sp>
        <p:nvSpPr>
          <p:cNvPr id="37" name="矩形: 圓角 36">
            <a:extLst>
              <a:ext uri="{FF2B5EF4-FFF2-40B4-BE49-F238E27FC236}">
                <a16:creationId xmlns:a16="http://schemas.microsoft.com/office/drawing/2014/main" id="{5C409E15-6B38-31EF-B58E-77A02082D10D}"/>
              </a:ext>
            </a:extLst>
          </p:cNvPr>
          <p:cNvSpPr/>
          <p:nvPr/>
        </p:nvSpPr>
        <p:spPr>
          <a:xfrm>
            <a:off x="158456" y="4135960"/>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C-1</a:t>
            </a:r>
            <a:endParaRPr lang="zh-TW" altLang="en-US" sz="1050" dirty="0">
              <a:solidFill>
                <a:schemeClr val="accent1">
                  <a:lumMod val="75000"/>
                </a:schemeClr>
              </a:solidFill>
            </a:endParaRPr>
          </a:p>
        </p:txBody>
      </p:sp>
      <p:sp>
        <p:nvSpPr>
          <p:cNvPr id="38" name="文字方塊 37">
            <a:extLst>
              <a:ext uri="{FF2B5EF4-FFF2-40B4-BE49-F238E27FC236}">
                <a16:creationId xmlns:a16="http://schemas.microsoft.com/office/drawing/2014/main" id="{339D0EEF-BF90-F1AD-A0B3-302435A21427}"/>
              </a:ext>
            </a:extLst>
          </p:cNvPr>
          <p:cNvSpPr txBox="1"/>
          <p:nvPr/>
        </p:nvSpPr>
        <p:spPr>
          <a:xfrm>
            <a:off x="609394" y="4133380"/>
            <a:ext cx="494519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彈性學習時間學習成果（包含自主學習或選手培訓或學校特色活動）</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圓角 38">
            <a:extLst>
              <a:ext uri="{FF2B5EF4-FFF2-40B4-BE49-F238E27FC236}">
                <a16:creationId xmlns:a16="http://schemas.microsoft.com/office/drawing/2014/main" id="{162F3017-AC1F-76AD-C60B-277F82B2B52D}"/>
              </a:ext>
            </a:extLst>
          </p:cNvPr>
          <p:cNvSpPr/>
          <p:nvPr/>
        </p:nvSpPr>
        <p:spPr>
          <a:xfrm>
            <a:off x="168578" y="4452051"/>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C-2</a:t>
            </a:r>
            <a:endParaRPr lang="zh-TW" altLang="en-US" sz="1050" dirty="0">
              <a:solidFill>
                <a:schemeClr val="accent1">
                  <a:lumMod val="75000"/>
                </a:schemeClr>
              </a:solidFill>
            </a:endParaRPr>
          </a:p>
        </p:txBody>
      </p:sp>
      <p:sp>
        <p:nvSpPr>
          <p:cNvPr id="40" name="文字方塊 39">
            <a:extLst>
              <a:ext uri="{FF2B5EF4-FFF2-40B4-BE49-F238E27FC236}">
                <a16:creationId xmlns:a16="http://schemas.microsoft.com/office/drawing/2014/main" id="{CFF31A9A-2CFC-02A5-BBD1-F85E7AEC2428}"/>
              </a:ext>
            </a:extLst>
          </p:cNvPr>
          <p:cNvSpPr txBox="1"/>
          <p:nvPr/>
        </p:nvSpPr>
        <p:spPr>
          <a:xfrm>
            <a:off x="588375" y="4445871"/>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社團活動經驗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1" name="矩形: 圓角 40">
            <a:extLst>
              <a:ext uri="{FF2B5EF4-FFF2-40B4-BE49-F238E27FC236}">
                <a16:creationId xmlns:a16="http://schemas.microsoft.com/office/drawing/2014/main" id="{BFA0DE20-C186-1574-7B70-2AA811DD2AF1}"/>
              </a:ext>
            </a:extLst>
          </p:cNvPr>
          <p:cNvSpPr/>
          <p:nvPr/>
        </p:nvSpPr>
        <p:spPr>
          <a:xfrm>
            <a:off x="1604141" y="4461697"/>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C-3</a:t>
            </a:r>
            <a:endParaRPr lang="zh-TW" altLang="en-US" sz="1050" dirty="0">
              <a:solidFill>
                <a:schemeClr val="accent1">
                  <a:lumMod val="75000"/>
                </a:schemeClr>
              </a:solidFill>
            </a:endParaRPr>
          </a:p>
        </p:txBody>
      </p:sp>
      <p:sp>
        <p:nvSpPr>
          <p:cNvPr id="42" name="文字方塊 41">
            <a:extLst>
              <a:ext uri="{FF2B5EF4-FFF2-40B4-BE49-F238E27FC236}">
                <a16:creationId xmlns:a16="http://schemas.microsoft.com/office/drawing/2014/main" id="{5241A3D6-BC95-779A-4FAF-A45421997FD2}"/>
              </a:ext>
            </a:extLst>
          </p:cNvPr>
          <p:cNvSpPr txBox="1"/>
          <p:nvPr/>
        </p:nvSpPr>
        <p:spPr>
          <a:xfrm>
            <a:off x="2069553" y="4463522"/>
            <a:ext cx="117524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擔任幹部經驗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3" name="矩形: 圓角 42">
            <a:extLst>
              <a:ext uri="{FF2B5EF4-FFF2-40B4-BE49-F238E27FC236}">
                <a16:creationId xmlns:a16="http://schemas.microsoft.com/office/drawing/2014/main" id="{8E520901-EF82-BD3D-E65A-85410A7A28FD}"/>
              </a:ext>
            </a:extLst>
          </p:cNvPr>
          <p:cNvSpPr/>
          <p:nvPr/>
        </p:nvSpPr>
        <p:spPr>
          <a:xfrm>
            <a:off x="3152687" y="4470750"/>
            <a:ext cx="487836" cy="22569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C-4</a:t>
            </a:r>
            <a:endParaRPr lang="zh-TW" altLang="en-US" sz="1050" dirty="0">
              <a:solidFill>
                <a:schemeClr val="accent1">
                  <a:lumMod val="75000"/>
                </a:schemeClr>
              </a:solidFill>
            </a:endParaRPr>
          </a:p>
        </p:txBody>
      </p:sp>
      <p:sp>
        <p:nvSpPr>
          <p:cNvPr id="44" name="文字方塊 43">
            <a:extLst>
              <a:ext uri="{FF2B5EF4-FFF2-40B4-BE49-F238E27FC236}">
                <a16:creationId xmlns:a16="http://schemas.microsoft.com/office/drawing/2014/main" id="{4F47BEA6-12A3-1F25-3F54-C285721BF867}"/>
              </a:ext>
            </a:extLst>
          </p:cNvPr>
          <p:cNvSpPr txBox="1"/>
          <p:nvPr/>
        </p:nvSpPr>
        <p:spPr>
          <a:xfrm>
            <a:off x="3648417" y="4465269"/>
            <a:ext cx="117524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服務學習經驗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5" name="矩形: 圓角 44">
            <a:extLst>
              <a:ext uri="{FF2B5EF4-FFF2-40B4-BE49-F238E27FC236}">
                <a16:creationId xmlns:a16="http://schemas.microsoft.com/office/drawing/2014/main" id="{BABAAE70-87F8-FD16-9FDD-64282DBA8C40}"/>
              </a:ext>
            </a:extLst>
          </p:cNvPr>
          <p:cNvSpPr/>
          <p:nvPr/>
        </p:nvSpPr>
        <p:spPr>
          <a:xfrm>
            <a:off x="176776" y="4809336"/>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C-5</a:t>
            </a:r>
            <a:endParaRPr lang="zh-TW" altLang="en-US" sz="1050" dirty="0">
              <a:solidFill>
                <a:schemeClr val="accent1">
                  <a:lumMod val="75000"/>
                </a:schemeClr>
              </a:solidFill>
            </a:endParaRPr>
          </a:p>
        </p:txBody>
      </p:sp>
      <p:sp>
        <p:nvSpPr>
          <p:cNvPr id="46" name="文字方塊 45">
            <a:extLst>
              <a:ext uri="{FF2B5EF4-FFF2-40B4-BE49-F238E27FC236}">
                <a16:creationId xmlns:a16="http://schemas.microsoft.com/office/drawing/2014/main" id="{94B92282-029A-A523-012B-F4CF6D2CA8F7}"/>
              </a:ext>
            </a:extLst>
          </p:cNvPr>
          <p:cNvSpPr txBox="1"/>
          <p:nvPr/>
        </p:nvSpPr>
        <p:spPr>
          <a:xfrm>
            <a:off x="609394" y="4801351"/>
            <a:ext cx="824453"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競賽表現</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7" name="矩形: 圓角 46">
            <a:extLst>
              <a:ext uri="{FF2B5EF4-FFF2-40B4-BE49-F238E27FC236}">
                <a16:creationId xmlns:a16="http://schemas.microsoft.com/office/drawing/2014/main" id="{B2200447-F9B1-A2C3-D74E-DB9D0EF66865}"/>
              </a:ext>
            </a:extLst>
          </p:cNvPr>
          <p:cNvSpPr/>
          <p:nvPr/>
        </p:nvSpPr>
        <p:spPr>
          <a:xfrm>
            <a:off x="1604141" y="4811131"/>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C-6</a:t>
            </a:r>
            <a:endParaRPr lang="zh-TW" altLang="en-US" sz="1050" dirty="0">
              <a:solidFill>
                <a:schemeClr val="accent1">
                  <a:lumMod val="75000"/>
                </a:schemeClr>
              </a:solidFill>
            </a:endParaRPr>
          </a:p>
        </p:txBody>
      </p:sp>
      <p:sp>
        <p:nvSpPr>
          <p:cNvPr id="48" name="文字方塊 47">
            <a:extLst>
              <a:ext uri="{FF2B5EF4-FFF2-40B4-BE49-F238E27FC236}">
                <a16:creationId xmlns:a16="http://schemas.microsoft.com/office/drawing/2014/main" id="{83213749-6748-9DF1-6E31-CD8C8B26DF47}"/>
              </a:ext>
            </a:extLst>
          </p:cNvPr>
          <p:cNvSpPr txBox="1"/>
          <p:nvPr/>
        </p:nvSpPr>
        <p:spPr>
          <a:xfrm>
            <a:off x="2069553" y="4802157"/>
            <a:ext cx="2868037" cy="253916"/>
          </a:xfrm>
          <a:prstGeom prst="rect">
            <a:avLst/>
          </a:prstGeom>
          <a:noFill/>
        </p:spPr>
        <p:txBody>
          <a:bodyPr wrap="square" rtlCol="0">
            <a:spAutoFit/>
          </a:bodyPr>
          <a:lstStyle/>
          <a:p>
            <a:r>
              <a:rPr lang="zh-TW" altLang="en-US" sz="1050" b="0" i="0" dirty="0">
                <a:solidFill>
                  <a:srgbClr val="0D6EFD"/>
                </a:solidFill>
                <a:effectLst/>
                <a:latin typeface="微軟正黑體" panose="020B0604030504040204" pitchFamily="34" charset="-120"/>
                <a:ea typeface="微軟正黑體" panose="020B0604030504040204" pitchFamily="34" charset="-120"/>
              </a:rPr>
              <a:t>非修課紀錄之成果作品（如職場學習成果）</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9" name="矩形: 圓角 48">
            <a:extLst>
              <a:ext uri="{FF2B5EF4-FFF2-40B4-BE49-F238E27FC236}">
                <a16:creationId xmlns:a16="http://schemas.microsoft.com/office/drawing/2014/main" id="{D7C098A1-BB30-CD28-BE9D-BA1A56D6D3BA}"/>
              </a:ext>
            </a:extLst>
          </p:cNvPr>
          <p:cNvSpPr/>
          <p:nvPr/>
        </p:nvSpPr>
        <p:spPr>
          <a:xfrm>
            <a:off x="170240" y="5166522"/>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C-7</a:t>
            </a:r>
            <a:endParaRPr lang="zh-TW" altLang="en-US" sz="1050" dirty="0">
              <a:solidFill>
                <a:schemeClr val="accent1">
                  <a:lumMod val="75000"/>
                </a:schemeClr>
              </a:solidFill>
            </a:endParaRPr>
          </a:p>
        </p:txBody>
      </p:sp>
      <p:sp>
        <p:nvSpPr>
          <p:cNvPr id="50" name="文字方塊 49">
            <a:extLst>
              <a:ext uri="{FF2B5EF4-FFF2-40B4-BE49-F238E27FC236}">
                <a16:creationId xmlns:a16="http://schemas.microsoft.com/office/drawing/2014/main" id="{09D7A866-541E-3D0E-AB4B-0B8D25B09856}"/>
              </a:ext>
            </a:extLst>
          </p:cNvPr>
          <p:cNvSpPr txBox="1"/>
          <p:nvPr/>
        </p:nvSpPr>
        <p:spPr>
          <a:xfrm>
            <a:off x="609394" y="5146345"/>
            <a:ext cx="824453"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檢定證照</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51" name="直線接點 50">
            <a:extLst>
              <a:ext uri="{FF2B5EF4-FFF2-40B4-BE49-F238E27FC236}">
                <a16:creationId xmlns:a16="http://schemas.microsoft.com/office/drawing/2014/main" id="{7C948B5D-A914-E2A3-E112-91406778A9FE}"/>
              </a:ext>
            </a:extLst>
          </p:cNvPr>
          <p:cNvCxnSpPr>
            <a:cxnSpLocks/>
            <a:stCxn id="3" idx="1"/>
            <a:endCxn id="3" idx="3"/>
          </p:cNvCxnSpPr>
          <p:nvPr/>
        </p:nvCxnSpPr>
        <p:spPr>
          <a:xfrm>
            <a:off x="93655" y="1346900"/>
            <a:ext cx="57395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2" name="矩形: 圓角 51">
            <a:extLst>
              <a:ext uri="{FF2B5EF4-FFF2-40B4-BE49-F238E27FC236}">
                <a16:creationId xmlns:a16="http://schemas.microsoft.com/office/drawing/2014/main" id="{61CF33F6-AD62-5D91-B98C-10CC04F4E473}"/>
              </a:ext>
            </a:extLst>
          </p:cNvPr>
          <p:cNvSpPr/>
          <p:nvPr/>
        </p:nvSpPr>
        <p:spPr>
          <a:xfrm>
            <a:off x="1585368" y="5172507"/>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C-8</a:t>
            </a:r>
            <a:endParaRPr lang="zh-TW" altLang="en-US" sz="1050" dirty="0">
              <a:solidFill>
                <a:schemeClr val="accent1">
                  <a:lumMod val="75000"/>
                </a:schemeClr>
              </a:solidFill>
            </a:endParaRPr>
          </a:p>
        </p:txBody>
      </p:sp>
      <p:sp>
        <p:nvSpPr>
          <p:cNvPr id="53" name="文字方塊 52">
            <a:extLst>
              <a:ext uri="{FF2B5EF4-FFF2-40B4-BE49-F238E27FC236}">
                <a16:creationId xmlns:a16="http://schemas.microsoft.com/office/drawing/2014/main" id="{53147981-B98D-A238-54E1-29AA88711A96}"/>
              </a:ext>
            </a:extLst>
          </p:cNvPr>
          <p:cNvSpPr txBox="1"/>
          <p:nvPr/>
        </p:nvSpPr>
        <p:spPr>
          <a:xfrm>
            <a:off x="2069553" y="5151680"/>
            <a:ext cx="1719627"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特殊優良表現證明</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54" name="直線接點 53">
            <a:extLst>
              <a:ext uri="{FF2B5EF4-FFF2-40B4-BE49-F238E27FC236}">
                <a16:creationId xmlns:a16="http://schemas.microsoft.com/office/drawing/2014/main" id="{F2B98A08-6996-7AFB-4BDC-2E99999DF2EE}"/>
              </a:ext>
            </a:extLst>
          </p:cNvPr>
          <p:cNvCxnSpPr/>
          <p:nvPr/>
        </p:nvCxnSpPr>
        <p:spPr>
          <a:xfrm>
            <a:off x="92497" y="5625517"/>
            <a:ext cx="57285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id="{CD7B6198-B4AB-BA51-ABAE-02ED6CB289ED}"/>
              </a:ext>
            </a:extLst>
          </p:cNvPr>
          <p:cNvSpPr/>
          <p:nvPr/>
        </p:nvSpPr>
        <p:spPr>
          <a:xfrm>
            <a:off x="6065315" y="710183"/>
            <a:ext cx="5728961" cy="292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2" name="文字方塊 121">
            <a:extLst>
              <a:ext uri="{FF2B5EF4-FFF2-40B4-BE49-F238E27FC236}">
                <a16:creationId xmlns:a16="http://schemas.microsoft.com/office/drawing/2014/main" id="{CC3C54A1-A6C2-02B7-FC62-E96B20317ED6}"/>
              </a:ext>
            </a:extLst>
          </p:cNvPr>
          <p:cNvSpPr txBox="1"/>
          <p:nvPr/>
        </p:nvSpPr>
        <p:spPr>
          <a:xfrm>
            <a:off x="6084420" y="717972"/>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多元表現綜整心得</a:t>
            </a:r>
          </a:p>
        </p:txBody>
      </p:sp>
      <p:sp>
        <p:nvSpPr>
          <p:cNvPr id="123" name="矩形: 圓角 122">
            <a:extLst>
              <a:ext uri="{FF2B5EF4-FFF2-40B4-BE49-F238E27FC236}">
                <a16:creationId xmlns:a16="http://schemas.microsoft.com/office/drawing/2014/main" id="{F235129F-F519-CD94-A486-277A07C6A117}"/>
              </a:ext>
            </a:extLst>
          </p:cNvPr>
          <p:cNvSpPr/>
          <p:nvPr/>
        </p:nvSpPr>
        <p:spPr>
          <a:xfrm>
            <a:off x="6082890" y="1075835"/>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D-1</a:t>
            </a:r>
            <a:endParaRPr lang="zh-TW" altLang="en-US" sz="1050" dirty="0">
              <a:solidFill>
                <a:schemeClr val="accent1">
                  <a:lumMod val="75000"/>
                </a:schemeClr>
              </a:solidFill>
            </a:endParaRPr>
          </a:p>
        </p:txBody>
      </p:sp>
      <p:sp>
        <p:nvSpPr>
          <p:cNvPr id="124" name="文字方塊 123">
            <a:extLst>
              <a:ext uri="{FF2B5EF4-FFF2-40B4-BE49-F238E27FC236}">
                <a16:creationId xmlns:a16="http://schemas.microsoft.com/office/drawing/2014/main" id="{A3D7E9AD-9A38-7A9B-7F6A-862DAEFBC48A}"/>
              </a:ext>
            </a:extLst>
          </p:cNvPr>
          <p:cNvSpPr txBox="1"/>
          <p:nvPr/>
        </p:nvSpPr>
        <p:spPr>
          <a:xfrm>
            <a:off x="6567554" y="1061138"/>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多元表現綜整心得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25" name="矩形 124">
            <a:extLst>
              <a:ext uri="{FF2B5EF4-FFF2-40B4-BE49-F238E27FC236}">
                <a16:creationId xmlns:a16="http://schemas.microsoft.com/office/drawing/2014/main" id="{965EB3C9-78D1-96CE-DA84-EFE2EAE0BFAD}"/>
              </a:ext>
            </a:extLst>
          </p:cNvPr>
          <p:cNvSpPr/>
          <p:nvPr/>
        </p:nvSpPr>
        <p:spPr>
          <a:xfrm>
            <a:off x="6039245" y="2281555"/>
            <a:ext cx="5763523" cy="263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6" name="文字方塊 125">
            <a:extLst>
              <a:ext uri="{FF2B5EF4-FFF2-40B4-BE49-F238E27FC236}">
                <a16:creationId xmlns:a16="http://schemas.microsoft.com/office/drawing/2014/main" id="{F12F95DB-F875-E2F9-FA20-D718F04A9FA4}"/>
              </a:ext>
            </a:extLst>
          </p:cNvPr>
          <p:cNvSpPr txBox="1"/>
          <p:nvPr/>
        </p:nvSpPr>
        <p:spPr>
          <a:xfrm>
            <a:off x="6052321" y="2311784"/>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學習歷程自述</a:t>
            </a:r>
          </a:p>
        </p:txBody>
      </p:sp>
      <p:sp>
        <p:nvSpPr>
          <p:cNvPr id="127" name="矩形: 圓角 126">
            <a:extLst>
              <a:ext uri="{FF2B5EF4-FFF2-40B4-BE49-F238E27FC236}">
                <a16:creationId xmlns:a16="http://schemas.microsoft.com/office/drawing/2014/main" id="{A86E2083-BE92-4E00-FCEA-5FBADC93292A}"/>
              </a:ext>
            </a:extLst>
          </p:cNvPr>
          <p:cNvSpPr/>
          <p:nvPr/>
        </p:nvSpPr>
        <p:spPr>
          <a:xfrm>
            <a:off x="6079718" y="2657181"/>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D-2</a:t>
            </a:r>
            <a:endParaRPr lang="zh-TW" altLang="en-US" sz="1050" dirty="0">
              <a:solidFill>
                <a:schemeClr val="accent1">
                  <a:lumMod val="75000"/>
                </a:schemeClr>
              </a:solidFill>
            </a:endParaRPr>
          </a:p>
        </p:txBody>
      </p:sp>
      <p:sp>
        <p:nvSpPr>
          <p:cNvPr id="128" name="文字方塊 127">
            <a:extLst>
              <a:ext uri="{FF2B5EF4-FFF2-40B4-BE49-F238E27FC236}">
                <a16:creationId xmlns:a16="http://schemas.microsoft.com/office/drawing/2014/main" id="{08FC21BE-C2C3-BD72-9AFE-6BA5C62CFFAE}"/>
              </a:ext>
            </a:extLst>
          </p:cNvPr>
          <p:cNvSpPr txBox="1"/>
          <p:nvPr/>
        </p:nvSpPr>
        <p:spPr>
          <a:xfrm>
            <a:off x="6592209" y="2657952"/>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學習歷程自述</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29" name="矩形 128">
            <a:extLst>
              <a:ext uri="{FF2B5EF4-FFF2-40B4-BE49-F238E27FC236}">
                <a16:creationId xmlns:a16="http://schemas.microsoft.com/office/drawing/2014/main" id="{6D634B56-B580-3FC0-FD1E-7B3E0B571C0C}"/>
              </a:ext>
            </a:extLst>
          </p:cNvPr>
          <p:cNvSpPr/>
          <p:nvPr/>
        </p:nvSpPr>
        <p:spPr>
          <a:xfrm>
            <a:off x="7580340" y="697114"/>
            <a:ext cx="4248000" cy="307777"/>
          </a:xfrm>
          <a:prstGeom prst="rect">
            <a:avLst/>
          </a:prstGeom>
        </p:spPr>
        <p:txBody>
          <a:bodyPr wrap="none">
            <a:spAutoFit/>
          </a:bodyPr>
          <a:lstStyle/>
          <a:p>
            <a:r>
              <a:rPr lang="en-US" altLang="zh-TW" sz="1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1400" b="1" dirty="0">
                <a:solidFill>
                  <a:srgbClr val="FF0000"/>
                </a:solidFill>
                <a:highlight>
                  <a:srgbClr val="FFFF00"/>
                </a:highlight>
                <a:latin typeface="微軟正黑體" panose="020B0604030504040204" pitchFamily="34" charset="-120"/>
                <a:ea typeface="微軟正黑體" panose="020B0604030504040204" pitchFamily="34" charset="-120"/>
              </a:rPr>
              <a:t>本資料僅供參考，實際招生作業以招生簡章為準。</a:t>
            </a:r>
          </a:p>
        </p:txBody>
      </p:sp>
      <p:sp>
        <p:nvSpPr>
          <p:cNvPr id="130" name="矩形 129">
            <a:extLst>
              <a:ext uri="{FF2B5EF4-FFF2-40B4-BE49-F238E27FC236}">
                <a16:creationId xmlns:a16="http://schemas.microsoft.com/office/drawing/2014/main" id="{BC4DB328-5BB8-3B56-6823-03DADF2B789C}"/>
              </a:ext>
            </a:extLst>
          </p:cNvPr>
          <p:cNvSpPr/>
          <p:nvPr/>
        </p:nvSpPr>
        <p:spPr>
          <a:xfrm>
            <a:off x="6079964" y="4593069"/>
            <a:ext cx="5728548" cy="293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1" name="文字方塊 130">
            <a:extLst>
              <a:ext uri="{FF2B5EF4-FFF2-40B4-BE49-F238E27FC236}">
                <a16:creationId xmlns:a16="http://schemas.microsoft.com/office/drawing/2014/main" id="{BF463648-D562-4BB3-6A3A-00FA873DFCB5}"/>
              </a:ext>
            </a:extLst>
          </p:cNvPr>
          <p:cNvSpPr txBox="1"/>
          <p:nvPr/>
        </p:nvSpPr>
        <p:spPr>
          <a:xfrm>
            <a:off x="6036534" y="4612961"/>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其他</a:t>
            </a:r>
          </a:p>
        </p:txBody>
      </p:sp>
      <p:sp>
        <p:nvSpPr>
          <p:cNvPr id="132" name="矩形: 圓角 131">
            <a:extLst>
              <a:ext uri="{FF2B5EF4-FFF2-40B4-BE49-F238E27FC236}">
                <a16:creationId xmlns:a16="http://schemas.microsoft.com/office/drawing/2014/main" id="{7BF65059-CC28-79B7-9D2F-5466A2FDA6EA}"/>
              </a:ext>
            </a:extLst>
          </p:cNvPr>
          <p:cNvSpPr/>
          <p:nvPr/>
        </p:nvSpPr>
        <p:spPr>
          <a:xfrm>
            <a:off x="6109539" y="4919342"/>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D-3</a:t>
            </a:r>
            <a:endParaRPr lang="zh-TW" altLang="en-US" sz="1050" dirty="0">
              <a:solidFill>
                <a:schemeClr val="accent1">
                  <a:lumMod val="75000"/>
                </a:schemeClr>
              </a:solidFill>
            </a:endParaRPr>
          </a:p>
        </p:txBody>
      </p:sp>
      <p:sp>
        <p:nvSpPr>
          <p:cNvPr id="133" name="文字方塊 132">
            <a:extLst>
              <a:ext uri="{FF2B5EF4-FFF2-40B4-BE49-F238E27FC236}">
                <a16:creationId xmlns:a16="http://schemas.microsoft.com/office/drawing/2014/main" id="{4D648587-1513-33B4-9DFC-26312BEF585D}"/>
              </a:ext>
            </a:extLst>
          </p:cNvPr>
          <p:cNvSpPr txBox="1"/>
          <p:nvPr/>
        </p:nvSpPr>
        <p:spPr>
          <a:xfrm>
            <a:off x="6570726" y="4910556"/>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其他有利審查資料</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134" name="直線接點 133">
            <a:extLst>
              <a:ext uri="{FF2B5EF4-FFF2-40B4-BE49-F238E27FC236}">
                <a16:creationId xmlns:a16="http://schemas.microsoft.com/office/drawing/2014/main" id="{4CE820A5-EA16-6F96-AAD8-425C5A66C8ED}"/>
              </a:ext>
            </a:extLst>
          </p:cNvPr>
          <p:cNvCxnSpPr>
            <a:cxnSpLocks/>
          </p:cNvCxnSpPr>
          <p:nvPr/>
        </p:nvCxnSpPr>
        <p:spPr>
          <a:xfrm flipV="1">
            <a:off x="6036534" y="1320342"/>
            <a:ext cx="5760794" cy="314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5494A4B1-44D1-BC21-90A2-A48398670EC8}"/>
              </a:ext>
            </a:extLst>
          </p:cNvPr>
          <p:cNvCxnSpPr/>
          <p:nvPr/>
        </p:nvCxnSpPr>
        <p:spPr>
          <a:xfrm>
            <a:off x="6065728" y="2941931"/>
            <a:ext cx="57285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E5B18B87-D71B-D608-0018-4B439748FE3E}"/>
              </a:ext>
            </a:extLst>
          </p:cNvPr>
          <p:cNvCxnSpPr/>
          <p:nvPr/>
        </p:nvCxnSpPr>
        <p:spPr>
          <a:xfrm>
            <a:off x="6083771" y="5203771"/>
            <a:ext cx="57285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0284C9D2-D1B6-938A-DC26-E410816D45EA}"/>
              </a:ext>
            </a:extLst>
          </p:cNvPr>
          <p:cNvCxnSpPr>
            <a:cxnSpLocks/>
          </p:cNvCxnSpPr>
          <p:nvPr/>
        </p:nvCxnSpPr>
        <p:spPr>
          <a:xfrm>
            <a:off x="73104" y="2979616"/>
            <a:ext cx="57395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088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5">
            <a:extLst>
              <a:ext uri="{FF2B5EF4-FFF2-40B4-BE49-F238E27FC236}">
                <a16:creationId xmlns:a16="http://schemas.microsoft.com/office/drawing/2014/main" id="{177B08DD-0F65-7D8F-3E95-7797C67B38E8}"/>
              </a:ext>
            </a:extLst>
          </p:cNvPr>
          <p:cNvSpPr/>
          <p:nvPr/>
        </p:nvSpPr>
        <p:spPr>
          <a:xfrm>
            <a:off x="290581" y="970996"/>
            <a:ext cx="540000" cy="540000"/>
          </a:xfrm>
          <a:prstGeom prst="ellipse">
            <a:avLst/>
          </a:prstGeom>
          <a:solidFill>
            <a:srgbClr val="A64C68"/>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16" name="矩形 15">
            <a:extLst>
              <a:ext uri="{FF2B5EF4-FFF2-40B4-BE49-F238E27FC236}">
                <a16:creationId xmlns:a16="http://schemas.microsoft.com/office/drawing/2014/main" id="{238D9E31-C43B-9129-0A43-D0BBF9EA3DA6}"/>
              </a:ext>
            </a:extLst>
          </p:cNvPr>
          <p:cNvSpPr/>
          <p:nvPr/>
        </p:nvSpPr>
        <p:spPr>
          <a:xfrm>
            <a:off x="865487" y="934287"/>
            <a:ext cx="5059980" cy="1077218"/>
          </a:xfrm>
          <a:prstGeom prst="rect">
            <a:avLst/>
          </a:prstGeom>
        </p:spPr>
        <p:txBody>
          <a:bodyPr wrap="square">
            <a:spAutoFit/>
          </a:bodyPr>
          <a:lstStyle/>
          <a:p>
            <a:pPr algn="just"/>
            <a:r>
              <a:rPr lang="zh-TW" altLang="en-US" sz="1600" dirty="0">
                <a:latin typeface="微軟正黑體" panose="020B0604030504040204" pitchFamily="34" charset="-120"/>
                <a:ea typeface="微軟正黑體" panose="020B0604030504040204" pitchFamily="34" charset="-120"/>
              </a:rPr>
              <a:t>由</a:t>
            </a:r>
            <a:r>
              <a:rPr lang="zh-TW" altLang="en-US" sz="1600" b="1" dirty="0">
                <a:latin typeface="微軟正黑體" panose="020B0604030504040204" pitchFamily="34" charset="-120"/>
                <a:ea typeface="微軟正黑體" panose="020B0604030504040204" pitchFamily="34" charset="-120"/>
              </a:rPr>
              <a:t>「未來議起來」</a:t>
            </a:r>
            <a:r>
              <a:rPr lang="zh-TW" altLang="en-US" sz="1600" dirty="0">
                <a:latin typeface="微軟正黑體" panose="020B0604030504040204" pitchFamily="34" charset="-120"/>
                <a:ea typeface="微軟正黑體" panose="020B0604030504040204" pitchFamily="34" charset="-120"/>
              </a:rPr>
              <a:t>團隊及</a:t>
            </a:r>
            <a:r>
              <a:rPr lang="en-US" altLang="zh-TW" sz="1600" dirty="0">
                <a:latin typeface="微軟正黑體" panose="020B0604030504040204" pitchFamily="34" charset="-120"/>
                <a:ea typeface="微軟正黑體" panose="020B0604030504040204" pitchFamily="34" charset="-120"/>
              </a:rPr>
              <a:t>15</a:t>
            </a:r>
            <a:r>
              <a:rPr lang="zh-TW" altLang="en-US" sz="1600" dirty="0">
                <a:latin typeface="微軟正黑體" panose="020B0604030504040204" pitchFamily="34" charset="-120"/>
                <a:ea typeface="微軟正黑體" panose="020B0604030504040204" pitchFamily="34" charset="-120"/>
              </a:rPr>
              <a:t>個專業群科一起討論，以每個專業群科經常用來表現</a:t>
            </a:r>
            <a:r>
              <a:rPr lang="zh-TW" altLang="en-US" sz="1600" b="1" dirty="0">
                <a:latin typeface="微軟正黑體" panose="020B0604030504040204" pitchFamily="34" charset="-120"/>
                <a:ea typeface="微軟正黑體" panose="020B0604030504040204" pitchFamily="34" charset="-120"/>
              </a:rPr>
              <a:t>課程學習成果的形式、每種形式的重點與格式</a:t>
            </a:r>
            <a:r>
              <a:rPr lang="zh-TW" altLang="en-US" sz="1600" dirty="0">
                <a:latin typeface="微軟正黑體" panose="020B0604030504040204" pitchFamily="34" charset="-120"/>
                <a:ea typeface="微軟正黑體" panose="020B0604030504040204" pitchFamily="34" charset="-120"/>
              </a:rPr>
              <a:t>，以及</a:t>
            </a:r>
            <a:r>
              <a:rPr lang="zh-TW" altLang="en-US" sz="1600" b="1" dirty="0">
                <a:latin typeface="微軟正黑體" panose="020B0604030504040204" pitchFamily="34" charset="-120"/>
                <a:ea typeface="微軟正黑體" panose="020B0604030504040204" pitchFamily="34" charset="-120"/>
              </a:rPr>
              <a:t>大學教授期望看到的成果表現</a:t>
            </a:r>
            <a:r>
              <a:rPr lang="zh-TW" altLang="en-US" sz="1600" dirty="0">
                <a:latin typeface="微軟正黑體" panose="020B0604030504040204" pitchFamily="34" charset="-120"/>
                <a:ea typeface="微軟正黑體" panose="020B0604030504040204" pitchFamily="34" charset="-120"/>
              </a:rPr>
              <a:t>，讓師生家長在準備課程學習成果時更有信心。</a:t>
            </a:r>
            <a:endParaRPr lang="en-US" altLang="zh-TW" sz="1600" dirty="0">
              <a:latin typeface="微軟正黑體" panose="020B0604030504040204" pitchFamily="34" charset="-120"/>
              <a:ea typeface="微軟正黑體" panose="020B0604030504040204" pitchFamily="34" charset="-120"/>
            </a:endParaRPr>
          </a:p>
        </p:txBody>
      </p:sp>
      <p:grpSp>
        <p:nvGrpSpPr>
          <p:cNvPr id="17" name="群組 16">
            <a:extLst>
              <a:ext uri="{FF2B5EF4-FFF2-40B4-BE49-F238E27FC236}">
                <a16:creationId xmlns:a16="http://schemas.microsoft.com/office/drawing/2014/main" id="{0CA42ECC-8F56-870B-7192-D3F6453D705D}"/>
              </a:ext>
            </a:extLst>
          </p:cNvPr>
          <p:cNvGrpSpPr/>
          <p:nvPr/>
        </p:nvGrpSpPr>
        <p:grpSpPr>
          <a:xfrm>
            <a:off x="6024624" y="4054764"/>
            <a:ext cx="837626" cy="485693"/>
            <a:chOff x="8228419" y="777526"/>
            <a:chExt cx="820946" cy="476021"/>
          </a:xfrm>
        </p:grpSpPr>
        <p:sp>
          <p:nvSpPr>
            <p:cNvPr id="18" name="Chevron 2">
              <a:extLst>
                <a:ext uri="{FF2B5EF4-FFF2-40B4-BE49-F238E27FC236}">
                  <a16:creationId xmlns:a16="http://schemas.microsoft.com/office/drawing/2014/main" id="{67B5E952-0DCB-31DD-B2EF-C888E0AF351C}"/>
                </a:ext>
              </a:extLst>
            </p:cNvPr>
            <p:cNvSpPr/>
            <p:nvPr/>
          </p:nvSpPr>
          <p:spPr>
            <a:xfrm rot="5400000">
              <a:off x="8662598" y="866780"/>
              <a:ext cx="476021" cy="297513"/>
            </a:xfrm>
            <a:prstGeom prst="triangle">
              <a:avLst/>
            </a:prstGeom>
            <a:solidFill>
              <a:srgbClr val="FFA5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9" name="Chevron 2">
              <a:extLst>
                <a:ext uri="{FF2B5EF4-FFF2-40B4-BE49-F238E27FC236}">
                  <a16:creationId xmlns:a16="http://schemas.microsoft.com/office/drawing/2014/main" id="{6CFAF7C8-47AA-1CE1-8A98-2530054F90AC}"/>
                </a:ext>
              </a:extLst>
            </p:cNvPr>
            <p:cNvSpPr/>
            <p:nvPr/>
          </p:nvSpPr>
          <p:spPr>
            <a:xfrm rot="5400000">
              <a:off x="8394860" y="915610"/>
              <a:ext cx="319764" cy="199854"/>
            </a:xfrm>
            <a:prstGeom prst="triangle">
              <a:avLst/>
            </a:prstGeom>
            <a:solidFill>
              <a:srgbClr val="FFC2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20" name="Chevron 2">
              <a:extLst>
                <a:ext uri="{FF2B5EF4-FFF2-40B4-BE49-F238E27FC236}">
                  <a16:creationId xmlns:a16="http://schemas.microsoft.com/office/drawing/2014/main" id="{53261591-7650-B825-0738-6EA3EA9B9B42}"/>
                </a:ext>
              </a:extLst>
            </p:cNvPr>
            <p:cNvSpPr/>
            <p:nvPr/>
          </p:nvSpPr>
          <p:spPr>
            <a:xfrm rot="5400000">
              <a:off x="8162114" y="949232"/>
              <a:ext cx="265219" cy="132610"/>
            </a:xfrm>
            <a:prstGeom prst="triangle">
              <a:avLst/>
            </a:prstGeom>
            <a:solidFill>
              <a:srgbClr val="FFA54B">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21" name="矩形 20">
            <a:extLst>
              <a:ext uri="{FF2B5EF4-FFF2-40B4-BE49-F238E27FC236}">
                <a16:creationId xmlns:a16="http://schemas.microsoft.com/office/drawing/2014/main" id="{FC39CCF4-F1CC-6077-6435-40A7961A4EDC}"/>
              </a:ext>
            </a:extLst>
          </p:cNvPr>
          <p:cNvSpPr/>
          <p:nvPr/>
        </p:nvSpPr>
        <p:spPr>
          <a:xfrm>
            <a:off x="279628" y="6214010"/>
            <a:ext cx="6332951" cy="461665"/>
          </a:xfrm>
          <a:prstGeom prst="rect">
            <a:avLst/>
          </a:prstGeom>
        </p:spPr>
        <p:txBody>
          <a:bodyPr wrap="square">
            <a:spAutoFit/>
          </a:bodyPr>
          <a:lstStyle/>
          <a:p>
            <a:pPr algn="just"/>
            <a:r>
              <a:rPr lang="zh-TW" altLang="en-US" sz="1200" dirty="0">
                <a:latin typeface="微軟正黑體" panose="020B0604030504040204" pitchFamily="34" charset="-120"/>
                <a:ea typeface="微軟正黑體" panose="020B0604030504040204" pitchFamily="34" charset="-120"/>
              </a:rPr>
              <a:t>資料來源：</a:t>
            </a:r>
            <a:endParaRPr lang="en-US" altLang="zh-TW" sz="1200" dirty="0">
              <a:latin typeface="微軟正黑體" panose="020B0604030504040204" pitchFamily="34" charset="-120"/>
              <a:ea typeface="微軟正黑體" panose="020B0604030504040204" pitchFamily="34" charset="-120"/>
            </a:endParaRPr>
          </a:p>
          <a:p>
            <a:pPr algn="just"/>
            <a:r>
              <a:rPr lang="zh-TW" altLang="en-US" sz="1200" dirty="0">
                <a:latin typeface="微軟正黑體" panose="020B0604030504040204" pitchFamily="34" charset="-120"/>
                <a:ea typeface="微軟正黑體" panose="020B0604030504040204" pitchFamily="34" charset="-120"/>
              </a:rPr>
              <a:t>國立清華大學林祐聖教授執行之</a:t>
            </a:r>
            <a:r>
              <a:rPr lang="zh-TW" altLang="en-US" sz="1200" b="1" dirty="0">
                <a:latin typeface="微軟正黑體" panose="020B0604030504040204" pitchFamily="34" charset="-120"/>
                <a:ea typeface="微軟正黑體" panose="020B0604030504040204" pitchFamily="34" charset="-120"/>
              </a:rPr>
              <a:t>「未來議起來：教育部技高、技專學習歷程審查審議計畫」</a:t>
            </a:r>
            <a:endParaRPr lang="en-US" altLang="zh-TW" sz="1200" b="1" dirty="0">
              <a:latin typeface="微軟正黑體" panose="020B0604030504040204" pitchFamily="34" charset="-120"/>
              <a:ea typeface="微軟正黑體" panose="020B0604030504040204" pitchFamily="34" charset="-120"/>
            </a:endParaRPr>
          </a:p>
        </p:txBody>
      </p:sp>
      <p:sp>
        <p:nvSpPr>
          <p:cNvPr id="22" name="Rectangle 9">
            <a:extLst>
              <a:ext uri="{FF2B5EF4-FFF2-40B4-BE49-F238E27FC236}">
                <a16:creationId xmlns:a16="http://schemas.microsoft.com/office/drawing/2014/main" id="{395E5A2C-3FA2-6CA0-DCE6-24C8873F8F84}"/>
              </a:ext>
            </a:extLst>
          </p:cNvPr>
          <p:cNvSpPr/>
          <p:nvPr/>
        </p:nvSpPr>
        <p:spPr>
          <a:xfrm>
            <a:off x="380889" y="1070064"/>
            <a:ext cx="353868" cy="31454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6" name="圖片 35">
            <a:extLst>
              <a:ext uri="{FF2B5EF4-FFF2-40B4-BE49-F238E27FC236}">
                <a16:creationId xmlns:a16="http://schemas.microsoft.com/office/drawing/2014/main" id="{EF0CE423-91C6-FE51-691A-9CA471CE1040}"/>
              </a:ext>
            </a:extLst>
          </p:cNvPr>
          <p:cNvPicPr>
            <a:picLocks noChangeAspect="1"/>
          </p:cNvPicPr>
          <p:nvPr/>
        </p:nvPicPr>
        <p:blipFill rotWithShape="1">
          <a:blip r:embed="rId2"/>
          <a:srcRect b="402"/>
          <a:stretch/>
        </p:blipFill>
        <p:spPr>
          <a:xfrm>
            <a:off x="3365740" y="2105789"/>
            <a:ext cx="2889880" cy="4028154"/>
          </a:xfrm>
          <a:prstGeom prst="rect">
            <a:avLst/>
          </a:prstGeom>
          <a:ln w="38100">
            <a:solidFill>
              <a:srgbClr val="7F7F7F"/>
            </a:solidFill>
          </a:ln>
        </p:spPr>
      </p:pic>
      <p:pic>
        <p:nvPicPr>
          <p:cNvPr id="37" name="圖片 36">
            <a:extLst>
              <a:ext uri="{FF2B5EF4-FFF2-40B4-BE49-F238E27FC236}">
                <a16:creationId xmlns:a16="http://schemas.microsoft.com/office/drawing/2014/main" id="{32BDF614-8D9F-3545-4A64-19D32EE53FA8}"/>
              </a:ext>
            </a:extLst>
          </p:cNvPr>
          <p:cNvPicPr>
            <a:picLocks noChangeAspect="1"/>
          </p:cNvPicPr>
          <p:nvPr/>
        </p:nvPicPr>
        <p:blipFill>
          <a:blip r:embed="rId3"/>
          <a:stretch>
            <a:fillRect/>
          </a:stretch>
        </p:blipFill>
        <p:spPr>
          <a:xfrm>
            <a:off x="7098593" y="960552"/>
            <a:ext cx="4264581" cy="5650908"/>
          </a:xfrm>
          <a:prstGeom prst="rect">
            <a:avLst/>
          </a:prstGeom>
          <a:ln w="38100">
            <a:solidFill>
              <a:schemeClr val="accent5">
                <a:lumMod val="75000"/>
              </a:schemeClr>
            </a:solidFill>
          </a:ln>
        </p:spPr>
      </p:pic>
      <p:sp>
        <p:nvSpPr>
          <p:cNvPr id="2" name="標題 1">
            <a:extLst>
              <a:ext uri="{FF2B5EF4-FFF2-40B4-BE49-F238E27FC236}">
                <a16:creationId xmlns:a16="http://schemas.microsoft.com/office/drawing/2014/main" id="{FC5A8B83-340C-EF7C-131D-51C0F3F71CA2}"/>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mn-ea"/>
                <a:ea typeface="+mn-ea"/>
                <a:cs typeface="Oswald"/>
              </a:rPr>
              <a:t>技高課程學習成果呈現建議</a:t>
            </a:r>
            <a:r>
              <a:rPr kumimoji="0" lang="zh-TW" altLang="en-US" sz="2400" dirty="0">
                <a:solidFill>
                  <a:srgbClr val="FFFF00"/>
                </a:solidFill>
                <a:latin typeface="+mn-ea"/>
                <a:ea typeface="+mn-ea"/>
                <a:cs typeface="Oswald"/>
              </a:rPr>
              <a:t>手冊 </a:t>
            </a:r>
            <a:r>
              <a:rPr kumimoji="0" lang="en-US" altLang="zh-TW" sz="1800" dirty="0">
                <a:solidFill>
                  <a:schemeClr val="bg1"/>
                </a:solidFill>
                <a:latin typeface="+mn-ea"/>
                <a:ea typeface="+mn-ea"/>
                <a:cs typeface="Oswald"/>
              </a:rPr>
              <a:t>https://www.techadmi.edu.tw/manual.php</a:t>
            </a:r>
            <a:endParaRPr kumimoji="0" lang="en-US" altLang="zh-TW" sz="1400" dirty="0">
              <a:solidFill>
                <a:schemeClr val="bg1"/>
              </a:solidFill>
              <a:latin typeface="+mn-ea"/>
              <a:ea typeface="+mn-ea"/>
              <a:cs typeface="Oswald"/>
            </a:endParaRPr>
          </a:p>
        </p:txBody>
      </p:sp>
      <p:pic>
        <p:nvPicPr>
          <p:cNvPr id="4" name="圖片 3">
            <a:extLst>
              <a:ext uri="{FF2B5EF4-FFF2-40B4-BE49-F238E27FC236}">
                <a16:creationId xmlns:a16="http://schemas.microsoft.com/office/drawing/2014/main" id="{E3866A1C-C175-5C67-AB74-5BB79FDB7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31" y="2105788"/>
            <a:ext cx="3033165" cy="4028154"/>
          </a:xfrm>
          <a:prstGeom prst="rect">
            <a:avLst/>
          </a:prstGeom>
          <a:ln w="28575">
            <a:solidFill>
              <a:srgbClr val="7F7F7F"/>
            </a:solidFill>
          </a:ln>
        </p:spPr>
      </p:pic>
      <p:pic>
        <p:nvPicPr>
          <p:cNvPr id="6" name="圖片 5">
            <a:extLst>
              <a:ext uri="{FF2B5EF4-FFF2-40B4-BE49-F238E27FC236}">
                <a16:creationId xmlns:a16="http://schemas.microsoft.com/office/drawing/2014/main" id="{3F6894A1-1DB8-868D-6763-D418874132C6}"/>
              </a:ext>
            </a:extLst>
          </p:cNvPr>
          <p:cNvPicPr>
            <a:picLocks noChangeAspect="1"/>
          </p:cNvPicPr>
          <p:nvPr/>
        </p:nvPicPr>
        <p:blipFill rotWithShape="1">
          <a:blip r:embed="rId5"/>
          <a:srcRect l="5441" t="6022" r="6320" b="6474"/>
          <a:stretch/>
        </p:blipFill>
        <p:spPr>
          <a:xfrm>
            <a:off x="10946812" y="127172"/>
            <a:ext cx="1182159" cy="1172330"/>
          </a:xfrm>
          <a:prstGeom prst="rect">
            <a:avLst/>
          </a:prstGeom>
        </p:spPr>
      </p:pic>
    </p:spTree>
    <p:extLst>
      <p:ext uri="{BB962C8B-B14F-4D97-AF65-F5344CB8AC3E}">
        <p14:creationId xmlns:p14="http://schemas.microsoft.com/office/powerpoint/2010/main" val="253081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639617" y="1806735"/>
            <a:ext cx="7380709" cy="3323670"/>
          </a:xfrm>
          <a:prstGeom prst="rect">
            <a:avLst/>
          </a:prstGeom>
        </p:spPr>
        <p:txBody>
          <a:bodyPr/>
          <a:lstStyle/>
          <a:p>
            <a:pPr algn="ctr">
              <a:defRPr/>
            </a:pPr>
            <a:r>
              <a:rPr lang="zh-TW" altLang="en-US" sz="3200" dirty="0">
                <a:solidFill>
                  <a:srgbClr val="C00000"/>
                </a:solidFill>
                <a:latin typeface="+mn-ea"/>
                <a:ea typeface="+mn-ea"/>
                <a:cs typeface="Arial Unicode MS" pitchFamily="34" charset="-120"/>
              </a:rPr>
              <a:t>以上各項招生日程、招生方式如有異動，以簡章及各招生委員會公告為準</a:t>
            </a:r>
            <a:br>
              <a:rPr lang="en-US" altLang="zh-TW" sz="3200" dirty="0">
                <a:solidFill>
                  <a:srgbClr val="C00000"/>
                </a:solidFill>
                <a:latin typeface="+mn-ea"/>
                <a:ea typeface="+mn-ea"/>
                <a:cs typeface="Arial Unicode MS" pitchFamily="34" charset="-120"/>
              </a:rPr>
            </a:br>
            <a:br>
              <a:rPr lang="en-US" altLang="zh-TW" sz="3200" dirty="0">
                <a:solidFill>
                  <a:srgbClr val="C00000"/>
                </a:solidFill>
                <a:latin typeface="+mn-ea"/>
                <a:ea typeface="+mn-ea"/>
                <a:cs typeface="Arial Unicode MS" pitchFamily="34" charset="-120"/>
              </a:rPr>
            </a:br>
            <a:br>
              <a:rPr lang="en-US" altLang="zh-TW" sz="4800" dirty="0">
                <a:solidFill>
                  <a:schemeClr val="bg2">
                    <a:lumMod val="10000"/>
                  </a:schemeClr>
                </a:solidFill>
                <a:latin typeface="+mn-ea"/>
                <a:ea typeface="+mn-ea"/>
                <a:cs typeface="Arial Unicode MS" pitchFamily="34" charset="-120"/>
                <a:sym typeface="Oswald"/>
              </a:rPr>
            </a:br>
            <a:r>
              <a:rPr lang="zh-TW" altLang="en-US" sz="4800" dirty="0">
                <a:solidFill>
                  <a:schemeClr val="bg2">
                    <a:lumMod val="10000"/>
                  </a:schemeClr>
                </a:solidFill>
                <a:latin typeface="+mn-ea"/>
                <a:ea typeface="+mn-ea"/>
                <a:cs typeface="Arial Unicode MS" pitchFamily="34" charset="-120"/>
                <a:sym typeface="Oswald"/>
              </a:rPr>
              <a:t>                    感謝您的聆聽</a:t>
            </a:r>
          </a:p>
        </p:txBody>
      </p:sp>
      <p:sp>
        <p:nvSpPr>
          <p:cNvPr id="5" name="副標題 2"/>
          <p:cNvSpPr txBox="1">
            <a:spLocks/>
          </p:cNvSpPr>
          <p:nvPr/>
        </p:nvSpPr>
        <p:spPr>
          <a:xfrm>
            <a:off x="6725084" y="5130406"/>
            <a:ext cx="3276364"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buFont typeface="Arial" charset="0"/>
              <a:buNone/>
              <a:defRPr/>
            </a:pPr>
            <a:r>
              <a:rPr kumimoji="0" lang="zh-TW" altLang="en-US" b="1" kern="0" dirty="0">
                <a:solidFill>
                  <a:sysClr val="windowText" lastClr="000000"/>
                </a:solidFill>
                <a:latin typeface="+mn-ea"/>
                <a:ea typeface="+mn-ea"/>
                <a:cs typeface="Arial Unicode MS" pitchFamily="34" charset="-120"/>
              </a:rPr>
              <a:t>技專校院招生策略委員會</a:t>
            </a:r>
            <a:endParaRPr kumimoji="0" lang="en-US" altLang="zh-TW" b="1" kern="0" dirty="0">
              <a:solidFill>
                <a:sysClr val="windowText" lastClr="000000"/>
              </a:solidFill>
              <a:latin typeface="+mn-ea"/>
              <a:ea typeface="+mn-ea"/>
              <a:cs typeface="Arial Unicode MS"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5044" y="5056985"/>
            <a:ext cx="480752" cy="483484"/>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448" y="4222184"/>
            <a:ext cx="1409897" cy="14098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標題 1"/>
          <p:cNvSpPr txBox="1">
            <a:spLocks noGrp="1"/>
          </p:cNvSpPr>
          <p:nvPr>
            <p:ph type="title"/>
          </p:nvPr>
        </p:nvSpPr>
        <p:spPr>
          <a:xfrm>
            <a:off x="2544524" y="0"/>
            <a:ext cx="6830634" cy="1069514"/>
          </a:xfrm>
          <a:prstGeom prst="rect">
            <a:avLst/>
          </a:prstGeom>
        </p:spPr>
        <p:txBody>
          <a:bodyPr/>
          <a:lstStyle/>
          <a:p>
            <a:pPr eaLnBrk="1" hangingPunct="1">
              <a:buClr>
                <a:srgbClr val="3796BF"/>
              </a:buClr>
              <a:buFont typeface="Oswald"/>
              <a:buNone/>
            </a:pPr>
            <a:r>
              <a:rPr lang="zh-TW" altLang="en-US" sz="3000" dirty="0">
                <a:solidFill>
                  <a:srgbClr val="3796BF"/>
                </a:solidFill>
                <a:latin typeface="微軟正黑體" panose="020B0604030504040204" pitchFamily="34" charset="-120"/>
                <a:ea typeface="微軟正黑體" panose="020B0604030504040204" pitchFamily="34" charset="-120"/>
                <a:sym typeface="Oswald"/>
              </a:rPr>
              <a:t>四技二專統一入學測驗 考試群類別</a:t>
            </a:r>
            <a:r>
              <a:rPr lang="en-US" altLang="zh-TW" sz="3000" dirty="0">
                <a:solidFill>
                  <a:srgbClr val="3796BF"/>
                </a:solidFill>
                <a:latin typeface="微軟正黑體" panose="020B0604030504040204" pitchFamily="34" charset="-120"/>
                <a:ea typeface="微軟正黑體" panose="020B0604030504040204" pitchFamily="34" charset="-120"/>
                <a:sym typeface="Oswald"/>
              </a:rPr>
              <a:t>-1</a:t>
            </a:r>
            <a:endParaRPr lang="zh-TW" altLang="en-US" sz="3000" dirty="0">
              <a:solidFill>
                <a:srgbClr val="3796BF"/>
              </a:solidFill>
              <a:latin typeface="微軟正黑體" panose="020B0604030504040204" pitchFamily="34" charset="-120"/>
              <a:ea typeface="微軟正黑體" panose="020B0604030504040204" pitchFamily="34" charset="-120"/>
              <a:sym typeface="Oswald"/>
            </a:endParaRPr>
          </a:p>
        </p:txBody>
      </p:sp>
      <p:sp>
        <p:nvSpPr>
          <p:cNvPr id="7" name="文字方塊 6"/>
          <p:cNvSpPr txBox="1"/>
          <p:nvPr/>
        </p:nvSpPr>
        <p:spPr>
          <a:xfrm>
            <a:off x="0" y="14514"/>
            <a:ext cx="2178968" cy="846386"/>
          </a:xfrm>
          <a:custGeom>
            <a:avLst/>
            <a:gdLst>
              <a:gd name="connsiteX0" fmla="*/ 0 w 2483768"/>
              <a:gd name="connsiteY0" fmla="*/ 0 h 1190179"/>
              <a:gd name="connsiteX1" fmla="*/ 1241884 w 2483768"/>
              <a:gd name="connsiteY1" fmla="*/ 0 h 1190179"/>
              <a:gd name="connsiteX2" fmla="*/ 2483768 w 2483768"/>
              <a:gd name="connsiteY2" fmla="*/ 595090 h 1190179"/>
              <a:gd name="connsiteX3" fmla="*/ 1241884 w 2483768"/>
              <a:gd name="connsiteY3" fmla="*/ 1190180 h 1190179"/>
              <a:gd name="connsiteX4" fmla="*/ 0 w 2483768"/>
              <a:gd name="connsiteY4" fmla="*/ 1190179 h 1190179"/>
              <a:gd name="connsiteX5" fmla="*/ 0 w 2483768"/>
              <a:gd name="connsiteY5" fmla="*/ 0 h 1190179"/>
              <a:gd name="connsiteX0" fmla="*/ 0 w 2178968"/>
              <a:gd name="connsiteY0" fmla="*/ 0 h 1190180"/>
              <a:gd name="connsiteX1" fmla="*/ 1241884 w 2178968"/>
              <a:gd name="connsiteY1" fmla="*/ 0 h 1190180"/>
              <a:gd name="connsiteX2" fmla="*/ 2178968 w 2178968"/>
              <a:gd name="connsiteY2" fmla="*/ 595090 h 1190180"/>
              <a:gd name="connsiteX3" fmla="*/ 1241884 w 2178968"/>
              <a:gd name="connsiteY3" fmla="*/ 1190180 h 1190180"/>
              <a:gd name="connsiteX4" fmla="*/ 0 w 2178968"/>
              <a:gd name="connsiteY4" fmla="*/ 1190179 h 1190180"/>
              <a:gd name="connsiteX5" fmla="*/ 0 w 2178968"/>
              <a:gd name="connsiteY5" fmla="*/ 0 h 119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968" h="1190180">
                <a:moveTo>
                  <a:pt x="0" y="0"/>
                </a:moveTo>
                <a:lnTo>
                  <a:pt x="1241884" y="0"/>
                </a:lnTo>
                <a:cubicBezTo>
                  <a:pt x="1927758" y="0"/>
                  <a:pt x="2178968" y="266431"/>
                  <a:pt x="2178968" y="595090"/>
                </a:cubicBezTo>
                <a:cubicBezTo>
                  <a:pt x="2178968" y="923749"/>
                  <a:pt x="1927758" y="1190180"/>
                  <a:pt x="1241884" y="1190180"/>
                </a:cubicBezTo>
                <a:lnTo>
                  <a:pt x="0" y="1190179"/>
                </a:lnTo>
                <a:lnTo>
                  <a:pt x="0" y="0"/>
                </a:lnTo>
                <a:close/>
              </a:path>
            </a:pathLst>
          </a:custGeom>
          <a:solidFill>
            <a:schemeClr val="accent4">
              <a:lumMod val="50000"/>
            </a:schemeClr>
          </a:solidFill>
          <a:ln w="9525"/>
        </p:spPr>
        <p:style>
          <a:lnRef idx="3">
            <a:schemeClr val="lt1"/>
          </a:lnRef>
          <a:fillRef idx="1">
            <a:schemeClr val="dk1"/>
          </a:fillRef>
          <a:effectRef idx="1">
            <a:schemeClr val="dk1"/>
          </a:effectRef>
          <a:fontRef idx="minor">
            <a:schemeClr val="lt1"/>
          </a:fontRef>
        </p:style>
        <p:txBody>
          <a:bodyPr vert="horz" wrap="square" rtlCol="0" anchor="ctr">
            <a:spAutoFit/>
          </a:bodyPr>
          <a:lstStyle/>
          <a:p>
            <a:pPr algn="ctr"/>
            <a:endParaRPr lang="en-US" altLang="zh-TW" sz="900" b="1" dirty="0">
              <a:latin typeface="微軟正黑體" panose="020B0604030504040204" pitchFamily="34" charset="-120"/>
              <a:ea typeface="微軟正黑體" panose="020B0604030504040204" pitchFamily="34" charset="-120"/>
            </a:endParaRPr>
          </a:p>
          <a:p>
            <a:pPr algn="ctr"/>
            <a:r>
              <a:rPr lang="en-US" altLang="zh-TW" sz="4000" b="1" dirty="0">
                <a:latin typeface="微軟正黑體" panose="020B0604030504040204" pitchFamily="34" charset="-120"/>
                <a:ea typeface="微軟正黑體" panose="020B0604030504040204" pitchFamily="34" charset="-120"/>
              </a:rPr>
              <a:t>114</a:t>
            </a:r>
            <a:r>
              <a:rPr lang="zh-TW" altLang="en-US" sz="2400" b="1" dirty="0">
                <a:latin typeface="微軟正黑體" panose="020B0604030504040204" pitchFamily="34" charset="-120"/>
                <a:ea typeface="微軟正黑體" panose="020B0604030504040204" pitchFamily="34" charset="-120"/>
              </a:rPr>
              <a:t>學年度</a:t>
            </a:r>
          </a:p>
        </p:txBody>
      </p:sp>
      <p:sp>
        <p:nvSpPr>
          <p:cNvPr id="11" name="文字方塊 10"/>
          <p:cNvSpPr txBox="1"/>
          <p:nvPr/>
        </p:nvSpPr>
        <p:spPr>
          <a:xfrm>
            <a:off x="9163290" y="626563"/>
            <a:ext cx="2641733" cy="5232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TW" sz="2800" b="1" dirty="0">
                <a:solidFill>
                  <a:srgbClr val="C00000"/>
                </a:solidFill>
                <a:latin typeface="微軟正黑體" panose="020B0604030504040204" pitchFamily="34" charset="-120"/>
                <a:ea typeface="微軟正黑體" panose="020B0604030504040204" pitchFamily="34" charset="-120"/>
              </a:rPr>
              <a:t>【20</a:t>
            </a:r>
            <a:r>
              <a:rPr lang="zh-TW" altLang="en-US" sz="2800" b="1" dirty="0">
                <a:solidFill>
                  <a:srgbClr val="C00000"/>
                </a:solidFill>
                <a:latin typeface="微軟正黑體" panose="020B0604030504040204" pitchFamily="34" charset="-120"/>
                <a:ea typeface="微軟正黑體" panose="020B0604030504040204" pitchFamily="34" charset="-120"/>
              </a:rPr>
              <a:t>群</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類</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別</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8" name="內容版面配置區 6"/>
          <p:cNvGraphicFramePr>
            <a:graphicFrameLocks/>
          </p:cNvGraphicFramePr>
          <p:nvPr/>
        </p:nvGraphicFramePr>
        <p:xfrm>
          <a:off x="479375" y="1124745"/>
          <a:ext cx="5480466" cy="4996597"/>
        </p:xfrm>
        <a:graphic>
          <a:graphicData uri="http://schemas.openxmlformats.org/drawingml/2006/table">
            <a:tbl>
              <a:tblPr firstRow="1" bandRow="1">
                <a:tableStyleId>{9DCAF9ED-07DC-4A11-8D7F-57B35C25682E}</a:tableStyleId>
              </a:tblPr>
              <a:tblGrid>
                <a:gridCol w="1511829">
                  <a:extLst>
                    <a:ext uri="{9D8B030D-6E8A-4147-A177-3AD203B41FA5}">
                      <a16:colId xmlns:a16="http://schemas.microsoft.com/office/drawing/2014/main" val="20000"/>
                    </a:ext>
                  </a:extLst>
                </a:gridCol>
                <a:gridCol w="576404">
                  <a:extLst>
                    <a:ext uri="{9D8B030D-6E8A-4147-A177-3AD203B41FA5}">
                      <a16:colId xmlns:a16="http://schemas.microsoft.com/office/drawing/2014/main" val="3182241135"/>
                    </a:ext>
                  </a:extLst>
                </a:gridCol>
                <a:gridCol w="1656184">
                  <a:extLst>
                    <a:ext uri="{9D8B030D-6E8A-4147-A177-3AD203B41FA5}">
                      <a16:colId xmlns:a16="http://schemas.microsoft.com/office/drawing/2014/main" val="20003"/>
                    </a:ext>
                  </a:extLst>
                </a:gridCol>
                <a:gridCol w="1736049">
                  <a:extLst>
                    <a:ext uri="{9D8B030D-6E8A-4147-A177-3AD203B41FA5}">
                      <a16:colId xmlns:a16="http://schemas.microsoft.com/office/drawing/2014/main" val="20004"/>
                    </a:ext>
                  </a:extLst>
                </a:gridCol>
              </a:tblGrid>
              <a:tr h="492339">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二</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1"/>
                  </a:ext>
                </a:extLst>
              </a:tr>
              <a:tr h="674126">
                <a:tc>
                  <a:txBody>
                    <a:bodyPr/>
                    <a:lstStyle/>
                    <a:p>
                      <a:pPr algn="l"/>
                      <a:r>
                        <a:rPr lang="en-US" altLang="zh-TW" sz="1400" b="1" dirty="0">
                          <a:latin typeface="微軟正黑體" panose="020B0604030504040204" pitchFamily="34" charset="-120"/>
                          <a:ea typeface="微軟正黑體" panose="020B0604030504040204" pitchFamily="34" charset="-120"/>
                        </a:rPr>
                        <a:t>01</a:t>
                      </a:r>
                      <a:r>
                        <a:rPr lang="zh-TW" altLang="en-US" sz="1400" b="1" dirty="0">
                          <a:latin typeface="微軟正黑體" panose="020B0604030504040204" pitchFamily="34" charset="-120"/>
                          <a:ea typeface="微軟正黑體" panose="020B0604030504040204" pitchFamily="34" charset="-120"/>
                        </a:rPr>
                        <a:t>機械群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機件原理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機械力學</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機械製造</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機械基礎實習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機械製圖實習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2"/>
                  </a:ext>
                </a:extLst>
              </a:tr>
              <a:tr h="847537">
                <a:tc>
                  <a:txBody>
                    <a:bodyPr/>
                    <a:lstStyle/>
                    <a:p>
                      <a:pPr algn="l"/>
                      <a:r>
                        <a:rPr lang="en-US" altLang="zh-TW" sz="1400" b="1" dirty="0">
                          <a:latin typeface="微軟正黑體" panose="020B0604030504040204" pitchFamily="34" charset="-120"/>
                          <a:ea typeface="微軟正黑體" panose="020B0604030504040204" pitchFamily="34" charset="-120"/>
                        </a:rPr>
                        <a:t>02</a:t>
                      </a:r>
                      <a:r>
                        <a:rPr lang="zh-TW" altLang="en-US" sz="1400" b="1" dirty="0">
                          <a:latin typeface="微軟正黑體" panose="020B0604030504040204" pitchFamily="34" charset="-120"/>
                          <a:ea typeface="微軟正黑體" panose="020B0604030504040204" pitchFamily="34" charset="-120"/>
                        </a:rPr>
                        <a:t>動力機械群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l"/>
                      <a:r>
                        <a:rPr lang="zh-TW" altLang="en-US" sz="1400" b="0" kern="1200" dirty="0">
                          <a:latin typeface="微軟正黑體" panose="020B0604030504040204" pitchFamily="34" charset="-120"/>
                          <a:ea typeface="微軟正黑體" panose="020B0604030504040204" pitchFamily="34" charset="-120"/>
                        </a:rPr>
                        <a:t>應用力學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引擎原理</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底盤原理</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gn="l">
                        <a:lnSpc>
                          <a:spcPts val="1600"/>
                        </a:lnSpc>
                      </a:pPr>
                      <a:r>
                        <a:rPr lang="zh-TW" altLang="en-US" sz="1400" b="0" kern="1200" dirty="0">
                          <a:latin typeface="微軟正黑體" panose="020B0604030504040204" pitchFamily="34" charset="-120"/>
                          <a:ea typeface="微軟正黑體" panose="020B0604030504040204" pitchFamily="34" charset="-120"/>
                        </a:rPr>
                        <a:t>引擎實習</a:t>
                      </a:r>
                      <a:endParaRPr lang="en-US" altLang="zh-TW" sz="14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400" b="0" kern="1200" dirty="0">
                          <a:latin typeface="微軟正黑體" panose="020B0604030504040204" pitchFamily="34" charset="-120"/>
                          <a:ea typeface="微軟正黑體" panose="020B0604030504040204" pitchFamily="34" charset="-120"/>
                        </a:rPr>
                        <a:t>底盤實習</a:t>
                      </a:r>
                      <a:endParaRPr lang="en-US" altLang="zh-TW" sz="14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400" b="0" kern="1200" dirty="0">
                          <a:latin typeface="微軟正黑體" panose="020B0604030504040204" pitchFamily="34" charset="-120"/>
                          <a:ea typeface="微軟正黑體" panose="020B0604030504040204" pitchFamily="34" charset="-120"/>
                        </a:rPr>
                        <a:t>電工電子實習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3"/>
                  </a:ext>
                </a:extLst>
              </a:tr>
              <a:tr h="954893">
                <a:tc>
                  <a:txBody>
                    <a:bodyPr/>
                    <a:lstStyle/>
                    <a:p>
                      <a:pPr algn="l"/>
                      <a:r>
                        <a:rPr lang="en-US" altLang="zh-TW" sz="1400" b="1" dirty="0">
                          <a:latin typeface="微軟正黑體" panose="020B0604030504040204" pitchFamily="34" charset="-120"/>
                          <a:ea typeface="微軟正黑體" panose="020B0604030504040204" pitchFamily="34" charset="-120"/>
                        </a:rPr>
                        <a:t>03</a:t>
                      </a:r>
                      <a:r>
                        <a:rPr lang="zh-TW" altLang="en-US" sz="1400" b="1" dirty="0">
                          <a:latin typeface="微軟正黑體" panose="020B0604030504040204" pitchFamily="34" charset="-120"/>
                          <a:ea typeface="微軟正黑體" panose="020B0604030504040204" pitchFamily="34" charset="-120"/>
                        </a:rPr>
                        <a:t>電機與電子群    </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電機類</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r>
                        <a:rPr lang="zh-TW" altLang="en-US" sz="1400" b="0" kern="1200" dirty="0">
                          <a:latin typeface="微軟正黑體" panose="020B0604030504040204" pitchFamily="34" charset="-120"/>
                          <a:ea typeface="微軟正黑體" panose="020B0604030504040204" pitchFamily="34" charset="-120"/>
                        </a:rPr>
                        <a:t>基本電學</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基本電學實習</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電子學</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電子學實習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nSpc>
                          <a:spcPts val="1600"/>
                        </a:lnSpc>
                      </a:pPr>
                      <a:r>
                        <a:rPr lang="zh-TW" altLang="en-US" sz="1400" b="0" kern="1200" dirty="0">
                          <a:latin typeface="微軟正黑體" panose="020B0604030504040204" pitchFamily="34" charset="-120"/>
                          <a:ea typeface="微軟正黑體" panose="020B0604030504040204" pitchFamily="34" charset="-120"/>
                        </a:rPr>
                        <a:t>電工機械</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電工機械實習</a:t>
                      </a:r>
                      <a:endParaRPr lang="en-US" alt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4"/>
                  </a:ext>
                </a:extLst>
              </a:tr>
              <a:tr h="954893">
                <a:tc>
                  <a:txBody>
                    <a:bodyPr/>
                    <a:lstStyle/>
                    <a:p>
                      <a:pPr algn="l"/>
                      <a:r>
                        <a:rPr lang="en-US" altLang="zh-TW" sz="1400" b="1" dirty="0">
                          <a:latin typeface="微軟正黑體" panose="020B0604030504040204" pitchFamily="34" charset="-120"/>
                          <a:ea typeface="微軟正黑體" panose="020B0604030504040204" pitchFamily="34" charset="-120"/>
                        </a:rPr>
                        <a:t>04</a:t>
                      </a:r>
                      <a:r>
                        <a:rPr lang="zh-TW" altLang="en-US" sz="1400" b="1" dirty="0">
                          <a:latin typeface="微軟正黑體" panose="020B0604030504040204" pitchFamily="34" charset="-120"/>
                          <a:ea typeface="微軟正黑體" panose="020B0604030504040204" pitchFamily="34" charset="-120"/>
                        </a:rPr>
                        <a:t>電機與電子群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資電類</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l"/>
                      <a:r>
                        <a:rPr lang="zh-TW" altLang="en-US" sz="1400" b="0" kern="1200" dirty="0">
                          <a:latin typeface="微軟正黑體" panose="020B0604030504040204" pitchFamily="34" charset="-120"/>
                          <a:ea typeface="微軟正黑體" panose="020B0604030504040204" pitchFamily="34" charset="-120"/>
                        </a:rPr>
                        <a:t>基本電學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基本電學實習</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電子學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電子學實習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nSpc>
                          <a:spcPts val="1600"/>
                        </a:lnSpc>
                      </a:pPr>
                      <a:r>
                        <a:rPr lang="zh-TW" altLang="en-US" sz="1400" b="0" kern="1200" dirty="0">
                          <a:latin typeface="微軟正黑體" panose="020B0604030504040204" pitchFamily="34" charset="-120"/>
                          <a:ea typeface="微軟正黑體" panose="020B0604030504040204" pitchFamily="34" charset="-120"/>
                        </a:rPr>
                        <a:t>微處理機</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數位邏輯設計</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程式設計實習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5"/>
                  </a:ext>
                </a:extLst>
              </a:tr>
              <a:tr h="1042934">
                <a:tc>
                  <a:txBody>
                    <a:bodyPr/>
                    <a:lstStyle/>
                    <a:p>
                      <a:pPr algn="l"/>
                      <a:r>
                        <a:rPr lang="en-US" altLang="zh-TW" sz="1400" b="1" dirty="0">
                          <a:latin typeface="微軟正黑體" panose="020B0604030504040204" pitchFamily="34" charset="-120"/>
                          <a:ea typeface="微軟正黑體" panose="020B0604030504040204" pitchFamily="34" charset="-120"/>
                        </a:rPr>
                        <a:t>05</a:t>
                      </a:r>
                      <a:r>
                        <a:rPr lang="zh-TW" altLang="en-US" sz="1400" b="1" dirty="0">
                          <a:latin typeface="微軟正黑體" panose="020B0604030504040204" pitchFamily="34" charset="-120"/>
                          <a:ea typeface="微軟正黑體" panose="020B0604030504040204" pitchFamily="34" charset="-120"/>
                        </a:rPr>
                        <a:t>化工群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r>
                        <a:rPr lang="zh-TW" altLang="en-US" sz="1400" b="0" dirty="0">
                          <a:latin typeface="微軟正黑體" panose="020B0604030504040204" pitchFamily="34" charset="-120"/>
                          <a:ea typeface="微軟正黑體" panose="020B0604030504040204" pitchFamily="34" charset="-120"/>
                        </a:rPr>
                        <a:t>基礎化工</a:t>
                      </a:r>
                      <a:endParaRPr lang="en-US" altLang="zh-TW"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化工裝置</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1600"/>
                        </a:lnSpc>
                      </a:pPr>
                      <a:r>
                        <a:rPr lang="zh-TW" altLang="en-US" sz="1400" b="0" dirty="0">
                          <a:latin typeface="微軟正黑體" panose="020B0604030504040204" pitchFamily="34" charset="-120"/>
                          <a:ea typeface="微軟正黑體" panose="020B0604030504040204" pitchFamily="34" charset="-120"/>
                        </a:rPr>
                        <a:t>普通化學</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普通化學實習</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分析化學</a:t>
                      </a:r>
                      <a:br>
                        <a:rPr lang="en-US" altLang="zh-TW" sz="1400" b="0" dirty="0">
                          <a:latin typeface="微軟正黑體" panose="020B0604030504040204" pitchFamily="34" charset="-120"/>
                          <a:ea typeface="微軟正黑體" panose="020B0604030504040204" pitchFamily="34" charset="-120"/>
                        </a:rPr>
                      </a:br>
                      <a:r>
                        <a:rPr lang="zh-TW" altLang="en-US" sz="1400" b="0" dirty="0">
                          <a:latin typeface="微軟正黑體" panose="020B0604030504040204" pitchFamily="34" charset="-120"/>
                          <a:ea typeface="微軟正黑體" panose="020B0604030504040204" pitchFamily="34" charset="-120"/>
                        </a:rPr>
                        <a:t>分析化學實習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6"/>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3372651592"/>
              </p:ext>
            </p:extLst>
          </p:nvPr>
        </p:nvGraphicFramePr>
        <p:xfrm>
          <a:off x="6050818" y="1124744"/>
          <a:ext cx="6021846" cy="4948233"/>
        </p:xfrm>
        <a:graphic>
          <a:graphicData uri="http://schemas.openxmlformats.org/drawingml/2006/table">
            <a:tbl>
              <a:tblPr firstRow="1" bandRow="1">
                <a:tableStyleId>{1E171933-4619-4E11-9A3F-F7608DF75F80}</a:tableStyleId>
              </a:tblPr>
              <a:tblGrid>
                <a:gridCol w="1629358">
                  <a:extLst>
                    <a:ext uri="{9D8B030D-6E8A-4147-A177-3AD203B41FA5}">
                      <a16:colId xmlns:a16="http://schemas.microsoft.com/office/drawing/2014/main" val="2055156284"/>
                    </a:ext>
                  </a:extLst>
                </a:gridCol>
                <a:gridCol w="576064">
                  <a:extLst>
                    <a:ext uri="{9D8B030D-6E8A-4147-A177-3AD203B41FA5}">
                      <a16:colId xmlns:a16="http://schemas.microsoft.com/office/drawing/2014/main" val="315670614"/>
                    </a:ext>
                  </a:extLst>
                </a:gridCol>
                <a:gridCol w="1872208">
                  <a:extLst>
                    <a:ext uri="{9D8B030D-6E8A-4147-A177-3AD203B41FA5}">
                      <a16:colId xmlns:a16="http://schemas.microsoft.com/office/drawing/2014/main" val="2580290603"/>
                    </a:ext>
                  </a:extLst>
                </a:gridCol>
                <a:gridCol w="1944216">
                  <a:extLst>
                    <a:ext uri="{9D8B030D-6E8A-4147-A177-3AD203B41FA5}">
                      <a16:colId xmlns:a16="http://schemas.microsoft.com/office/drawing/2014/main" val="3290827444"/>
                    </a:ext>
                  </a:extLst>
                </a:gridCol>
              </a:tblGrid>
              <a:tr h="505211">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二</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777254177"/>
                  </a:ext>
                </a:extLst>
              </a:tr>
              <a:tr h="759883">
                <a:tc>
                  <a:txBody>
                    <a:bodyPr/>
                    <a:lstStyle/>
                    <a:p>
                      <a:pPr algn="l"/>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06</a:t>
                      </a: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土木與建築群</a:t>
                      </a:r>
                    </a:p>
                  </a:txBody>
                  <a:tcPr marL="68580" marR="68580" marT="34290" marB="34290" anchor="ctr"/>
                </a:tc>
                <a:tc>
                  <a:txBody>
                    <a:bodyPr/>
                    <a:lstStyle/>
                    <a:p>
                      <a:pPr algn="ctr"/>
                      <a:r>
                        <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rPr>
                        <a:t>C</a:t>
                      </a:r>
                    </a:p>
                  </a:txBody>
                  <a:tcPr marL="68580" marR="68580" marT="34290" marB="34290" anchor="ctr">
                    <a:solidFill>
                      <a:schemeClr val="accent4">
                        <a:lumMod val="20000"/>
                        <a:lumOff val="80000"/>
                      </a:schemeClr>
                    </a:solidFill>
                  </a:tcPr>
                </a:tc>
                <a:tc>
                  <a:txBody>
                    <a:bodyPr/>
                    <a:lstStyle/>
                    <a:p>
                      <a:pPr marR="0" algn="l" rtl="0" eaLnBrk="1"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基礎工程力學</a:t>
                      </a:r>
                      <a:endParaRPr lang="en-US" alt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algn="l"/>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材料與試驗</a:t>
                      </a:r>
                      <a:endPar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測量實習</a:t>
                      </a:r>
                      <a:endPar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lgn="l">
                        <a:lnSpc>
                          <a:spcPts val="1600"/>
                        </a:lnSpc>
                      </a:pPr>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製圖實習</a:t>
                      </a:r>
                    </a:p>
                  </a:txBody>
                  <a:tcPr marL="68580" marR="68580" marT="34290" marB="34290" anchor="ctr"/>
                </a:tc>
                <a:extLst>
                  <a:ext uri="{0D108BD9-81ED-4DB2-BD59-A6C34878D82A}">
                    <a16:rowId xmlns:a16="http://schemas.microsoft.com/office/drawing/2014/main" val="2925093941"/>
                  </a:ext>
                </a:extLst>
              </a:tr>
              <a:tr h="841308">
                <a:tc>
                  <a:txBody>
                    <a:bodyPr/>
                    <a:lstStyle/>
                    <a:p>
                      <a:pPr algn="l"/>
                      <a:r>
                        <a:rPr lang="en-US" altLang="zh-TW" sz="1400" b="1" dirty="0">
                          <a:latin typeface="微軟正黑體" panose="020B0604030504040204" pitchFamily="34" charset="-120"/>
                          <a:ea typeface="微軟正黑體" panose="020B0604030504040204" pitchFamily="34" charset="-120"/>
                        </a:rPr>
                        <a:t>07</a:t>
                      </a:r>
                      <a:r>
                        <a:rPr lang="zh-TW" altLang="en-US" sz="1400" b="1" dirty="0">
                          <a:latin typeface="微軟正黑體" panose="020B0604030504040204" pitchFamily="34" charset="-120"/>
                          <a:ea typeface="微軟正黑體" panose="020B0604030504040204" pitchFamily="34" charset="-120"/>
                        </a:rPr>
                        <a:t>設計群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色彩原理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造形原理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設計概論</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基本設計實習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繪畫基礎實習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基礎圖學實習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55683064"/>
                  </a:ext>
                </a:extLst>
              </a:tr>
              <a:tr h="588010">
                <a:tc>
                  <a:txBody>
                    <a:bodyPr/>
                    <a:lstStyle/>
                    <a:p>
                      <a:pPr algn="l"/>
                      <a:r>
                        <a:rPr lang="en-US" altLang="zh-TW" sz="1400" b="1" dirty="0">
                          <a:highlight>
                            <a:srgbClr val="FFFF00"/>
                          </a:highlight>
                          <a:latin typeface="微軟正黑體" panose="020B0604030504040204" pitchFamily="34" charset="-120"/>
                          <a:ea typeface="微軟正黑體" panose="020B0604030504040204" pitchFamily="34" charset="-120"/>
                        </a:rPr>
                        <a:t>08</a:t>
                      </a:r>
                      <a:r>
                        <a:rPr lang="zh-TW" altLang="en-US" sz="1400" b="1" dirty="0">
                          <a:highlight>
                            <a:srgbClr val="FFFF00"/>
                          </a:highlight>
                          <a:latin typeface="微軟正黑體" panose="020B0604030504040204" pitchFamily="34" charset="-120"/>
                          <a:ea typeface="微軟正黑體" panose="020B0604030504040204" pitchFamily="34" charset="-120"/>
                        </a:rPr>
                        <a:t>工程與管理類</a:t>
                      </a:r>
                      <a:endParaRPr lang="en-US" altLang="zh-TW" sz="1200" b="1" dirty="0">
                        <a:highlight>
                          <a:srgbClr val="FFFF00"/>
                        </a:highlight>
                        <a:latin typeface="微軟正黑體" panose="020B0604030504040204" pitchFamily="34" charset="-120"/>
                        <a:ea typeface="微軟正黑體" panose="020B0604030504040204" pitchFamily="34" charset="-120"/>
                      </a:endParaRPr>
                    </a:p>
                    <a:p>
                      <a:pPr algn="l"/>
                      <a:r>
                        <a:rPr lang="zh-TW" altLang="en-US" sz="1200" b="1" dirty="0">
                          <a:solidFill>
                            <a:srgbClr val="C00000"/>
                          </a:solidFill>
                          <a:highlight>
                            <a:srgbClr val="FFFF00"/>
                          </a:highlight>
                          <a:latin typeface="微軟正黑體" panose="020B0604030504040204" pitchFamily="34" charset="-120"/>
                          <a:ea typeface="微軟正黑體" panose="020B0604030504040204" pitchFamily="34" charset="-120"/>
                        </a:rPr>
                        <a:t>（</a:t>
                      </a:r>
                      <a:r>
                        <a:rPr lang="en-US" altLang="zh-TW" sz="1200" b="1" dirty="0">
                          <a:solidFill>
                            <a:srgbClr val="C00000"/>
                          </a:solidFill>
                          <a:highlight>
                            <a:srgbClr val="FFFF00"/>
                          </a:highlight>
                          <a:latin typeface="微軟正黑體" panose="020B0604030504040204" pitchFamily="34" charset="-120"/>
                          <a:ea typeface="微軟正黑體" panose="020B0604030504040204" pitchFamily="34" charset="-120"/>
                        </a:rPr>
                        <a:t>116</a:t>
                      </a:r>
                      <a:r>
                        <a:rPr lang="zh-TW" altLang="en-US" sz="1200" b="1" dirty="0">
                          <a:solidFill>
                            <a:srgbClr val="C00000"/>
                          </a:solidFill>
                          <a:highlight>
                            <a:srgbClr val="FFFF00"/>
                          </a:highlight>
                          <a:latin typeface="微軟正黑體" panose="020B0604030504040204" pitchFamily="34" charset="-120"/>
                          <a:ea typeface="微軟正黑體" panose="020B0604030504040204" pitchFamily="34" charset="-120"/>
                        </a:rPr>
                        <a:t>學年度取消）</a:t>
                      </a:r>
                      <a:endParaRPr lang="zh-TW" altLang="en-US" sz="1400" b="1" dirty="0">
                        <a:solidFill>
                          <a:srgbClr val="C00000"/>
                        </a:solidFill>
                        <a:highlight>
                          <a:srgbClr val="FFFF00"/>
                        </a:highlight>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物理</a:t>
                      </a:r>
                      <a:r>
                        <a:rPr lang="en-US" altLang="zh-TW" sz="1400" b="0" dirty="0">
                          <a:latin typeface="微軟正黑體" panose="020B0604030504040204" pitchFamily="34" charset="-120"/>
                          <a:ea typeface="微軟正黑體" panose="020B0604030504040204" pitchFamily="34" charset="-120"/>
                        </a:rPr>
                        <a:t>(B)</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資訊科技</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253241672"/>
                  </a:ext>
                </a:extLst>
              </a:tr>
              <a:tr h="859153">
                <a:tc>
                  <a:txBody>
                    <a:bodyPr/>
                    <a:lstStyle/>
                    <a:p>
                      <a:pPr algn="l"/>
                      <a:r>
                        <a:rPr lang="en-US" altLang="zh-TW" sz="1400" b="1" dirty="0">
                          <a:latin typeface="微軟正黑體" panose="020B0604030504040204" pitchFamily="34" charset="-120"/>
                          <a:ea typeface="微軟正黑體" panose="020B0604030504040204" pitchFamily="34" charset="-120"/>
                        </a:rPr>
                        <a:t>09</a:t>
                      </a:r>
                      <a:r>
                        <a:rPr lang="zh-TW" altLang="en-US" sz="1400" b="1" dirty="0">
                          <a:latin typeface="微軟正黑體" panose="020B0604030504040204" pitchFamily="34" charset="-120"/>
                          <a:ea typeface="微軟正黑體" panose="020B0604030504040204" pitchFamily="34" charset="-120"/>
                        </a:rPr>
                        <a:t>商業與管理群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r>
                        <a:rPr kumimoji="0" lang="en-US" altLang="zh-TW" sz="1400" b="0" i="0" u="none" strike="noStrike" kern="10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商業概論</a:t>
                      </a:r>
                      <a:endParaRPr lang="en-US" altLang="zh-TW" sz="1400" b="0" dirty="0">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數位科技概論</a:t>
                      </a:r>
                      <a:endParaRPr kumimoji="0" lang="en-US" altLang="zh-TW"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數位科技應用</a:t>
                      </a:r>
                      <a:endParaRPr kumimoji="0" lang="en-US" altLang="zh-TW" sz="1400" b="0" i="0" u="none" strike="noStrike" kern="1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會計學</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經濟學</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277959171"/>
                  </a:ext>
                </a:extLst>
              </a:tr>
              <a:tr h="540411">
                <a:tc>
                  <a:txBody>
                    <a:bodyPr/>
                    <a:lstStyle/>
                    <a:p>
                      <a:pPr marL="0" algn="l" defTabSz="914400" rtl="0" eaLnBrk="1" latinLnBrk="0" hangingPunct="1"/>
                      <a:r>
                        <a:rPr lang="en-US" altLang="zh-TW" sz="1400" b="1" kern="1200" dirty="0">
                          <a:latin typeface="微軟正黑體" panose="020B0604030504040204" pitchFamily="34" charset="-120"/>
                          <a:ea typeface="微軟正黑體" panose="020B0604030504040204" pitchFamily="34" charset="-120"/>
                        </a:rPr>
                        <a:t>10</a:t>
                      </a:r>
                      <a:r>
                        <a:rPr lang="zh-TW" altLang="en-US" sz="1400" b="1" kern="1200" dirty="0">
                          <a:latin typeface="微軟正黑體" panose="020B0604030504040204" pitchFamily="34" charset="-120"/>
                          <a:ea typeface="微軟正黑體" panose="020B0604030504040204" pitchFamily="34" charset="-120"/>
                        </a:rPr>
                        <a:t>衛生與護理類</a:t>
                      </a:r>
                      <a:endParaRPr lang="zh-TW" altLang="en-US" sz="1400" b="1" kern="1200" dirty="0">
                        <a:solidFill>
                          <a:srgbClr val="FFFF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生物</a:t>
                      </a:r>
                      <a:r>
                        <a:rPr lang="en-US" altLang="zh-TW" sz="1400" b="0" kern="1200" dirty="0">
                          <a:latin typeface="微軟正黑體" panose="020B0604030504040204" pitchFamily="34" charset="-120"/>
                          <a:ea typeface="微軟正黑體" panose="020B0604030504040204" pitchFamily="34" charset="-120"/>
                        </a:rPr>
                        <a:t>(</a:t>
                      </a:r>
                      <a:r>
                        <a:rPr lang="en-US" altLang="zh-TW" sz="1400" b="0" kern="1200" baseline="0" dirty="0">
                          <a:latin typeface="微軟正黑體" panose="020B0604030504040204" pitchFamily="34" charset="-120"/>
                          <a:ea typeface="微軟正黑體" panose="020B0604030504040204" pitchFamily="34" charset="-120"/>
                        </a:rPr>
                        <a:t>B)</a:t>
                      </a:r>
                      <a:endParaRPr lang="en-US" altLang="zh-TW" sz="1200" b="0"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健康與護理</a:t>
                      </a:r>
                      <a:endParaRPr lang="en-US" altLang="zh-TW" sz="1400" b="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607987219"/>
                  </a:ext>
                </a:extLst>
              </a:tr>
              <a:tr h="841308">
                <a:tc>
                  <a:txBody>
                    <a:bodyPr/>
                    <a:lstStyle/>
                    <a:p>
                      <a:pPr algn="l"/>
                      <a:r>
                        <a:rPr lang="en-US" altLang="zh-TW" sz="1400" b="1" dirty="0">
                          <a:latin typeface="微軟正黑體" panose="020B0604030504040204" pitchFamily="34" charset="-120"/>
                          <a:ea typeface="微軟正黑體" panose="020B0604030504040204" pitchFamily="34" charset="-120"/>
                        </a:rPr>
                        <a:t>11</a:t>
                      </a:r>
                      <a:r>
                        <a:rPr lang="zh-TW" altLang="en-US" sz="1400" b="1" dirty="0">
                          <a:latin typeface="微軟正黑體" panose="020B0604030504040204" pitchFamily="34" charset="-120"/>
                          <a:ea typeface="微軟正黑體" panose="020B0604030504040204" pitchFamily="34" charset="-120"/>
                        </a:rPr>
                        <a:t>食品群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r>
                        <a:rPr lang="zh-TW" altLang="en-US" sz="1400" b="0" dirty="0">
                          <a:latin typeface="微軟正黑體" panose="020B0604030504040204" pitchFamily="34" charset="-120"/>
                          <a:ea typeface="微軟正黑體" panose="020B0604030504040204" pitchFamily="34" charset="-120"/>
                        </a:rPr>
                        <a:t>食品加工</a:t>
                      </a:r>
                      <a:endParaRPr lang="en-US" altLang="zh-TW"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食品加工實習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1600"/>
                        </a:lnSpc>
                      </a:pPr>
                      <a:r>
                        <a:rPr lang="zh-TW" altLang="en-US" sz="1400" b="0" dirty="0">
                          <a:latin typeface="微軟正黑體" panose="020B0604030504040204" pitchFamily="34" charset="-120"/>
                          <a:ea typeface="微軟正黑體" panose="020B0604030504040204" pitchFamily="34" charset="-120"/>
                        </a:rPr>
                        <a:t>食品化學與分析</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食品化學與分析實習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2830816995"/>
                  </a:ext>
                </a:extLst>
              </a:tr>
            </a:tbl>
          </a:graphicData>
        </a:graphic>
      </p:graphicFrame>
      <p:sp>
        <p:nvSpPr>
          <p:cNvPr id="2" name="矩形 1"/>
          <p:cNvSpPr/>
          <p:nvPr/>
        </p:nvSpPr>
        <p:spPr>
          <a:xfrm>
            <a:off x="1054532" y="6143082"/>
            <a:ext cx="10715539" cy="584775"/>
          </a:xfrm>
          <a:prstGeom prst="rect">
            <a:avLst/>
          </a:prstGeom>
          <a:solidFill>
            <a:schemeClr val="bg1"/>
          </a:solidFill>
        </p:spPr>
        <p:txBody>
          <a:bodyPr wrap="square">
            <a:spAutoFit/>
          </a:bodyPr>
          <a:lstStyle/>
          <a:p>
            <a:pPr marL="266700" lvl="1" indent="-266700">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國文、英文不分版本</a:t>
            </a:r>
            <a:r>
              <a:rPr lang="zh-TW" altLang="en-US" sz="1600" dirty="0">
                <a:latin typeface="微軟正黑體" panose="020B0604030504040204" pitchFamily="34" charset="-120"/>
                <a:ea typeface="微軟正黑體" panose="020B0604030504040204" pitchFamily="34" charset="-120"/>
              </a:rPr>
              <a:t>、新課綱依群科課程屬性將</a:t>
            </a:r>
            <a:r>
              <a:rPr lang="zh-TW" altLang="en-US" sz="1600" b="1" dirty="0">
                <a:solidFill>
                  <a:srgbClr val="C00000"/>
                </a:solidFill>
                <a:latin typeface="微軟正黑體" panose="020B0604030504040204" pitchFamily="34" charset="-120"/>
                <a:ea typeface="微軟正黑體" panose="020B0604030504040204" pitchFamily="34" charset="-120"/>
              </a:rPr>
              <a:t>數學</a:t>
            </a:r>
            <a:r>
              <a:rPr lang="zh-TW" altLang="en-US" sz="1600" dirty="0">
                <a:latin typeface="微軟正黑體" panose="020B0604030504040204" pitchFamily="34" charset="-120"/>
                <a:ea typeface="微軟正黑體" panose="020B0604030504040204" pitchFamily="34" charset="-120"/>
              </a:rPr>
              <a:t>分為</a:t>
            </a:r>
            <a:r>
              <a:rPr lang="en-US" altLang="zh-TW" sz="1600" dirty="0">
                <a:latin typeface="微軟正黑體" panose="020B0604030504040204" pitchFamily="34" charset="-120"/>
                <a:ea typeface="微軟正黑體" panose="020B0604030504040204" pitchFamily="34" charset="-120"/>
              </a:rPr>
              <a:t>ABC</a:t>
            </a:r>
            <a:r>
              <a:rPr lang="zh-TW" altLang="en-US" sz="1600" dirty="0">
                <a:latin typeface="微軟正黑體" panose="020B0604030504040204" pitchFamily="34" charset="-120"/>
                <a:ea typeface="微軟正黑體" panose="020B0604030504040204" pitchFamily="34" charset="-120"/>
              </a:rPr>
              <a:t>版本。</a:t>
            </a:r>
            <a:endParaRPr lang="en-US" altLang="zh-TW" sz="1600" dirty="0">
              <a:latin typeface="微軟正黑體" panose="020B0604030504040204" pitchFamily="34" charset="-120"/>
              <a:ea typeface="微軟正黑體" panose="020B0604030504040204" pitchFamily="34" charset="-120"/>
            </a:endParaRPr>
          </a:p>
          <a:p>
            <a:pPr marL="266700" lvl="1" indent="-266700">
              <a:buFont typeface="Arial" panose="020B0604020202020204" pitchFamily="34" charset="0"/>
              <a:buChar char="•"/>
            </a:pPr>
            <a:r>
              <a:rPr lang="en-US" altLang="zh-TW" sz="1600" b="1" dirty="0">
                <a:highlight>
                  <a:srgbClr val="FFFF00"/>
                </a:highlight>
                <a:latin typeface="微軟正黑體" panose="020B0604030504040204" pitchFamily="34" charset="-120"/>
                <a:ea typeface="微軟正黑體" panose="020B0604030504040204" pitchFamily="34" charset="-120"/>
              </a:rPr>
              <a:t>08</a:t>
            </a:r>
            <a:r>
              <a:rPr lang="zh-TW" altLang="en-US" sz="1600" b="1" dirty="0">
                <a:highlight>
                  <a:srgbClr val="FFFF00"/>
                </a:highlight>
                <a:latin typeface="微軟正黑體" panose="020B0604030504040204" pitchFamily="34" charset="-120"/>
                <a:ea typeface="微軟正黑體" panose="020B0604030504040204" pitchFamily="34" charset="-120"/>
              </a:rPr>
              <a:t>工程與管理類</a:t>
            </a:r>
            <a:r>
              <a:rPr lang="zh-TW" altLang="en-US" sz="1400" b="1" dirty="0">
                <a:solidFill>
                  <a:srgbClr val="C00000"/>
                </a:solidFill>
                <a:highlight>
                  <a:srgbClr val="FFFF00"/>
                </a:highlight>
                <a:latin typeface="微軟正黑體" panose="020B0604030504040204" pitchFamily="34" charset="-120"/>
                <a:ea typeface="微軟正黑體" panose="020B0604030504040204" pitchFamily="34" charset="-120"/>
              </a:rPr>
              <a:t>（</a:t>
            </a:r>
            <a:r>
              <a:rPr lang="en-US" altLang="zh-TW" sz="1400" b="1" dirty="0">
                <a:solidFill>
                  <a:srgbClr val="C00000"/>
                </a:solidFill>
                <a:highlight>
                  <a:srgbClr val="FFFF00"/>
                </a:highlight>
                <a:latin typeface="微軟正黑體" panose="020B0604030504040204" pitchFamily="34" charset="-120"/>
                <a:ea typeface="微軟正黑體" panose="020B0604030504040204" pitchFamily="34" charset="-120"/>
              </a:rPr>
              <a:t>116</a:t>
            </a:r>
            <a:r>
              <a:rPr lang="zh-TW" altLang="en-US" sz="1400" b="1" dirty="0">
                <a:solidFill>
                  <a:srgbClr val="C00000"/>
                </a:solidFill>
                <a:highlight>
                  <a:srgbClr val="FFFF00"/>
                </a:highlight>
                <a:latin typeface="微軟正黑體" panose="020B0604030504040204" pitchFamily="34" charset="-120"/>
                <a:ea typeface="微軟正黑體" panose="020B0604030504040204" pitchFamily="34" charset="-120"/>
              </a:rPr>
              <a:t>學年度取消）</a:t>
            </a:r>
            <a:r>
              <a:rPr lang="zh-TW" altLang="en-US" sz="1400" dirty="0">
                <a:latin typeface="微軟正黑體" panose="020B0604030504040204" pitchFamily="34" charset="-120"/>
                <a:ea typeface="微軟正黑體" panose="020B0604030504040204" pitchFamily="34" charset="-120"/>
              </a:rPr>
              <a:t>，工管相關系多於</a:t>
            </a:r>
            <a:r>
              <a:rPr lang="zh-TW" altLang="en-US" sz="1400" b="1" dirty="0">
                <a:solidFill>
                  <a:srgbClr val="0070C0"/>
                </a:solidFill>
                <a:latin typeface="微軟正黑體" panose="020B0604030504040204" pitchFamily="34" charset="-120"/>
                <a:ea typeface="微軟正黑體" panose="020B0604030504040204" pitchFamily="34" charset="-120"/>
              </a:rPr>
              <a:t>機械、商管</a:t>
            </a:r>
            <a:r>
              <a:rPr lang="zh-TW" altLang="en-US" sz="1400" dirty="0">
                <a:latin typeface="微軟正黑體" panose="020B0604030504040204" pitchFamily="34" charset="-120"/>
                <a:ea typeface="微軟正黑體" panose="020B0604030504040204" pitchFamily="34" charset="-120"/>
              </a:rPr>
              <a:t>、資電、動力機械、電機等群類別招生。</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75289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nvGraphicFramePr>
        <p:xfrm>
          <a:off x="479376" y="1146253"/>
          <a:ext cx="5832649" cy="4878776"/>
        </p:xfrm>
        <a:graphic>
          <a:graphicData uri="http://schemas.openxmlformats.org/drawingml/2006/table">
            <a:tbl>
              <a:tblPr firstRow="1" bandRow="1">
                <a:tableStyleId>{FABFCF23-3B69-468F-B69F-88F6DE6A72F2}</a:tableStyleId>
              </a:tblPr>
              <a:tblGrid>
                <a:gridCol w="1458163">
                  <a:extLst>
                    <a:ext uri="{9D8B030D-6E8A-4147-A177-3AD203B41FA5}">
                      <a16:colId xmlns:a16="http://schemas.microsoft.com/office/drawing/2014/main" val="507824416"/>
                    </a:ext>
                  </a:extLst>
                </a:gridCol>
                <a:gridCol w="558061">
                  <a:extLst>
                    <a:ext uri="{9D8B030D-6E8A-4147-A177-3AD203B41FA5}">
                      <a16:colId xmlns:a16="http://schemas.microsoft.com/office/drawing/2014/main" val="3063926893"/>
                    </a:ext>
                  </a:extLst>
                </a:gridCol>
                <a:gridCol w="1512168">
                  <a:extLst>
                    <a:ext uri="{9D8B030D-6E8A-4147-A177-3AD203B41FA5}">
                      <a16:colId xmlns:a16="http://schemas.microsoft.com/office/drawing/2014/main" val="2263670616"/>
                    </a:ext>
                  </a:extLst>
                </a:gridCol>
                <a:gridCol w="2304257">
                  <a:extLst>
                    <a:ext uri="{9D8B030D-6E8A-4147-A177-3AD203B41FA5}">
                      <a16:colId xmlns:a16="http://schemas.microsoft.com/office/drawing/2014/main" val="3785619068"/>
                    </a:ext>
                  </a:extLst>
                </a:gridCol>
              </a:tblGrid>
              <a:tr h="476863">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專業科目</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596926395"/>
                  </a:ext>
                </a:extLst>
              </a:tr>
              <a:tr h="760964">
                <a:tc>
                  <a:txBody>
                    <a:bodyPr/>
                    <a:lstStyle/>
                    <a:p>
                      <a:pPr algn="l"/>
                      <a:r>
                        <a:rPr lang="en-US" altLang="zh-TW" sz="1400" b="1" dirty="0">
                          <a:latin typeface="微軟正黑體" panose="020B0604030504040204" pitchFamily="34" charset="-120"/>
                          <a:ea typeface="微軟正黑體" panose="020B0604030504040204" pitchFamily="34" charset="-120"/>
                        </a:rPr>
                        <a:t>12</a:t>
                      </a:r>
                      <a:r>
                        <a:rPr lang="zh-TW" altLang="en-US" sz="1400" b="1" dirty="0">
                          <a:latin typeface="微軟正黑體" panose="020B0604030504040204" pitchFamily="34" charset="-120"/>
                          <a:ea typeface="微軟正黑體" panose="020B0604030504040204" pitchFamily="34" charset="-120"/>
                        </a:rPr>
                        <a:t>家政群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幼保類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5">
                        <a:lumMod val="20000"/>
                        <a:lumOff val="80000"/>
                      </a:schemeClr>
                    </a:solidFill>
                  </a:tcPr>
                </a:tc>
                <a:tc>
                  <a:txBody>
                    <a:bodyPr/>
                    <a:lstStyle/>
                    <a:p>
                      <a:pPr marL="0" algn="l" defTabSz="914400" rtl="0" eaLnBrk="1" latinLnBrk="0" hangingPunct="1">
                        <a:lnSpc>
                          <a:spcPct val="100000"/>
                        </a:lnSpc>
                      </a:pPr>
                      <a:r>
                        <a:rPr lang="zh-TW" altLang="en-US" sz="1400" b="0" kern="1200" dirty="0">
                          <a:latin typeface="微軟正黑體" panose="020B0604030504040204" pitchFamily="34" charset="-120"/>
                          <a:ea typeface="微軟正黑體" panose="020B0604030504040204" pitchFamily="34" charset="-120"/>
                        </a:rPr>
                        <a:t>家政概論</a:t>
                      </a:r>
                      <a:endParaRPr lang="en-US" altLang="zh-TW" sz="1400" b="0" kern="1200" dirty="0">
                        <a:latin typeface="微軟正黑體" panose="020B0604030504040204" pitchFamily="34" charset="-120"/>
                        <a:ea typeface="微軟正黑體" panose="020B0604030504040204" pitchFamily="34" charset="-120"/>
                      </a:endParaRPr>
                    </a:p>
                    <a:p>
                      <a:pPr marL="0" algn="l" defTabSz="914400" rtl="0" eaLnBrk="1" latinLnBrk="0" hangingPunct="1">
                        <a:lnSpc>
                          <a:spcPct val="100000"/>
                        </a:lnSpc>
                      </a:pPr>
                      <a:r>
                        <a:rPr lang="zh-TW" altLang="en-US" sz="1400" b="0" kern="1200" dirty="0">
                          <a:solidFill>
                            <a:schemeClr val="tx1"/>
                          </a:solidFill>
                          <a:latin typeface="微軟正黑體" panose="020B0604030504040204" pitchFamily="34" charset="-120"/>
                          <a:ea typeface="微軟正黑體" panose="020B0604030504040204" pitchFamily="34" charset="-120"/>
                          <a:cs typeface="+mn-cs"/>
                        </a:rPr>
                        <a:t>家庭教育</a:t>
                      </a:r>
                      <a:endParaRPr lang="en-US"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嬰幼兒發展照護實務</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655654053"/>
                  </a:ext>
                </a:extLst>
              </a:tr>
              <a:tr h="801788">
                <a:tc>
                  <a:txBody>
                    <a:bodyPr/>
                    <a:lstStyle/>
                    <a:p>
                      <a:pPr algn="l"/>
                      <a:r>
                        <a:rPr lang="en-US" altLang="zh-TW" sz="1400" b="1" dirty="0">
                          <a:latin typeface="微軟正黑體" panose="020B0604030504040204" pitchFamily="34" charset="-120"/>
                          <a:ea typeface="微軟正黑體" panose="020B0604030504040204" pitchFamily="34" charset="-120"/>
                        </a:rPr>
                        <a:t>13</a:t>
                      </a:r>
                      <a:r>
                        <a:rPr lang="zh-TW" altLang="en-US" sz="1400" b="1" dirty="0">
                          <a:latin typeface="微軟正黑體" panose="020B0604030504040204" pitchFamily="34" charset="-120"/>
                          <a:ea typeface="微軟正黑體" panose="020B0604030504040204" pitchFamily="34" charset="-120"/>
                        </a:rPr>
                        <a:t>家政群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生活應用類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家政概論</a:t>
                      </a:r>
                      <a:endParaRPr lang="en-US" altLang="zh-TW" sz="1400" b="0" kern="1200"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家</a:t>
                      </a:r>
                      <a:r>
                        <a:rPr lang="zh-TW" altLang="en-US" sz="1400" b="0" kern="1200" dirty="0">
                          <a:solidFill>
                            <a:schemeClr val="tx1"/>
                          </a:solidFill>
                          <a:latin typeface="微軟正黑體" panose="020B0604030504040204" pitchFamily="34" charset="-120"/>
                          <a:ea typeface="微軟正黑體" panose="020B0604030504040204" pitchFamily="34" charset="-120"/>
                          <a:cs typeface="+mn-cs"/>
                        </a:rPr>
                        <a:t>庭教育</a:t>
                      </a:r>
                      <a:endParaRPr lang="en-US"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多媒材創作實務</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4117419729"/>
                  </a:ext>
                </a:extLst>
              </a:tr>
              <a:tr h="478277">
                <a:tc>
                  <a:txBody>
                    <a:bodyPr/>
                    <a:lstStyle/>
                    <a:p>
                      <a:pPr marL="0" algn="l" defTabSz="914400" rtl="0" eaLnBrk="1" latinLnBrk="0" hangingPunct="1"/>
                      <a:r>
                        <a:rPr lang="en-US" altLang="zh-TW" sz="1400" b="1" kern="1200" dirty="0">
                          <a:latin typeface="微軟正黑體" panose="020B0604030504040204" pitchFamily="34" charset="-120"/>
                          <a:ea typeface="微軟正黑體" panose="020B0604030504040204" pitchFamily="34" charset="-120"/>
                        </a:rPr>
                        <a:t>14</a:t>
                      </a:r>
                      <a:r>
                        <a:rPr lang="zh-TW" altLang="en-US" sz="1400" b="1" kern="1200" dirty="0">
                          <a:latin typeface="微軟正黑體" panose="020B0604030504040204" pitchFamily="34" charset="-120"/>
                          <a:ea typeface="微軟正黑體" panose="020B0604030504040204" pitchFamily="34" charset="-120"/>
                        </a:rPr>
                        <a:t>農業群</a:t>
                      </a:r>
                      <a:endParaRPr lang="zh-TW" altLang="en-US" sz="1400" b="1" kern="1200" dirty="0">
                        <a:solidFill>
                          <a:srgbClr val="FFFF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a:solidFill>
                            <a:schemeClr val="dk1"/>
                          </a:solidFill>
                          <a:latin typeface="微軟正黑體" panose="020B0604030504040204" pitchFamily="34" charset="-120"/>
                          <a:ea typeface="微軟正黑體" panose="020B0604030504040204" pitchFamily="34" charset="-120"/>
                          <a:cs typeface="+mn-cs"/>
                        </a:rPr>
                        <a:t>生物</a:t>
                      </a:r>
                      <a:r>
                        <a:rPr lang="en-US" altLang="zh-TW" sz="1400" b="0" kern="1200" dirty="0">
                          <a:solidFill>
                            <a:schemeClr val="dk1"/>
                          </a:solidFill>
                          <a:latin typeface="微軟正黑體" panose="020B0604030504040204" pitchFamily="34" charset="-120"/>
                          <a:ea typeface="微軟正黑體" panose="020B0604030504040204" pitchFamily="34" charset="-120"/>
                          <a:cs typeface="+mn-cs"/>
                        </a:rPr>
                        <a:t>(B)</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a:solidFill>
                            <a:schemeClr val="dk1"/>
                          </a:solidFill>
                          <a:latin typeface="微軟正黑體" panose="020B0604030504040204" pitchFamily="34" charset="-120"/>
                          <a:ea typeface="微軟正黑體" panose="020B0604030504040204" pitchFamily="34" charset="-120"/>
                          <a:cs typeface="+mn-cs"/>
                        </a:rPr>
                        <a:t>農業概論</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468296251"/>
                  </a:ext>
                </a:extLst>
              </a:tr>
              <a:tr h="1255216">
                <a:tc>
                  <a:txBody>
                    <a:bodyPr/>
                    <a:lstStyle/>
                    <a:p>
                      <a:pPr algn="l"/>
                      <a:r>
                        <a:rPr lang="en-US" altLang="zh-TW" sz="1400" b="1" dirty="0">
                          <a:latin typeface="微軟正黑體" panose="020B0604030504040204" pitchFamily="34" charset="-120"/>
                          <a:ea typeface="微軟正黑體" panose="020B0604030504040204" pitchFamily="34" charset="-120"/>
                        </a:rPr>
                        <a:t>15</a:t>
                      </a:r>
                      <a:r>
                        <a:rPr lang="zh-TW" altLang="en-US" sz="1400" b="1" dirty="0">
                          <a:latin typeface="微軟正黑體" panose="020B0604030504040204" pitchFamily="34" charset="-120"/>
                          <a:ea typeface="微軟正黑體" panose="020B0604030504040204" pitchFamily="34" charset="-120"/>
                        </a:rPr>
                        <a:t>外語群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英語類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spcAft>
                          <a:spcPts val="0"/>
                        </a:spcAft>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商業概論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數位科技應用</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英文閱讀與寫作</a:t>
                      </a:r>
                    </a:p>
                    <a:p>
                      <a:pPr marL="0" algn="l" defTabSz="914400" rtl="0" eaLnBrk="1" latinLnBrk="0" hangingPunct="1">
                        <a:lnSpc>
                          <a:spcPct val="100000"/>
                        </a:lnSpc>
                        <a:spcAft>
                          <a:spcPts val="0"/>
                        </a:spcAft>
                      </a:pPr>
                      <a:r>
                        <a:rPr lang="en-US" altLang="zh-TW" sz="1400" b="0" kern="1200" dirty="0">
                          <a:latin typeface="微軟正黑體" panose="020B0604030504040204" pitchFamily="34" charset="-120"/>
                          <a:ea typeface="微軟正黑體" panose="020B0604030504040204" pitchFamily="34" charset="-120"/>
                        </a:rPr>
                        <a:t>(</a:t>
                      </a:r>
                      <a:r>
                        <a:rPr lang="zh-TW" altLang="en-US" sz="1200" b="0" kern="1200" dirty="0">
                          <a:latin typeface="微軟正黑體" panose="020B0604030504040204" pitchFamily="34" charset="-120"/>
                          <a:ea typeface="微軟正黑體" panose="020B0604030504040204" pitchFamily="34" charset="-120"/>
                        </a:rPr>
                        <a:t>初階英文閱讀與寫作練習、</a:t>
                      </a:r>
                      <a:br>
                        <a:rPr lang="en-US" altLang="zh-TW" sz="1200" b="0" kern="1200" dirty="0">
                          <a:latin typeface="微軟正黑體" panose="020B0604030504040204" pitchFamily="34" charset="-120"/>
                          <a:ea typeface="微軟正黑體" panose="020B0604030504040204" pitchFamily="34" charset="-120"/>
                        </a:rPr>
                      </a:br>
                      <a:r>
                        <a:rPr lang="zh-TW" altLang="en-US" sz="1200" b="0" kern="1200" dirty="0">
                          <a:latin typeface="微軟正黑體" panose="020B0604030504040204" pitchFamily="34" charset="-120"/>
                          <a:ea typeface="微軟正黑體" panose="020B0604030504040204" pitchFamily="34" charset="-120"/>
                        </a:rPr>
                        <a:t>中階英文閱讀與寫作練習、</a:t>
                      </a:r>
                      <a:br>
                        <a:rPr lang="en-US" altLang="zh-TW" sz="1200" b="0" kern="1200" dirty="0">
                          <a:latin typeface="微軟正黑體" panose="020B0604030504040204" pitchFamily="34" charset="-120"/>
                          <a:ea typeface="微軟正黑體" panose="020B0604030504040204" pitchFamily="34" charset="-120"/>
                        </a:rPr>
                      </a:br>
                      <a:r>
                        <a:rPr lang="zh-TW" altLang="en-US" sz="1200" b="0" kern="1200" dirty="0">
                          <a:latin typeface="微軟正黑體" panose="020B0604030504040204" pitchFamily="34" charset="-120"/>
                          <a:ea typeface="微軟正黑體" panose="020B0604030504040204" pitchFamily="34" charset="-120"/>
                        </a:rPr>
                        <a:t>高階英文閱讀與寫作練習</a:t>
                      </a:r>
                      <a:r>
                        <a:rPr lang="en-US" altLang="zh-TW" sz="1200" b="0" kern="1200" dirty="0">
                          <a:latin typeface="微軟正黑體" panose="020B0604030504040204" pitchFamily="34" charset="-120"/>
                          <a:ea typeface="微軟正黑體" panose="020B0604030504040204" pitchFamily="34" charset="-120"/>
                        </a:rPr>
                        <a:t>)</a:t>
                      </a:r>
                    </a:p>
                  </a:txBody>
                  <a:tcPr marL="68580" marR="68580" marT="0" marB="0" anchor="ctr"/>
                </a:tc>
                <a:extLst>
                  <a:ext uri="{0D108BD9-81ED-4DB2-BD59-A6C34878D82A}">
                    <a16:rowId xmlns:a16="http://schemas.microsoft.com/office/drawing/2014/main" val="3330838358"/>
                  </a:ext>
                </a:extLst>
              </a:tr>
              <a:tr h="1064371">
                <a:tc>
                  <a:txBody>
                    <a:bodyPr/>
                    <a:lstStyle/>
                    <a:p>
                      <a:pPr algn="l"/>
                      <a:r>
                        <a:rPr lang="en-US" altLang="zh-TW" sz="1400" b="1" dirty="0">
                          <a:latin typeface="微軟正黑體" panose="020B0604030504040204" pitchFamily="34" charset="-120"/>
                          <a:ea typeface="微軟正黑體" panose="020B0604030504040204" pitchFamily="34" charset="-120"/>
                        </a:rPr>
                        <a:t>16</a:t>
                      </a:r>
                      <a:r>
                        <a:rPr lang="zh-TW" altLang="en-US" sz="1400" b="1" dirty="0">
                          <a:latin typeface="微軟正黑體" panose="020B0604030504040204" pitchFamily="34" charset="-120"/>
                          <a:ea typeface="微軟正黑體" panose="020B0604030504040204" pitchFamily="34" charset="-120"/>
                        </a:rPr>
                        <a:t>外語群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日語類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spcAft>
                          <a:spcPts val="0"/>
                        </a:spcAft>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商業概論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數位科技應用</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日文閱讀與翻譯</a:t>
                      </a:r>
                    </a:p>
                    <a:p>
                      <a:pPr marL="0" algn="l" defTabSz="914400" rtl="0" eaLnBrk="1" latinLnBrk="0" hangingPunct="1">
                        <a:lnSpc>
                          <a:spcPct val="100000"/>
                        </a:lnSpc>
                        <a:spcAft>
                          <a:spcPts val="0"/>
                        </a:spcAft>
                      </a:pPr>
                      <a:r>
                        <a:rPr lang="en-US" altLang="zh-TW" sz="1200" b="0" kern="1200" dirty="0">
                          <a:latin typeface="微軟正黑體" panose="020B0604030504040204" pitchFamily="34" charset="-120"/>
                          <a:ea typeface="微軟正黑體" panose="020B0604030504040204" pitchFamily="34" charset="-120"/>
                        </a:rPr>
                        <a:t>(</a:t>
                      </a:r>
                      <a:r>
                        <a:rPr lang="zh-TW" altLang="en-US" sz="1200" b="0" kern="1200" dirty="0">
                          <a:latin typeface="微軟正黑體" panose="020B0604030504040204" pitchFamily="34" charset="-120"/>
                          <a:ea typeface="微軟正黑體" panose="020B0604030504040204" pitchFamily="34" charset="-120"/>
                        </a:rPr>
                        <a:t>日語文型練習、日語翻譯練習、日語讀解初階練習</a:t>
                      </a:r>
                      <a:r>
                        <a:rPr lang="en-US" altLang="zh-TW" sz="1200" b="0" kern="1200" dirty="0">
                          <a:latin typeface="微軟正黑體" panose="020B0604030504040204" pitchFamily="34" charset="-120"/>
                          <a:ea typeface="微軟正黑體" panose="020B0604030504040204" pitchFamily="34" charset="-120"/>
                        </a:rPr>
                        <a:t>)</a:t>
                      </a:r>
                    </a:p>
                  </a:txBody>
                  <a:tcPr marL="68580" marR="68580" marT="0" marB="0" anchor="ctr"/>
                </a:tc>
                <a:extLst>
                  <a:ext uri="{0D108BD9-81ED-4DB2-BD59-A6C34878D82A}">
                    <a16:rowId xmlns:a16="http://schemas.microsoft.com/office/drawing/2014/main" val="34392127"/>
                  </a:ext>
                </a:extLst>
              </a:tr>
            </a:tbl>
          </a:graphicData>
        </a:graphic>
      </p:graphicFrame>
      <p:graphicFrame>
        <p:nvGraphicFramePr>
          <p:cNvPr id="13" name="表格 12"/>
          <p:cNvGraphicFramePr>
            <a:graphicFrameLocks noGrp="1"/>
          </p:cNvGraphicFramePr>
          <p:nvPr/>
        </p:nvGraphicFramePr>
        <p:xfrm>
          <a:off x="6406751" y="1145213"/>
          <a:ext cx="5305873" cy="3596916"/>
        </p:xfrm>
        <a:graphic>
          <a:graphicData uri="http://schemas.openxmlformats.org/drawingml/2006/table">
            <a:tbl>
              <a:tblPr firstRow="1" bandRow="1">
                <a:tableStyleId>{10A1B5D5-9B99-4C35-A422-299274C87663}</a:tableStyleId>
              </a:tblPr>
              <a:tblGrid>
                <a:gridCol w="1267720">
                  <a:extLst>
                    <a:ext uri="{9D8B030D-6E8A-4147-A177-3AD203B41FA5}">
                      <a16:colId xmlns:a16="http://schemas.microsoft.com/office/drawing/2014/main" val="507824416"/>
                    </a:ext>
                  </a:extLst>
                </a:gridCol>
                <a:gridCol w="581769">
                  <a:extLst>
                    <a:ext uri="{9D8B030D-6E8A-4147-A177-3AD203B41FA5}">
                      <a16:colId xmlns:a16="http://schemas.microsoft.com/office/drawing/2014/main" val="4153659678"/>
                    </a:ext>
                  </a:extLst>
                </a:gridCol>
                <a:gridCol w="1584176">
                  <a:extLst>
                    <a:ext uri="{9D8B030D-6E8A-4147-A177-3AD203B41FA5}">
                      <a16:colId xmlns:a16="http://schemas.microsoft.com/office/drawing/2014/main" val="2263670616"/>
                    </a:ext>
                  </a:extLst>
                </a:gridCol>
                <a:gridCol w="1872208">
                  <a:extLst>
                    <a:ext uri="{9D8B030D-6E8A-4147-A177-3AD203B41FA5}">
                      <a16:colId xmlns:a16="http://schemas.microsoft.com/office/drawing/2014/main" val="3785619068"/>
                    </a:ext>
                  </a:extLst>
                </a:gridCol>
              </a:tblGrid>
              <a:tr h="371857">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chemeClr val="bg1"/>
                          </a:solidFill>
                          <a:latin typeface="微軟正黑體" panose="020B0604030504040204" pitchFamily="34" charset="-120"/>
                          <a:ea typeface="微軟正黑體" panose="020B0604030504040204" pitchFamily="34" charset="-120"/>
                        </a:rPr>
                        <a:t>專業科目</a:t>
                      </a:r>
                      <a:r>
                        <a:rPr lang="en-US" altLang="zh-TW" sz="1400" b="1" kern="1200" dirty="0">
                          <a:solidFill>
                            <a:schemeClr val="bg1"/>
                          </a:solidFill>
                          <a:latin typeface="微軟正黑體" panose="020B0604030504040204" pitchFamily="34" charset="-120"/>
                          <a:ea typeface="微軟正黑體" panose="020B0604030504040204" pitchFamily="34" charset="-120"/>
                        </a:rPr>
                        <a:t>(</a:t>
                      </a:r>
                      <a:r>
                        <a:rPr lang="zh-TW" altLang="en-US" sz="1400" b="1" kern="1200" dirty="0">
                          <a:solidFill>
                            <a:schemeClr val="bg1"/>
                          </a:solidFill>
                          <a:latin typeface="微軟正黑體" panose="020B0604030504040204" pitchFamily="34" charset="-120"/>
                          <a:ea typeface="微軟正黑體" panose="020B0604030504040204" pitchFamily="34" charset="-120"/>
                        </a:rPr>
                        <a:t>一</a:t>
                      </a:r>
                      <a:r>
                        <a:rPr lang="en-US" altLang="zh-TW" sz="1400" b="1" kern="1200" dirty="0">
                          <a:solidFill>
                            <a:schemeClr val="bg1"/>
                          </a:solidFill>
                          <a:latin typeface="微軟正黑體" panose="020B0604030504040204" pitchFamily="34" charset="-120"/>
                          <a:ea typeface="微軟正黑體" panose="020B0604030504040204" pitchFamily="34" charset="-120"/>
                        </a:rPr>
                        <a:t>)</a:t>
                      </a:r>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latin typeface="微軟正黑體" panose="020B0604030504040204" pitchFamily="34" charset="-120"/>
                          <a:ea typeface="微軟正黑體" panose="020B0604030504040204" pitchFamily="34" charset="-120"/>
                        </a:rPr>
                        <a:t>專業科目</a:t>
                      </a:r>
                      <a:r>
                        <a:rPr lang="en-US" altLang="zh-TW" sz="1400" b="1" kern="1200" dirty="0">
                          <a:latin typeface="微軟正黑體" panose="020B0604030504040204" pitchFamily="34" charset="-120"/>
                          <a:ea typeface="微軟正黑體" panose="020B0604030504040204" pitchFamily="34" charset="-120"/>
                        </a:rPr>
                        <a:t>(</a:t>
                      </a:r>
                      <a:r>
                        <a:rPr lang="zh-TW" altLang="en-US" sz="1400" b="1" kern="1200" dirty="0">
                          <a:latin typeface="微軟正黑體" panose="020B0604030504040204" pitchFamily="34" charset="-120"/>
                          <a:ea typeface="微軟正黑體" panose="020B0604030504040204" pitchFamily="34" charset="-120"/>
                        </a:rPr>
                        <a:t>二</a:t>
                      </a:r>
                      <a:r>
                        <a:rPr lang="en-US" altLang="zh-TW" sz="1400" b="1" kern="1200" dirty="0">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596926395"/>
                  </a:ext>
                </a:extLst>
              </a:tr>
              <a:tr h="801231">
                <a:tc>
                  <a:txBody>
                    <a:bodyPr/>
                    <a:lstStyle/>
                    <a:p>
                      <a:pPr marL="0" algn="l" defTabSz="914400" rtl="0" eaLnBrk="1" latinLnBrk="0" hangingPunct="1">
                        <a:lnSpc>
                          <a:spcPct val="100000"/>
                        </a:lnSpc>
                        <a:spcAft>
                          <a:spcPts val="0"/>
                        </a:spcAft>
                      </a:pPr>
                      <a:r>
                        <a:rPr lang="en-US"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17</a:t>
                      </a:r>
                      <a:r>
                        <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餐旅群</a:t>
                      </a:r>
                      <a:endPar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6">
                        <a:lumMod val="40000"/>
                        <a:lumOff val="60000"/>
                      </a:schemeClr>
                    </a:solidFill>
                  </a:tcP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觀光餐旅業導論</a:t>
                      </a:r>
                      <a:endPar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餐飲服務技術</a:t>
                      </a:r>
                    </a:p>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飲料實務</a:t>
                      </a:r>
                      <a:endPar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655654053"/>
                  </a:ext>
                </a:extLst>
              </a:tr>
              <a:tr h="844214">
                <a:tc>
                  <a:txBody>
                    <a:bodyPr/>
                    <a:lstStyle/>
                    <a:p>
                      <a:pPr marL="0" algn="l" defTabSz="914400" rtl="0" eaLnBrk="1" latinLnBrk="0" hangingPunct="1">
                        <a:lnSpc>
                          <a:spcPct val="100000"/>
                        </a:lnSpc>
                        <a:spcAft>
                          <a:spcPts val="0"/>
                        </a:spcAft>
                      </a:pPr>
                      <a:r>
                        <a:rPr lang="en-US"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18</a:t>
                      </a:r>
                      <a:r>
                        <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海事群</a:t>
                      </a:r>
                      <a:endPar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68580" marR="68580" marT="0" marB="0" anchor="ctr">
                    <a:solidFill>
                      <a:schemeClr val="accent6">
                        <a:lumMod val="40000"/>
                        <a:lumOff val="60000"/>
                      </a:schemeClr>
                    </a:solidFill>
                  </a:tcP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船藝</a:t>
                      </a:r>
                    </a:p>
                  </a:txBody>
                  <a:tcPr marL="68580" marR="68580" marT="0" marB="0" anchor="ct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輪機</a:t>
                      </a:r>
                    </a:p>
                  </a:txBody>
                  <a:tcPr marL="68580" marR="68580" marT="0" marB="0" anchor="ctr"/>
                </a:tc>
                <a:extLst>
                  <a:ext uri="{0D108BD9-81ED-4DB2-BD59-A6C34878D82A}">
                    <a16:rowId xmlns:a16="http://schemas.microsoft.com/office/drawing/2014/main" val="4117419729"/>
                  </a:ext>
                </a:extLst>
              </a:tr>
              <a:tr h="589097">
                <a:tc>
                  <a:txBody>
                    <a:bodyPr/>
                    <a:lstStyle/>
                    <a:p>
                      <a:pPr marL="0" algn="l" defTabSz="914400" rtl="0" eaLnBrk="1" latinLnBrk="0" hangingPunct="1">
                        <a:lnSpc>
                          <a:spcPct val="100000"/>
                        </a:lnSpc>
                        <a:spcAft>
                          <a:spcPts val="0"/>
                        </a:spcAft>
                      </a:pPr>
                      <a:r>
                        <a:rPr lang="en-US"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19</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水產群</a:t>
                      </a:r>
                      <a:endPar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6">
                        <a:lumMod val="40000"/>
                        <a:lumOff val="60000"/>
                      </a:schemeClr>
                    </a:solidFill>
                  </a:tcP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水產概要</a:t>
                      </a:r>
                    </a:p>
                  </a:txBody>
                  <a:tcPr marL="68580" marR="68580" marT="0" marB="0" anchor="ct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a:t>
                      </a: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生物實務</a:t>
                      </a:r>
                      <a:endPar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468296251"/>
                  </a:ext>
                </a:extLst>
              </a:tr>
              <a:tr h="844214">
                <a:tc>
                  <a:txBody>
                    <a:bodyPr/>
                    <a:lstStyle/>
                    <a:p>
                      <a:pPr marL="0" algn="l" defTabSz="914400" rtl="0" eaLnBrk="1" latinLnBrk="0" hangingPunct="1">
                        <a:lnSpc>
                          <a:spcPct val="100000"/>
                        </a:lnSpc>
                        <a:spcAft>
                          <a:spcPts val="0"/>
                        </a:spcAft>
                      </a:pPr>
                      <a:r>
                        <a:rPr lang="en-US"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藝術群</a:t>
                      </a:r>
                    </a:p>
                    <a:p>
                      <a:pPr marL="0" algn="l" defTabSz="914400" rtl="0" eaLnBrk="1" latinLnBrk="0" hangingPunct="1">
                        <a:lnSpc>
                          <a:spcPct val="100000"/>
                        </a:lnSpc>
                        <a:spcAft>
                          <a:spcPts val="0"/>
                        </a:spcAft>
                      </a:pPr>
                      <a:r>
                        <a:rPr lang="en-US" alt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影視類</a:t>
                      </a:r>
                      <a:endPar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A</a:t>
                      </a:r>
                    </a:p>
                  </a:txBody>
                  <a:tcPr marL="68580" marR="68580" marT="0" marB="0" anchor="ctr">
                    <a:solidFill>
                      <a:schemeClr val="accent6">
                        <a:lumMod val="40000"/>
                        <a:lumOff val="60000"/>
                      </a:schemeClr>
                    </a:solidFill>
                  </a:tcP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藝術概論</a:t>
                      </a:r>
                    </a:p>
                  </a:txBody>
                  <a:tcPr marL="68580" marR="68580" marT="0" marB="0" anchor="ctr"/>
                </a:tc>
                <a:tc>
                  <a:txBody>
                    <a:bodyPr/>
                    <a:lstStyle/>
                    <a:p>
                      <a:pPr marL="0" marR="0" algn="l" defTabSz="914400" rtl="0" eaLnBrk="1" latinLnBrk="0"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展演實務</a:t>
                      </a:r>
                      <a:endParaRPr lang="en-US" alt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marL="0" marR="0" algn="l" defTabSz="914400" rtl="0" eaLnBrk="1" latinLnBrk="0"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音像藝術展演實務</a:t>
                      </a:r>
                    </a:p>
                  </a:txBody>
                  <a:tcPr marL="68580" marR="68580" marT="0" marB="0" anchor="ctr"/>
                </a:tc>
                <a:extLst>
                  <a:ext uri="{0D108BD9-81ED-4DB2-BD59-A6C34878D82A}">
                    <a16:rowId xmlns:a16="http://schemas.microsoft.com/office/drawing/2014/main" val="3330838358"/>
                  </a:ext>
                </a:extLst>
              </a:tr>
            </a:tbl>
          </a:graphicData>
        </a:graphic>
      </p:graphicFrame>
      <p:sp>
        <p:nvSpPr>
          <p:cNvPr id="15" name="標題 1"/>
          <p:cNvSpPr txBox="1">
            <a:spLocks noGrp="1"/>
          </p:cNvSpPr>
          <p:nvPr>
            <p:ph type="title"/>
          </p:nvPr>
        </p:nvSpPr>
        <p:spPr>
          <a:xfrm>
            <a:off x="2544524" y="0"/>
            <a:ext cx="6830634" cy="1069514"/>
          </a:xfrm>
          <a:prstGeom prst="rect">
            <a:avLst/>
          </a:prstGeom>
        </p:spPr>
        <p:txBody>
          <a:bodyPr/>
          <a:lstStyle/>
          <a:p>
            <a:pPr eaLnBrk="1" hangingPunct="1">
              <a:buClr>
                <a:srgbClr val="3796BF"/>
              </a:buClr>
              <a:buFont typeface="Oswald"/>
              <a:buNone/>
            </a:pPr>
            <a:r>
              <a:rPr lang="zh-TW" altLang="en-US" sz="3000" dirty="0">
                <a:solidFill>
                  <a:srgbClr val="3796BF"/>
                </a:solidFill>
                <a:latin typeface="微軟正黑體" panose="020B0604030504040204" pitchFamily="34" charset="-120"/>
                <a:ea typeface="微軟正黑體" panose="020B0604030504040204" pitchFamily="34" charset="-120"/>
                <a:sym typeface="Oswald"/>
              </a:rPr>
              <a:t>四技二專統一入學測驗 考試群類別</a:t>
            </a:r>
            <a:r>
              <a:rPr lang="en-US" altLang="zh-TW" sz="3000" dirty="0">
                <a:solidFill>
                  <a:srgbClr val="3796BF"/>
                </a:solidFill>
                <a:latin typeface="微軟正黑體" panose="020B0604030504040204" pitchFamily="34" charset="-120"/>
                <a:ea typeface="微軟正黑體" panose="020B0604030504040204" pitchFamily="34" charset="-120"/>
                <a:sym typeface="Oswald"/>
              </a:rPr>
              <a:t>-2</a:t>
            </a:r>
            <a:endParaRPr lang="zh-TW" altLang="en-US" sz="3000" dirty="0">
              <a:solidFill>
                <a:srgbClr val="3796BF"/>
              </a:solidFill>
              <a:latin typeface="微軟正黑體" panose="020B0604030504040204" pitchFamily="34" charset="-120"/>
              <a:ea typeface="微軟正黑體" panose="020B0604030504040204" pitchFamily="34" charset="-120"/>
              <a:sym typeface="Oswald"/>
            </a:endParaRPr>
          </a:p>
        </p:txBody>
      </p:sp>
      <p:sp>
        <p:nvSpPr>
          <p:cNvPr id="16" name="文字方塊 15"/>
          <p:cNvSpPr txBox="1"/>
          <p:nvPr/>
        </p:nvSpPr>
        <p:spPr>
          <a:xfrm>
            <a:off x="0" y="14514"/>
            <a:ext cx="2178968" cy="846386"/>
          </a:xfrm>
          <a:custGeom>
            <a:avLst/>
            <a:gdLst>
              <a:gd name="connsiteX0" fmla="*/ 0 w 2483768"/>
              <a:gd name="connsiteY0" fmla="*/ 0 h 1190179"/>
              <a:gd name="connsiteX1" fmla="*/ 1241884 w 2483768"/>
              <a:gd name="connsiteY1" fmla="*/ 0 h 1190179"/>
              <a:gd name="connsiteX2" fmla="*/ 2483768 w 2483768"/>
              <a:gd name="connsiteY2" fmla="*/ 595090 h 1190179"/>
              <a:gd name="connsiteX3" fmla="*/ 1241884 w 2483768"/>
              <a:gd name="connsiteY3" fmla="*/ 1190180 h 1190179"/>
              <a:gd name="connsiteX4" fmla="*/ 0 w 2483768"/>
              <a:gd name="connsiteY4" fmla="*/ 1190179 h 1190179"/>
              <a:gd name="connsiteX5" fmla="*/ 0 w 2483768"/>
              <a:gd name="connsiteY5" fmla="*/ 0 h 1190179"/>
              <a:gd name="connsiteX0" fmla="*/ 0 w 2178968"/>
              <a:gd name="connsiteY0" fmla="*/ 0 h 1190180"/>
              <a:gd name="connsiteX1" fmla="*/ 1241884 w 2178968"/>
              <a:gd name="connsiteY1" fmla="*/ 0 h 1190180"/>
              <a:gd name="connsiteX2" fmla="*/ 2178968 w 2178968"/>
              <a:gd name="connsiteY2" fmla="*/ 595090 h 1190180"/>
              <a:gd name="connsiteX3" fmla="*/ 1241884 w 2178968"/>
              <a:gd name="connsiteY3" fmla="*/ 1190180 h 1190180"/>
              <a:gd name="connsiteX4" fmla="*/ 0 w 2178968"/>
              <a:gd name="connsiteY4" fmla="*/ 1190179 h 1190180"/>
              <a:gd name="connsiteX5" fmla="*/ 0 w 2178968"/>
              <a:gd name="connsiteY5" fmla="*/ 0 h 119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968" h="1190180">
                <a:moveTo>
                  <a:pt x="0" y="0"/>
                </a:moveTo>
                <a:lnTo>
                  <a:pt x="1241884" y="0"/>
                </a:lnTo>
                <a:cubicBezTo>
                  <a:pt x="1927758" y="0"/>
                  <a:pt x="2178968" y="266431"/>
                  <a:pt x="2178968" y="595090"/>
                </a:cubicBezTo>
                <a:cubicBezTo>
                  <a:pt x="2178968" y="923749"/>
                  <a:pt x="1927758" y="1190180"/>
                  <a:pt x="1241884" y="1190180"/>
                </a:cubicBezTo>
                <a:lnTo>
                  <a:pt x="0" y="1190179"/>
                </a:lnTo>
                <a:lnTo>
                  <a:pt x="0" y="0"/>
                </a:lnTo>
                <a:close/>
              </a:path>
            </a:pathLst>
          </a:custGeom>
          <a:solidFill>
            <a:schemeClr val="accent4">
              <a:lumMod val="50000"/>
            </a:schemeClr>
          </a:solidFill>
          <a:ln w="9525"/>
        </p:spPr>
        <p:style>
          <a:lnRef idx="3">
            <a:schemeClr val="lt1"/>
          </a:lnRef>
          <a:fillRef idx="1">
            <a:schemeClr val="dk1"/>
          </a:fillRef>
          <a:effectRef idx="1">
            <a:schemeClr val="dk1"/>
          </a:effectRef>
          <a:fontRef idx="minor">
            <a:schemeClr val="lt1"/>
          </a:fontRef>
        </p:style>
        <p:txBody>
          <a:bodyPr vert="horz" wrap="square" rtlCol="0" anchor="ctr">
            <a:spAutoFit/>
          </a:bodyPr>
          <a:lstStyle/>
          <a:p>
            <a:pPr algn="ctr"/>
            <a:endParaRPr lang="en-US" altLang="zh-TW" sz="900" b="1" dirty="0">
              <a:latin typeface="微軟正黑體" panose="020B0604030504040204" pitchFamily="34" charset="-120"/>
              <a:ea typeface="微軟正黑體" panose="020B0604030504040204" pitchFamily="34" charset="-120"/>
            </a:endParaRPr>
          </a:p>
          <a:p>
            <a:pPr algn="ctr"/>
            <a:r>
              <a:rPr lang="en-US" altLang="zh-TW" sz="4000" b="1" dirty="0">
                <a:latin typeface="微軟正黑體" panose="020B0604030504040204" pitchFamily="34" charset="-120"/>
                <a:ea typeface="微軟正黑體" panose="020B0604030504040204" pitchFamily="34" charset="-120"/>
              </a:rPr>
              <a:t>114</a:t>
            </a:r>
            <a:r>
              <a:rPr lang="zh-TW" altLang="en-US" sz="2400" b="1" dirty="0">
                <a:latin typeface="微軟正黑體" panose="020B0604030504040204" pitchFamily="34" charset="-120"/>
                <a:ea typeface="微軟正黑體" panose="020B0604030504040204" pitchFamily="34" charset="-120"/>
              </a:rPr>
              <a:t>學年度</a:t>
            </a:r>
          </a:p>
        </p:txBody>
      </p:sp>
      <p:sp>
        <p:nvSpPr>
          <p:cNvPr id="17" name="文字方塊 16"/>
          <p:cNvSpPr txBox="1"/>
          <p:nvPr/>
        </p:nvSpPr>
        <p:spPr>
          <a:xfrm>
            <a:off x="9163290" y="626563"/>
            <a:ext cx="2641733" cy="5232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TW" sz="2800" b="1" dirty="0">
                <a:solidFill>
                  <a:srgbClr val="C00000"/>
                </a:solidFill>
                <a:latin typeface="微軟正黑體" panose="020B0604030504040204" pitchFamily="34" charset="-120"/>
                <a:ea typeface="微軟正黑體" panose="020B0604030504040204" pitchFamily="34" charset="-120"/>
              </a:rPr>
              <a:t>【20</a:t>
            </a:r>
            <a:r>
              <a:rPr lang="zh-TW" altLang="en-US" sz="2800" b="1" dirty="0">
                <a:solidFill>
                  <a:srgbClr val="C00000"/>
                </a:solidFill>
                <a:latin typeface="微軟正黑體" panose="020B0604030504040204" pitchFamily="34" charset="-120"/>
                <a:ea typeface="微軟正黑體" panose="020B0604030504040204" pitchFamily="34" charset="-120"/>
              </a:rPr>
              <a:t>群</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類</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別</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5DB2F162-A601-4200-992D-7F86DA80A62A}"/>
              </a:ext>
            </a:extLst>
          </p:cNvPr>
          <p:cNvSpPr/>
          <p:nvPr/>
        </p:nvSpPr>
        <p:spPr>
          <a:xfrm>
            <a:off x="6406750" y="4817828"/>
            <a:ext cx="4369769" cy="584775"/>
          </a:xfrm>
          <a:prstGeom prst="rect">
            <a:avLst/>
          </a:prstGeom>
          <a:noFill/>
        </p:spPr>
        <p:txBody>
          <a:bodyPr wrap="square">
            <a:spAutoFit/>
          </a:bodyPr>
          <a:lstStyle/>
          <a:p>
            <a:pPr marL="285750" indent="-285750">
              <a:buFont typeface="Wingdings" panose="05000000000000000000" pitchFamily="2" charset="2"/>
              <a:buChar char="l"/>
            </a:pPr>
            <a:r>
              <a:rPr lang="zh-TW" altLang="en-US" sz="1600" b="1" dirty="0">
                <a:solidFill>
                  <a:schemeClr val="tx1">
                    <a:lumMod val="95000"/>
                    <a:lumOff val="5000"/>
                  </a:schemeClr>
                </a:solidFill>
                <a:latin typeface="微軟正黑體" panose="020B0604030504040204" pitchFamily="34" charset="-120"/>
                <a:ea typeface="微軟正黑體" panose="020B0604030504040204" pitchFamily="34" charset="-120"/>
              </a:rPr>
              <a:t>詳細</a:t>
            </a:r>
            <a:r>
              <a:rPr lang="en-US" altLang="zh-TW" sz="1600" b="1"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altLang="en-US" sz="1600" b="1" dirty="0">
                <a:solidFill>
                  <a:schemeClr val="tx1">
                    <a:lumMod val="95000"/>
                    <a:lumOff val="5000"/>
                  </a:schemeClr>
                </a:solidFill>
                <a:latin typeface="微軟正黑體" panose="020B0604030504040204" pitchFamily="34" charset="-120"/>
                <a:ea typeface="微軟正黑體" panose="020B0604030504040204" pitchFamily="34" charset="-120"/>
              </a:rPr>
              <a:t>群類考試大綱：</a:t>
            </a:r>
            <a:r>
              <a:rPr lang="en-US" altLang="zh-TW" sz="1600" dirty="0"/>
              <a:t>https://www.tcte.edu.tw/doc/114Range_4y/</a:t>
            </a:r>
            <a:endParaRPr lang="zh-TW" altLang="en-US" sz="1600" dirty="0"/>
          </a:p>
        </p:txBody>
      </p:sp>
      <p:pic>
        <p:nvPicPr>
          <p:cNvPr id="3" name="圖片 2">
            <a:extLst>
              <a:ext uri="{FF2B5EF4-FFF2-40B4-BE49-F238E27FC236}">
                <a16:creationId xmlns:a16="http://schemas.microsoft.com/office/drawing/2014/main" id="{E952CD4B-090C-7264-AC5C-D86B93B0ED19}"/>
              </a:ext>
            </a:extLst>
          </p:cNvPr>
          <p:cNvPicPr>
            <a:picLocks noChangeAspect="1"/>
          </p:cNvPicPr>
          <p:nvPr/>
        </p:nvPicPr>
        <p:blipFill>
          <a:blip r:embed="rId2"/>
          <a:stretch>
            <a:fillRect/>
          </a:stretch>
        </p:blipFill>
        <p:spPr>
          <a:xfrm>
            <a:off x="10770240" y="4817828"/>
            <a:ext cx="1277254" cy="12772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07B9DA75-2296-40C5-ADB0-5E7238220D85}"/>
              </a:ext>
            </a:extLst>
          </p:cNvPr>
          <p:cNvGraphicFramePr>
            <a:graphicFrameLocks/>
          </p:cNvGraphicFramePr>
          <p:nvPr/>
        </p:nvGraphicFramePr>
        <p:xfrm>
          <a:off x="767408" y="1340768"/>
          <a:ext cx="10179514" cy="5215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5">
            <a:extLst>
              <a:ext uri="{FF2B5EF4-FFF2-40B4-BE49-F238E27FC236}">
                <a16:creationId xmlns:a16="http://schemas.microsoft.com/office/drawing/2014/main" id="{260742B9-5359-4F59-B77B-D595ADAE67DE}"/>
              </a:ext>
            </a:extLst>
          </p:cNvPr>
          <p:cNvSpPr/>
          <p:nvPr/>
        </p:nvSpPr>
        <p:spPr>
          <a:xfrm>
            <a:off x="3108176" y="1584987"/>
            <a:ext cx="5075762" cy="923330"/>
          </a:xfrm>
          <a:prstGeom prst="rect">
            <a:avLst/>
          </a:prstGeom>
        </p:spPr>
        <p:txBody>
          <a:bodyPr wrap="square">
            <a:spAutoFit/>
          </a:bodyPr>
          <a:lstStyle/>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cs typeface="Roboto Condensed"/>
                <a:sym typeface="Roboto Condensed"/>
              </a:rPr>
              <a:t>報名時慎選考試群（類）別</a:t>
            </a:r>
            <a:r>
              <a:rPr lang="en-US" altLang="zh-TW" b="1" dirty="0">
                <a:solidFill>
                  <a:srgbClr val="C00000"/>
                </a:solidFill>
                <a:latin typeface="微軟正黑體" panose="020B0604030504040204" pitchFamily="34" charset="-120"/>
                <a:ea typeface="微軟正黑體" panose="020B0604030504040204" pitchFamily="34" charset="-120"/>
                <a:cs typeface="Roboto Condensed"/>
                <a:sym typeface="Wingdings" panose="05000000000000000000" pitchFamily="2" charset="2"/>
              </a:rPr>
              <a:t></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招生入學</a:t>
            </a:r>
            <a:r>
              <a:rPr lang="zh-TW" altLang="en-US" b="1" dirty="0">
                <a:solidFill>
                  <a:srgbClr val="C00000"/>
                </a:solidFill>
                <a:latin typeface="微軟正黑體" panose="020B0604030504040204" pitchFamily="34" charset="-120"/>
                <a:ea typeface="微軟正黑體" panose="020B0604030504040204" pitchFamily="34" charset="-120"/>
              </a:rPr>
              <a:t>只能選填同群（類）別之系組</a:t>
            </a: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報名期限截止後，不得更改群</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別或考區。</a:t>
            </a:r>
          </a:p>
        </p:txBody>
      </p:sp>
      <p:sp>
        <p:nvSpPr>
          <p:cNvPr id="7" name="矩形 6">
            <a:extLst>
              <a:ext uri="{FF2B5EF4-FFF2-40B4-BE49-F238E27FC236}">
                <a16:creationId xmlns:a16="http://schemas.microsoft.com/office/drawing/2014/main" id="{DF64EEFD-F647-4CE2-9158-E6B33EC4E5A4}"/>
              </a:ext>
            </a:extLst>
          </p:cNvPr>
          <p:cNvSpPr/>
          <p:nvPr/>
        </p:nvSpPr>
        <p:spPr>
          <a:xfrm>
            <a:off x="3828256" y="3196472"/>
            <a:ext cx="5760640" cy="1477328"/>
          </a:xfrm>
          <a:prstGeom prst="rect">
            <a:avLst/>
          </a:prstGeom>
        </p:spPr>
        <p:txBody>
          <a:bodyPr wrap="square">
            <a:spAutoFit/>
          </a:bodyPr>
          <a:lstStyle/>
          <a:p>
            <a:pPr marL="285750" lvl="0" indent="-285750">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不可攜帶手機、智慧手錶、智慧手環等，手機請關機（震動也會扣分）。</a:t>
            </a: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准考證上請勿劃記、抄錄題目或答案。</a:t>
            </a:r>
          </a:p>
          <a:p>
            <a:pPr marL="285750" lvl="0" indent="-285750">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檢查答案卡（卷）、座位貼條及准考證之號碼是否正確</a:t>
            </a:r>
            <a:r>
              <a:rPr lang="zh-TW" altLang="en-US" b="1" dirty="0">
                <a:latin typeface="微軟正黑體" panose="020B0604030504040204" pitchFamily="34" charset="-120"/>
                <a:ea typeface="微軟正黑體" panose="020B0604030504040204" pitchFamily="34" charset="-120"/>
              </a:rPr>
              <a:t>，如有不符，應立即舉手請監試人員查明處理。</a:t>
            </a:r>
          </a:p>
        </p:txBody>
      </p:sp>
      <p:sp>
        <p:nvSpPr>
          <p:cNvPr id="8" name="矩形 7">
            <a:extLst>
              <a:ext uri="{FF2B5EF4-FFF2-40B4-BE49-F238E27FC236}">
                <a16:creationId xmlns:a16="http://schemas.microsoft.com/office/drawing/2014/main" id="{422D00AE-E81D-4D98-A7D7-518BD72C2833}"/>
              </a:ext>
            </a:extLst>
          </p:cNvPr>
          <p:cNvSpPr/>
          <p:nvPr/>
        </p:nvSpPr>
        <p:spPr>
          <a:xfrm>
            <a:off x="4579870" y="5242506"/>
            <a:ext cx="6367052" cy="1200329"/>
          </a:xfrm>
          <a:prstGeom prst="rect">
            <a:avLst/>
          </a:prstGeom>
        </p:spPr>
        <p:txBody>
          <a:bodyPr wrap="square">
            <a:spAutoFit/>
          </a:bodyPr>
          <a:lstStyle/>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請注意成績單寄發與查詢時間，</a:t>
            </a:r>
            <a:r>
              <a:rPr lang="zh-TW" altLang="en-US" b="1" dirty="0">
                <a:solidFill>
                  <a:srgbClr val="C00000"/>
                </a:solidFill>
                <a:latin typeface="微軟正黑體" panose="020B0604030504040204" pitchFamily="34" charset="-120"/>
                <a:ea typeface="微軟正黑體" panose="020B0604030504040204" pitchFamily="34" charset="-120"/>
              </a:rPr>
              <a:t>集體報名者由學校轉發</a:t>
            </a:r>
            <a:r>
              <a:rPr lang="zh-TW" altLang="en-US" b="1" dirty="0">
                <a:latin typeface="微軟正黑體" panose="020B0604030504040204" pitchFamily="34" charset="-120"/>
                <a:ea typeface="微軟正黑體" panose="020B0604030504040204" pitchFamily="34" charset="-120"/>
              </a:rPr>
              <a:t>，個別網路報名者，寄至報名所填之通訊地址。</a:t>
            </a:r>
            <a:endParaRPr lang="en-US" altLang="zh-TW" b="1"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若需</a:t>
            </a:r>
            <a:r>
              <a:rPr lang="zh-TW" altLang="en-US" b="1" dirty="0">
                <a:solidFill>
                  <a:srgbClr val="C00000"/>
                </a:solidFill>
                <a:latin typeface="微軟正黑體" panose="020B0604030504040204" pitchFamily="34" charset="-120"/>
                <a:ea typeface="微軟正黑體" panose="020B0604030504040204" pitchFamily="34" charset="-120"/>
              </a:rPr>
              <a:t>多份統測成績單</a:t>
            </a:r>
            <a:r>
              <a:rPr lang="zh-TW" altLang="en-US" b="1" dirty="0">
                <a:latin typeface="微軟正黑體" panose="020B0604030504040204" pitchFamily="34" charset="-120"/>
                <a:ea typeface="微軟正黑體" panose="020B0604030504040204" pitchFamily="34" charset="-120"/>
              </a:rPr>
              <a:t>，請至主辦單位申請（每份</a:t>
            </a:r>
            <a:r>
              <a:rPr lang="en-US" altLang="zh-TW" b="1" dirty="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a:t>
            </a:r>
            <a:endParaRPr lang="en-US" altLang="zh-TW" b="1"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報名各招生管道（如甄選入學、聯合登記分發）。</a:t>
            </a:r>
          </a:p>
        </p:txBody>
      </p:sp>
      <p:sp>
        <p:nvSpPr>
          <p:cNvPr id="9" name="標題 1">
            <a:extLst>
              <a:ext uri="{FF2B5EF4-FFF2-40B4-BE49-F238E27FC236}">
                <a16:creationId xmlns:a16="http://schemas.microsoft.com/office/drawing/2014/main" id="{72ED7CE2-415F-4D15-847E-D865A4AE0E8C}"/>
              </a:ext>
            </a:extLst>
          </p:cNvPr>
          <p:cNvSpPr txBox="1">
            <a:spLocks/>
          </p:cNvSpPr>
          <p:nvPr/>
        </p:nvSpPr>
        <p:spPr>
          <a:xfrm>
            <a:off x="623392" y="-36608"/>
            <a:ext cx="8424936" cy="1069514"/>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buClr>
                <a:srgbClr val="3796BF"/>
              </a:buClr>
              <a:buFont typeface="Oswald"/>
              <a:buNone/>
            </a:pPr>
            <a:r>
              <a:rPr kumimoji="0" lang="zh-TW" altLang="en-US" dirty="0">
                <a:solidFill>
                  <a:schemeClr val="accent1">
                    <a:lumMod val="50000"/>
                  </a:schemeClr>
                </a:solidFill>
                <a:latin typeface="Arial Unicode MS" pitchFamily="34" charset="-120"/>
                <a:ea typeface="Arial Unicode MS" pitchFamily="34" charset="-120"/>
                <a:cs typeface="Oswald"/>
                <a:sym typeface="Oswald"/>
              </a:rPr>
              <a:t>四技二專統一入學測驗 注意事項</a:t>
            </a:r>
          </a:p>
        </p:txBody>
      </p:sp>
      <p:sp>
        <p:nvSpPr>
          <p:cNvPr id="11" name="矩形 10">
            <a:extLst>
              <a:ext uri="{FF2B5EF4-FFF2-40B4-BE49-F238E27FC236}">
                <a16:creationId xmlns:a16="http://schemas.microsoft.com/office/drawing/2014/main" id="{09207C01-EA16-4BDA-99B0-F1D7729D81EB}"/>
              </a:ext>
            </a:extLst>
          </p:cNvPr>
          <p:cNvSpPr/>
          <p:nvPr/>
        </p:nvSpPr>
        <p:spPr>
          <a:xfrm>
            <a:off x="10104699" y="1895379"/>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111</a:t>
            </a:r>
            <a:r>
              <a:rPr lang="zh-TW" altLang="en-US" sz="1200" dirty="0">
                <a:latin typeface="微軟正黑體" panose="020B0604030504040204" pitchFamily="34" charset="-120"/>
                <a:ea typeface="微軟正黑體" panose="020B0604030504040204" pitchFamily="34" charset="-120"/>
              </a:rPr>
              <a:t>年統測違規事件：</a:t>
            </a:r>
            <a:endParaRPr lang="en-US" altLang="zh-TW" sz="1200" dirty="0">
              <a:latin typeface="微軟正黑體" panose="020B0604030504040204" pitchFamily="34" charset="-120"/>
              <a:ea typeface="微軟正黑體" panose="020B0604030504040204" pitchFamily="34" charset="-120"/>
            </a:endParaRP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217 </a:t>
            </a:r>
            <a:r>
              <a:rPr lang="zh-TW" altLang="en-US" sz="1200" dirty="0">
                <a:latin typeface="微軟正黑體" panose="020B0604030504040204" pitchFamily="34" charset="-120"/>
                <a:ea typeface="微軟正黑體" panose="020B0604030504040204" pitchFamily="34" charset="-120"/>
              </a:rPr>
              <a:t>件</a:t>
            </a:r>
            <a:endParaRPr lang="en-US" altLang="zh-TW" sz="1200" dirty="0">
              <a:latin typeface="微軟正黑體" panose="020B0604030504040204" pitchFamily="34" charset="-120"/>
              <a:ea typeface="微軟正黑體" panose="020B0604030504040204" pitchFamily="34" charset="-120"/>
            </a:endParaRP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35 </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12" name="矩形 11">
            <a:extLst>
              <a:ext uri="{FF2B5EF4-FFF2-40B4-BE49-F238E27FC236}">
                <a16:creationId xmlns:a16="http://schemas.microsoft.com/office/drawing/2014/main" id="{C71DC3CC-58C7-4401-BD33-5D5A39CCEC4F}"/>
              </a:ext>
            </a:extLst>
          </p:cNvPr>
          <p:cNvSpPr/>
          <p:nvPr/>
        </p:nvSpPr>
        <p:spPr>
          <a:xfrm>
            <a:off x="10104699" y="2748902"/>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112</a:t>
            </a:r>
            <a:r>
              <a:rPr lang="zh-TW" altLang="en-US" sz="1200" dirty="0">
                <a:latin typeface="微軟正黑體" panose="020B0604030504040204" pitchFamily="34" charset="-120"/>
                <a:ea typeface="微軟正黑體" panose="020B0604030504040204" pitchFamily="34" charset="-120"/>
              </a:rPr>
              <a:t>年統測違規事件：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194</a:t>
            </a:r>
            <a:r>
              <a:rPr lang="zh-TW" altLang="en-US" sz="1200" dirty="0">
                <a:latin typeface="微軟正黑體" panose="020B0604030504040204" pitchFamily="34" charset="-120"/>
                <a:ea typeface="微軟正黑體" panose="020B0604030504040204" pitchFamily="34" charset="-120"/>
              </a:rPr>
              <a:t>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19</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2" name="矩形 1">
            <a:extLst>
              <a:ext uri="{FF2B5EF4-FFF2-40B4-BE49-F238E27FC236}">
                <a16:creationId xmlns:a16="http://schemas.microsoft.com/office/drawing/2014/main" id="{DFAF735B-722C-4039-D5A4-D481F4EE58E0}"/>
              </a:ext>
            </a:extLst>
          </p:cNvPr>
          <p:cNvSpPr/>
          <p:nvPr/>
        </p:nvSpPr>
        <p:spPr>
          <a:xfrm>
            <a:off x="10161173" y="3568943"/>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113</a:t>
            </a:r>
            <a:r>
              <a:rPr lang="zh-TW" altLang="en-US" sz="1200" dirty="0">
                <a:latin typeface="微軟正黑體" panose="020B0604030504040204" pitchFamily="34" charset="-120"/>
                <a:ea typeface="微軟正黑體" panose="020B0604030504040204" pitchFamily="34" charset="-120"/>
              </a:rPr>
              <a:t>年統測違規事件：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117</a:t>
            </a:r>
            <a:r>
              <a:rPr lang="zh-TW" altLang="en-US" sz="1200" dirty="0">
                <a:latin typeface="微軟正黑體" panose="020B0604030504040204" pitchFamily="34" charset="-120"/>
                <a:ea typeface="微軟正黑體" panose="020B0604030504040204" pitchFamily="34" charset="-120"/>
              </a:rPr>
              <a:t>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19</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461086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8d9c0f4788a30b86eccc9af779e1251e0a0fa71"/>
</p:tagLst>
</file>

<file path=ppt/theme/theme1.xml><?xml version="1.0" encoding="utf-8"?>
<a:theme xmlns:a="http://schemas.openxmlformats.org/drawingml/2006/main" name="Abstract-colorful-background-PowerPoint-Templates-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2">
      <a:majorFont>
        <a:latin typeface="微軟正黑體"/>
        <a:ea typeface="微軟正黑體"/>
        <a:cs typeface=""/>
      </a:majorFont>
      <a:minorFont>
        <a:latin typeface="微軟正黑體"/>
        <a:ea typeface="微軟正黑體"/>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Abstract-colorful-background-PowerPoint-Templates-Standard</Template>
  <TotalTime>144801</TotalTime>
  <Words>11502</Words>
  <Application>Microsoft Office PowerPoint</Application>
  <PresentationFormat>寬螢幕</PresentationFormat>
  <Paragraphs>1405</Paragraphs>
  <Slides>62</Slides>
  <Notes>23</Notes>
  <HiddenSlides>0</HiddenSlides>
  <MMClips>0</MMClips>
  <ScaleCrop>false</ScaleCrop>
  <HeadingPairs>
    <vt:vector size="6" baseType="variant">
      <vt:variant>
        <vt:lpstr>使用字型</vt:lpstr>
      </vt:variant>
      <vt:variant>
        <vt:i4>12</vt:i4>
      </vt:variant>
      <vt:variant>
        <vt:lpstr>佈景主題</vt:lpstr>
      </vt:variant>
      <vt:variant>
        <vt:i4>2</vt:i4>
      </vt:variant>
      <vt:variant>
        <vt:lpstr>投影片標題</vt:lpstr>
      </vt:variant>
      <vt:variant>
        <vt:i4>62</vt:i4>
      </vt:variant>
    </vt:vector>
  </HeadingPairs>
  <TitlesOfParts>
    <vt:vector size="76" baseType="lpstr">
      <vt:lpstr>Arial Unicode MS</vt:lpstr>
      <vt:lpstr>微软雅黑</vt:lpstr>
      <vt:lpstr>華康中黑體</vt:lpstr>
      <vt:lpstr>微軟正黑體</vt:lpstr>
      <vt:lpstr>Arial</vt:lpstr>
      <vt:lpstr>Book Antiqua</vt:lpstr>
      <vt:lpstr>Calibri</vt:lpstr>
      <vt:lpstr>Century Gothic</vt:lpstr>
      <vt:lpstr>Oswald</vt:lpstr>
      <vt:lpstr>Times New Roman</vt:lpstr>
      <vt:lpstr>Wingdings</vt:lpstr>
      <vt:lpstr>Wingdings 2</vt:lpstr>
      <vt:lpstr>Abstract-colorful-background-PowerPoint-Templates-Standard</vt:lpstr>
      <vt:lpstr>Custom Design</vt:lpstr>
      <vt:lpstr>PowerPoint 簡報</vt:lpstr>
      <vt:lpstr>PowerPoint 簡報</vt:lpstr>
      <vt:lpstr>PowerPoint 簡報</vt:lpstr>
      <vt:lpstr>PowerPoint 簡報</vt:lpstr>
      <vt:lpstr>PowerPoint 簡報</vt:lpstr>
      <vt:lpstr>PowerPoint 簡報</vt:lpstr>
      <vt:lpstr>四技二專統一入學測驗 考試群類別-1</vt:lpstr>
      <vt:lpstr>四技二專統一入學測驗 考試群類別-2</vt:lpstr>
      <vt:lpstr>PowerPoint 簡報</vt:lpstr>
      <vt:lpstr>PowerPoint 簡報</vt:lpstr>
      <vt:lpstr>四技二專甄選入學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四技二專 日間部聯合登記分發</vt:lpstr>
      <vt:lpstr>PowerPoint 簡報</vt:lpstr>
      <vt:lpstr>PowerPoint 簡報</vt:lpstr>
      <vt:lpstr>PowerPoint 簡報</vt:lpstr>
      <vt:lpstr>科技校院 繁星計畫聯合推薦甄選</vt:lpstr>
      <vt:lpstr>PowerPoint 簡報</vt:lpstr>
      <vt:lpstr>PowerPoint 簡報</vt:lpstr>
      <vt:lpstr>四技二專 技優保送入學 技優甄審入學</vt:lpstr>
      <vt:lpstr>PowerPoint 簡報</vt:lpstr>
      <vt:lpstr>PowerPoint 簡報</vt:lpstr>
      <vt:lpstr>按一下以編輯母片標題樣式</vt:lpstr>
      <vt:lpstr>PowerPoint 簡報</vt:lpstr>
      <vt:lpstr>PowerPoint 簡報</vt:lpstr>
      <vt:lpstr>PowerPoint 簡報</vt:lpstr>
      <vt:lpstr>PowerPoint 簡報</vt:lpstr>
      <vt:lpstr>四技二專特殊選才 聯合招生</vt:lpstr>
      <vt:lpstr>PowerPoint 簡報</vt:lpstr>
      <vt:lpstr>PowerPoint 簡報</vt:lpstr>
      <vt:lpstr>PowerPoint 簡報</vt:lpstr>
      <vt:lpstr>PowerPoint 簡報</vt:lpstr>
      <vt:lpstr>PowerPoint 簡報</vt:lpstr>
      <vt:lpstr>四技日間部申請入學 聯合招生 (招收高中生)</vt:lpstr>
      <vt:lpstr>PowerPoint 簡報</vt:lpstr>
      <vt:lpstr>PowerPoint 簡報</vt:lpstr>
      <vt:lpstr>PowerPoint 簡報</vt:lpstr>
      <vt:lpstr>PowerPoint 簡報</vt:lpstr>
      <vt:lpstr>PowerPoint 簡報</vt:lpstr>
      <vt:lpstr>PowerPoint 簡報</vt:lpstr>
      <vt:lpstr>PowerPoint 簡報</vt:lpstr>
      <vt:lpstr>查詢考試與招生資訊</vt:lpstr>
      <vt:lpstr>PowerPoint 簡報</vt:lpstr>
      <vt:lpstr>PowerPoint 簡報</vt:lpstr>
      <vt:lpstr>PowerPoint 簡報</vt:lpstr>
      <vt:lpstr>PowerPoint 簡報</vt:lpstr>
      <vt:lpstr>PowerPoint 簡報</vt:lpstr>
      <vt:lpstr>PowerPoint 簡報</vt:lpstr>
      <vt:lpstr>以上各項招生日程、招生方式如有異動，以簡章及各招生委員會公告為準                       感謝您的聆聽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Yukan</dc:creator>
  <cp:lastModifiedBy>USER-22</cp:lastModifiedBy>
  <cp:revision>1193</cp:revision>
  <cp:lastPrinted>2020-12-31T01:44:26Z</cp:lastPrinted>
  <dcterms:created xsi:type="dcterms:W3CDTF">2012-11-12T01:20:18Z</dcterms:created>
  <dcterms:modified xsi:type="dcterms:W3CDTF">2025-03-18T02:20:52Z</dcterms:modified>
</cp:coreProperties>
</file>